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41" r:id="rId2"/>
    <p:sldId id="390" r:id="rId3"/>
    <p:sldId id="328" r:id="rId4"/>
    <p:sldId id="368" r:id="rId5"/>
    <p:sldId id="372" r:id="rId6"/>
    <p:sldId id="373" r:id="rId7"/>
    <p:sldId id="374" r:id="rId8"/>
    <p:sldId id="369" r:id="rId9"/>
    <p:sldId id="370" r:id="rId10"/>
    <p:sldId id="371" r:id="rId11"/>
    <p:sldId id="344" r:id="rId12"/>
    <p:sldId id="350" r:id="rId13"/>
    <p:sldId id="381" r:id="rId14"/>
    <p:sldId id="348" r:id="rId15"/>
    <p:sldId id="377" r:id="rId16"/>
    <p:sldId id="376" r:id="rId17"/>
    <p:sldId id="380" r:id="rId18"/>
    <p:sldId id="384" r:id="rId19"/>
    <p:sldId id="378" r:id="rId20"/>
    <p:sldId id="367" r:id="rId21"/>
    <p:sldId id="382" r:id="rId22"/>
    <p:sldId id="383" r:id="rId23"/>
    <p:sldId id="385" r:id="rId24"/>
    <p:sldId id="379" r:id="rId25"/>
    <p:sldId id="393" r:id="rId26"/>
    <p:sldId id="389" r:id="rId27"/>
    <p:sldId id="375" r:id="rId28"/>
    <p:sldId id="388" r:id="rId29"/>
    <p:sldId id="392" r:id="rId30"/>
    <p:sldId id="366" r:id="rId31"/>
    <p:sldId id="391" r:id="rId32"/>
    <p:sldId id="387" r:id="rId33"/>
    <p:sldId id="386" r:id="rId34"/>
    <p:sldId id="325" r:id="rId35"/>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FF"/>
    <a:srgbClr val="0000FF"/>
    <a:srgbClr val="3166CF"/>
    <a:srgbClr val="003399"/>
    <a:srgbClr val="333399"/>
    <a:srgbClr val="2D5EC1"/>
    <a:srgbClr val="FF00FF"/>
    <a:srgbClr val="FF33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6" autoAdjust="0"/>
    <p:restoredTop sz="92832" autoAdjust="0"/>
  </p:normalViewPr>
  <p:slideViewPr>
    <p:cSldViewPr>
      <p:cViewPr varScale="1">
        <p:scale>
          <a:sx n="65" d="100"/>
          <a:sy n="65" d="100"/>
        </p:scale>
        <p:origin x="1196" y="48"/>
      </p:cViewPr>
      <p:guideLst>
        <p:guide orient="horz" pos="2160"/>
        <p:guide pos="2880"/>
      </p:guideLst>
    </p:cSldViewPr>
  </p:slideViewPr>
  <p:outlineViewPr>
    <p:cViewPr>
      <p:scale>
        <a:sx n="33" d="100"/>
        <a:sy n="33" d="100"/>
      </p:scale>
      <p:origin x="0" y="138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54" y="-10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defRPr>
                <a:solidFill>
                  <a:schemeClr val="tx1"/>
                </a:solidFill>
                <a:latin typeface="Arial" charset="0"/>
              </a:defRPr>
            </a:lvl1pPr>
          </a:lstStyle>
          <a:p>
            <a:endParaRPr lang="en-US"/>
          </a:p>
        </p:txBody>
      </p:sp>
      <p:sp>
        <p:nvSpPr>
          <p:cNvPr id="37891" name="Rectangle 3"/>
          <p:cNvSpPr>
            <a:spLocks noGrp="1" noChangeArrowheads="1"/>
          </p:cNvSpPr>
          <p:nvPr>
            <p:ph type="dt" sz="quarter" idx="1"/>
          </p:nvPr>
        </p:nvSpPr>
        <p:spPr bwMode="auto">
          <a:xfrm>
            <a:off x="3854184"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a:defRPr>
                <a:solidFill>
                  <a:schemeClr val="tx1"/>
                </a:solidFill>
                <a:latin typeface="Arial" charset="0"/>
              </a:defRPr>
            </a:lvl1pPr>
          </a:lstStyle>
          <a:p>
            <a:endParaRPr lang="en-US"/>
          </a:p>
        </p:txBody>
      </p:sp>
      <p:sp>
        <p:nvSpPr>
          <p:cNvPr id="37892" name="Rectangle 4"/>
          <p:cNvSpPr>
            <a:spLocks noGrp="1" noChangeArrowheads="1"/>
          </p:cNvSpPr>
          <p:nvPr>
            <p:ph type="ftr" sz="quarter" idx="2"/>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defRPr>
                <a:solidFill>
                  <a:schemeClr val="tx1"/>
                </a:solidFill>
                <a:latin typeface="Arial" charset="0"/>
              </a:defRPr>
            </a:lvl1pPr>
          </a:lstStyle>
          <a:p>
            <a:endParaRPr lang="en-US"/>
          </a:p>
        </p:txBody>
      </p:sp>
      <p:sp>
        <p:nvSpPr>
          <p:cNvPr id="37893" name="Rectangle 5"/>
          <p:cNvSpPr>
            <a:spLocks noGrp="1" noChangeArrowheads="1"/>
          </p:cNvSpPr>
          <p:nvPr>
            <p:ph type="sldNum" sz="quarter" idx="3"/>
          </p:nvPr>
        </p:nvSpPr>
        <p:spPr bwMode="auto">
          <a:xfrm>
            <a:off x="3854184"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a:defRPr>
                <a:solidFill>
                  <a:schemeClr val="tx1"/>
                </a:solidFill>
                <a:latin typeface="Arial" charset="0"/>
              </a:defRPr>
            </a:lvl1pPr>
          </a:lstStyle>
          <a:p>
            <a:fld id="{84EC92A1-0905-4995-AEA6-F1270A22567C}" type="slidenum">
              <a:rPr lang="en-GB"/>
              <a:pPr/>
              <a:t>‹Nº›</a:t>
            </a:fld>
            <a:endParaRPr lang="en-GB"/>
          </a:p>
        </p:txBody>
      </p:sp>
    </p:spTree>
    <p:extLst>
      <p:ext uri="{BB962C8B-B14F-4D97-AF65-F5344CB8AC3E}">
        <p14:creationId xmlns:p14="http://schemas.microsoft.com/office/powerpoint/2010/main" val="443037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defRPr>
                <a:solidFill>
                  <a:schemeClr val="tx1"/>
                </a:solidFill>
                <a:latin typeface="Arial" charset="0"/>
              </a:defRPr>
            </a:lvl1pPr>
          </a:lstStyle>
          <a:p>
            <a:endParaRPr lang="en-US"/>
          </a:p>
        </p:txBody>
      </p:sp>
      <p:sp>
        <p:nvSpPr>
          <p:cNvPr id="36867" name="Rectangle 3"/>
          <p:cNvSpPr>
            <a:spLocks noGrp="1" noChangeArrowheads="1"/>
          </p:cNvSpPr>
          <p:nvPr>
            <p:ph type="dt" idx="1"/>
          </p:nvPr>
        </p:nvSpPr>
        <p:spPr bwMode="auto">
          <a:xfrm>
            <a:off x="3854184"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a:defRPr>
                <a:solidFill>
                  <a:schemeClr val="tx1"/>
                </a:solidFill>
                <a:latin typeface="Arial" charset="0"/>
              </a:defRPr>
            </a:lvl1pPr>
          </a:lstStyle>
          <a:p>
            <a:endParaRPr lang="en-US"/>
          </a:p>
        </p:txBody>
      </p:sp>
      <p:sp>
        <p:nvSpPr>
          <p:cNvPr id="20484"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0243" y="4723170"/>
            <a:ext cx="5445127" cy="44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defRPr>
                <a:solidFill>
                  <a:schemeClr val="tx1"/>
                </a:solidFill>
                <a:latin typeface="Arial" charset="0"/>
              </a:defRPr>
            </a:lvl1pPr>
          </a:lstStyle>
          <a:p>
            <a:endParaRPr lang="en-US"/>
          </a:p>
        </p:txBody>
      </p:sp>
      <p:sp>
        <p:nvSpPr>
          <p:cNvPr id="36871" name="Rectangle 7"/>
          <p:cNvSpPr>
            <a:spLocks noGrp="1" noChangeArrowheads="1"/>
          </p:cNvSpPr>
          <p:nvPr>
            <p:ph type="sldNum" sz="quarter" idx="5"/>
          </p:nvPr>
        </p:nvSpPr>
        <p:spPr bwMode="auto">
          <a:xfrm>
            <a:off x="3854184"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a:defRPr>
                <a:solidFill>
                  <a:schemeClr val="tx1"/>
                </a:solidFill>
                <a:latin typeface="Arial" charset="0"/>
              </a:defRPr>
            </a:lvl1pPr>
          </a:lstStyle>
          <a:p>
            <a:fld id="{2B206699-E81D-4D01-8B87-37756734EB8D}" type="slidenum">
              <a:rPr lang="en-GB"/>
              <a:pPr/>
              <a:t>‹Nº›</a:t>
            </a:fld>
            <a:endParaRPr lang="en-GB"/>
          </a:p>
        </p:txBody>
      </p:sp>
    </p:spTree>
    <p:extLst>
      <p:ext uri="{BB962C8B-B14F-4D97-AF65-F5344CB8AC3E}">
        <p14:creationId xmlns:p14="http://schemas.microsoft.com/office/powerpoint/2010/main" val="188358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49" lvl="1"/>
            <a:endParaRPr lang="en-GB" dirty="0"/>
          </a:p>
        </p:txBody>
      </p:sp>
      <p:sp>
        <p:nvSpPr>
          <p:cNvPr id="4" name="Slide Number Placeholder 3"/>
          <p:cNvSpPr>
            <a:spLocks noGrp="1"/>
          </p:cNvSpPr>
          <p:nvPr>
            <p:ph type="sldNum" sz="quarter" idx="10"/>
          </p:nvPr>
        </p:nvSpPr>
        <p:spPr/>
        <p:txBody>
          <a:bodyPr/>
          <a:lstStyle/>
          <a:p>
            <a:fld id="{0F167C72-1EC8-4622-A0BD-02589158BA0A}" type="slidenum">
              <a:rPr lang="en-GB" altLang="en-US" smtClean="0"/>
              <a:pPr/>
              <a:t>1</a:t>
            </a:fld>
            <a:endParaRPr lang="en-GB" altLang="en-US"/>
          </a:p>
        </p:txBody>
      </p:sp>
    </p:spTree>
    <p:extLst>
      <p:ext uri="{BB962C8B-B14F-4D97-AF65-F5344CB8AC3E}">
        <p14:creationId xmlns:p14="http://schemas.microsoft.com/office/powerpoint/2010/main" val="343512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206699-E81D-4D01-8B87-37756734EB8D}" type="slidenum">
              <a:rPr lang="en-GB" smtClean="0"/>
              <a:pPr/>
              <a:t>3</a:t>
            </a:fld>
            <a:endParaRPr lang="en-GB"/>
          </a:p>
        </p:txBody>
      </p:sp>
    </p:spTree>
    <p:extLst>
      <p:ext uri="{BB962C8B-B14F-4D97-AF65-F5344CB8AC3E}">
        <p14:creationId xmlns:p14="http://schemas.microsoft.com/office/powerpoint/2010/main" val="236356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206699-E81D-4D01-8B87-37756734EB8D}" type="slidenum">
              <a:rPr lang="en-GB" smtClean="0"/>
              <a:pPr/>
              <a:t>11</a:t>
            </a:fld>
            <a:endParaRPr lang="en-GB"/>
          </a:p>
        </p:txBody>
      </p:sp>
    </p:spTree>
    <p:extLst>
      <p:ext uri="{BB962C8B-B14F-4D97-AF65-F5344CB8AC3E}">
        <p14:creationId xmlns:p14="http://schemas.microsoft.com/office/powerpoint/2010/main" val="3589207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206699-E81D-4D01-8B87-37756734EB8D}" type="slidenum">
              <a:rPr lang="en-GB" smtClean="0"/>
              <a:pPr/>
              <a:t>12</a:t>
            </a:fld>
            <a:endParaRPr lang="en-GB"/>
          </a:p>
        </p:txBody>
      </p:sp>
    </p:spTree>
    <p:extLst>
      <p:ext uri="{BB962C8B-B14F-4D97-AF65-F5344CB8AC3E}">
        <p14:creationId xmlns:p14="http://schemas.microsoft.com/office/powerpoint/2010/main" val="413850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206699-E81D-4D01-8B87-37756734EB8D}" type="slidenum">
              <a:rPr lang="en-GB" smtClean="0"/>
              <a:pPr/>
              <a:t>14</a:t>
            </a:fld>
            <a:endParaRPr lang="en-GB"/>
          </a:p>
        </p:txBody>
      </p:sp>
    </p:spTree>
    <p:extLst>
      <p:ext uri="{BB962C8B-B14F-4D97-AF65-F5344CB8AC3E}">
        <p14:creationId xmlns:p14="http://schemas.microsoft.com/office/powerpoint/2010/main" val="3966756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206699-E81D-4D01-8B87-37756734EB8D}" type="slidenum">
              <a:rPr lang="en-GB" smtClean="0"/>
              <a:pPr/>
              <a:t>20</a:t>
            </a:fld>
            <a:endParaRPr lang="en-GB"/>
          </a:p>
        </p:txBody>
      </p:sp>
    </p:spTree>
    <p:extLst>
      <p:ext uri="{BB962C8B-B14F-4D97-AF65-F5344CB8AC3E}">
        <p14:creationId xmlns:p14="http://schemas.microsoft.com/office/powerpoint/2010/main" val="174267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number of island projects have already benefitted from European Fund for Strategic Investments support (for example multi-sector investments in French outermost regions, bus transit systems in Gran </a:t>
            </a:r>
            <a:r>
              <a:rPr lang="en-GB" dirty="0" err="1" smtClean="0"/>
              <a:t>Canaria</a:t>
            </a:r>
            <a:r>
              <a:rPr lang="en-GB" dirty="0" smtClean="0"/>
              <a:t>). </a:t>
            </a:r>
            <a:endParaRPr lang="en-GB" dirty="0"/>
          </a:p>
        </p:txBody>
      </p:sp>
      <p:sp>
        <p:nvSpPr>
          <p:cNvPr id="4" name="Slide Number Placeholder 3"/>
          <p:cNvSpPr>
            <a:spLocks noGrp="1"/>
          </p:cNvSpPr>
          <p:nvPr>
            <p:ph type="sldNum" sz="quarter" idx="10"/>
          </p:nvPr>
        </p:nvSpPr>
        <p:spPr/>
        <p:txBody>
          <a:bodyPr/>
          <a:lstStyle/>
          <a:p>
            <a:fld id="{2B206699-E81D-4D01-8B87-37756734EB8D}" type="slidenum">
              <a:rPr lang="en-GB" smtClean="0"/>
              <a:pPr/>
              <a:t>30</a:t>
            </a:fld>
            <a:endParaRPr lang="en-GB"/>
          </a:p>
        </p:txBody>
      </p:sp>
    </p:spTree>
    <p:extLst>
      <p:ext uri="{BB962C8B-B14F-4D97-AF65-F5344CB8AC3E}">
        <p14:creationId xmlns:p14="http://schemas.microsoft.com/office/powerpoint/2010/main" val="426736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sz="1200">
                <a:solidFill>
                  <a:srgbClr val="0F5494"/>
                </a:solidFill>
                <a:latin typeface="Verdana" pitchFamily="34" charset="0"/>
              </a:defRPr>
            </a:lvl1pPr>
            <a:lvl2pPr marL="743993" indent="-286151" eaLnBrk="0" hangingPunct="0">
              <a:defRPr sz="1200">
                <a:solidFill>
                  <a:srgbClr val="0F5494"/>
                </a:solidFill>
                <a:latin typeface="Verdana" pitchFamily="34" charset="0"/>
              </a:defRPr>
            </a:lvl2pPr>
            <a:lvl3pPr marL="1144605" indent="-228921" eaLnBrk="0" hangingPunct="0">
              <a:defRPr sz="1200">
                <a:solidFill>
                  <a:srgbClr val="0F5494"/>
                </a:solidFill>
                <a:latin typeface="Verdana" pitchFamily="34" charset="0"/>
              </a:defRPr>
            </a:lvl3pPr>
            <a:lvl4pPr marL="1602446" indent="-228921" eaLnBrk="0" hangingPunct="0">
              <a:defRPr sz="1200">
                <a:solidFill>
                  <a:srgbClr val="0F5494"/>
                </a:solidFill>
                <a:latin typeface="Verdana" pitchFamily="34" charset="0"/>
              </a:defRPr>
            </a:lvl4pPr>
            <a:lvl5pPr marL="2060288" indent="-228921" eaLnBrk="0" hangingPunct="0">
              <a:defRPr sz="1200">
                <a:solidFill>
                  <a:srgbClr val="0F5494"/>
                </a:solidFill>
                <a:latin typeface="Verdana" pitchFamily="34" charset="0"/>
              </a:defRPr>
            </a:lvl5pPr>
            <a:lvl6pPr marL="2518129" indent="-228921" eaLnBrk="0" fontAlgn="base" hangingPunct="0">
              <a:spcBef>
                <a:spcPct val="0"/>
              </a:spcBef>
              <a:spcAft>
                <a:spcPct val="0"/>
              </a:spcAft>
              <a:defRPr sz="1200">
                <a:solidFill>
                  <a:srgbClr val="0F5494"/>
                </a:solidFill>
                <a:latin typeface="Verdana" pitchFamily="34" charset="0"/>
              </a:defRPr>
            </a:lvl6pPr>
            <a:lvl7pPr marL="2975971" indent="-228921" eaLnBrk="0" fontAlgn="base" hangingPunct="0">
              <a:spcBef>
                <a:spcPct val="0"/>
              </a:spcBef>
              <a:spcAft>
                <a:spcPct val="0"/>
              </a:spcAft>
              <a:defRPr sz="1200">
                <a:solidFill>
                  <a:srgbClr val="0F5494"/>
                </a:solidFill>
                <a:latin typeface="Verdana" pitchFamily="34" charset="0"/>
              </a:defRPr>
            </a:lvl7pPr>
            <a:lvl8pPr marL="3433813" indent="-228921" eaLnBrk="0" fontAlgn="base" hangingPunct="0">
              <a:spcBef>
                <a:spcPct val="0"/>
              </a:spcBef>
              <a:spcAft>
                <a:spcPct val="0"/>
              </a:spcAft>
              <a:defRPr sz="1200">
                <a:solidFill>
                  <a:srgbClr val="0F5494"/>
                </a:solidFill>
                <a:latin typeface="Verdana" pitchFamily="34" charset="0"/>
              </a:defRPr>
            </a:lvl8pPr>
            <a:lvl9pPr marL="3891655" indent="-228921" eaLnBrk="0" fontAlgn="base" hangingPunct="0">
              <a:spcBef>
                <a:spcPct val="0"/>
              </a:spcBef>
              <a:spcAft>
                <a:spcPct val="0"/>
              </a:spcAft>
              <a:defRPr sz="1200">
                <a:solidFill>
                  <a:srgbClr val="0F5494"/>
                </a:solidFill>
                <a:latin typeface="Verdana" pitchFamily="34" charset="0"/>
              </a:defRPr>
            </a:lvl9pPr>
          </a:lstStyle>
          <a:p>
            <a:pPr eaLnBrk="1" hangingPunct="1"/>
            <a:fld id="{9FEE98AF-7D3A-4E67-B708-0CFFF8B6A65F}" type="slidenum">
              <a:rPr lang="en-GB">
                <a:solidFill>
                  <a:schemeClr val="tx1"/>
                </a:solidFill>
                <a:latin typeface="Arial" charset="0"/>
              </a:rPr>
              <a:pPr eaLnBrk="1" hangingPunct="1"/>
              <a:t>34</a:t>
            </a:fld>
            <a:endParaRPr lang="en-GB">
              <a:solidFill>
                <a:schemeClr val="tx1"/>
              </a:solidFill>
              <a:latin typeface="Arial" charset="0"/>
            </a:endParaRPr>
          </a:p>
        </p:txBody>
      </p:sp>
      <p:sp>
        <p:nvSpPr>
          <p:cNvPr id="21507" name="Rectangle 7"/>
          <p:cNvSpPr txBox="1">
            <a:spLocks noGrp="1" noChangeArrowheads="1"/>
          </p:cNvSpPr>
          <p:nvPr/>
        </p:nvSpPr>
        <p:spPr bwMode="auto">
          <a:xfrm>
            <a:off x="3854184"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68" tIns="45784" rIns="91568" bIns="45784" anchor="b"/>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r" eaLnBrk="1" hangingPunct="1"/>
            <a:fld id="{F58F9E40-848E-4325-A1F2-BFF045946DEE}" type="slidenum">
              <a:rPr lang="en-US">
                <a:solidFill>
                  <a:schemeClr val="tx1"/>
                </a:solidFill>
                <a:latin typeface="Arial" charset="0"/>
              </a:rPr>
              <a:pPr algn="r" eaLnBrk="1" hangingPunct="1"/>
              <a:t>34</a:t>
            </a:fld>
            <a:endParaRPr lang="en-US">
              <a:solidFill>
                <a:schemeClr val="tx1"/>
              </a:solidFill>
              <a:latin typeface="Arial" charset="0"/>
            </a:endParaRPr>
          </a:p>
        </p:txBody>
      </p:sp>
      <p:sp>
        <p:nvSpPr>
          <p:cNvPr id="21508" name="Rectangle 2"/>
          <p:cNvSpPr>
            <a:spLocks noGrp="1" noRot="1" noChangeAspect="1" noChangeArrowheads="1" noTextEdit="1"/>
          </p:cNvSpPr>
          <p:nvPr>
            <p:ph type="sldImg"/>
          </p:nvPr>
        </p:nvSpPr>
        <p:spPr>
          <a:xfrm>
            <a:off x="915988" y="746125"/>
            <a:ext cx="4973637" cy="3729038"/>
          </a:xfrm>
          <a:ln/>
        </p:spPr>
      </p:sp>
      <p:sp>
        <p:nvSpPr>
          <p:cNvPr id="21509"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181989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1" y="981076"/>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7639" y="258764"/>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4"/>
          <p:cNvSpPr>
            <a:spLocks noChangeArrowheads="1"/>
          </p:cNvSpPr>
          <p:nvPr userDrawn="1"/>
        </p:nvSpPr>
        <p:spPr bwMode="auto">
          <a:xfrm>
            <a:off x="4251325" y="1223964"/>
            <a:ext cx="623888" cy="31750"/>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3"/>
          <p:cNvSpPr>
            <a:spLocks noChangeArrowheads="1"/>
          </p:cNvSpPr>
          <p:nvPr userDrawn="1"/>
        </p:nvSpPr>
        <p:spPr bwMode="auto">
          <a:xfrm>
            <a:off x="4267201" y="6575426"/>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defTabSz="457200"/>
            <a:r>
              <a:rPr lang="fr-BE" sz="700">
                <a:solidFill>
                  <a:srgbClr val="FFFFFF"/>
                </a:solidFill>
                <a:latin typeface="Calibri" pitchFamily="34" charset="0"/>
              </a:rPr>
              <a:t>Regional &amp; Urban Policy</a:t>
            </a:r>
            <a:endParaRPr lang="en-GB" sz="700">
              <a:solidFill>
                <a:srgbClr val="FFFFFF"/>
              </a:solidFill>
              <a:latin typeface="Calibri" pitchFamily="34" charset="0"/>
            </a:endParaRPr>
          </a:p>
        </p:txBody>
      </p:sp>
      <p:sp>
        <p:nvSpPr>
          <p:cNvPr id="3076" name="Rectangle 4"/>
          <p:cNvSpPr>
            <a:spLocks noGrp="1" noChangeArrowheads="1"/>
          </p:cNvSpPr>
          <p:nvPr>
            <p:ph type="ctrTitle"/>
          </p:nvPr>
        </p:nvSpPr>
        <p:spPr>
          <a:xfrm>
            <a:off x="3995739" y="2565401"/>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9" y="3716339"/>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Verdana" pitchFamily="34" charset="0"/>
              </a:defRPr>
            </a:lvl1pPr>
          </a:lstStyle>
          <a:p>
            <a:endParaRPr lang="en-US"/>
          </a:p>
        </p:txBody>
      </p:sp>
      <p:sp>
        <p:nvSpPr>
          <p:cNvPr id="9"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endParaRPr lang="en-US"/>
          </a:p>
        </p:txBody>
      </p:sp>
      <p:sp>
        <p:nvSpPr>
          <p:cNvPr id="10"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71DE3A39-F0D2-4FFE-AD3A-3726A90B87EE}" type="slidenum">
              <a:rPr lang="en-GB"/>
              <a:pPr/>
              <a:t>‹Nº›</a:t>
            </a:fld>
            <a:endParaRPr lang="en-GB"/>
          </a:p>
        </p:txBody>
      </p:sp>
    </p:spTree>
    <p:extLst>
      <p:ext uri="{BB962C8B-B14F-4D97-AF65-F5344CB8AC3E}">
        <p14:creationId xmlns:p14="http://schemas.microsoft.com/office/powerpoint/2010/main" val="4142414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097BF9B-F8C9-458B-9FC2-8153C6262110}" type="slidenum">
              <a:rPr lang="en-GB"/>
              <a:pPr/>
              <a:t>‹Nº›</a:t>
            </a:fld>
            <a:endParaRPr lang="en-GB"/>
          </a:p>
        </p:txBody>
      </p:sp>
    </p:spTree>
    <p:extLst>
      <p:ext uri="{BB962C8B-B14F-4D97-AF65-F5344CB8AC3E}">
        <p14:creationId xmlns:p14="http://schemas.microsoft.com/office/powerpoint/2010/main" val="410955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C2D7D16-D48F-49D9-B14A-D6A856F9129E}" type="slidenum">
              <a:rPr lang="en-GB"/>
              <a:pPr/>
              <a:t>‹Nº›</a:t>
            </a:fld>
            <a:endParaRPr lang="en-GB"/>
          </a:p>
        </p:txBody>
      </p:sp>
    </p:spTree>
    <p:extLst>
      <p:ext uri="{BB962C8B-B14F-4D97-AF65-F5344CB8AC3E}">
        <p14:creationId xmlns:p14="http://schemas.microsoft.com/office/powerpoint/2010/main" val="2140476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339851"/>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9" y="1339851"/>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38AA0DB-98E4-46D7-8CAD-60F77B25F430}" type="slidenum">
              <a:rPr lang="en-GB"/>
              <a:pPr/>
              <a:t>‹Nº›</a:t>
            </a:fld>
            <a:endParaRPr lang="en-GB"/>
          </a:p>
        </p:txBody>
      </p:sp>
    </p:spTree>
    <p:extLst>
      <p:ext uri="{BB962C8B-B14F-4D97-AF65-F5344CB8AC3E}">
        <p14:creationId xmlns:p14="http://schemas.microsoft.com/office/powerpoint/2010/main" val="192307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FA17DB7-C2C9-466F-B81A-98EEA38510D5}" type="slidenum">
              <a:rPr lang="en-GB"/>
              <a:pPr/>
              <a:t>‹Nº›</a:t>
            </a:fld>
            <a:endParaRPr lang="en-GB"/>
          </a:p>
        </p:txBody>
      </p:sp>
    </p:spTree>
    <p:extLst>
      <p:ext uri="{BB962C8B-B14F-4D97-AF65-F5344CB8AC3E}">
        <p14:creationId xmlns:p14="http://schemas.microsoft.com/office/powerpoint/2010/main" val="3187137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304E815-22E2-43EE-BB8F-FBE377B0D105}" type="slidenum">
              <a:rPr lang="en-GB"/>
              <a:pPr/>
              <a:t>‹Nº›</a:t>
            </a:fld>
            <a:endParaRPr lang="en-GB"/>
          </a:p>
        </p:txBody>
      </p:sp>
    </p:spTree>
    <p:extLst>
      <p:ext uri="{BB962C8B-B14F-4D97-AF65-F5344CB8AC3E}">
        <p14:creationId xmlns:p14="http://schemas.microsoft.com/office/powerpoint/2010/main" val="263915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D7E1C26-2F89-485D-A493-E863890D3131}" type="slidenum">
              <a:rPr lang="en-GB"/>
              <a:pPr/>
              <a:t>‹Nº›</a:t>
            </a:fld>
            <a:endParaRPr lang="en-GB"/>
          </a:p>
        </p:txBody>
      </p:sp>
    </p:spTree>
    <p:extLst>
      <p:ext uri="{BB962C8B-B14F-4D97-AF65-F5344CB8AC3E}">
        <p14:creationId xmlns:p14="http://schemas.microsoft.com/office/powerpoint/2010/main" val="308247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3F43D5F-D8B0-4165-A72E-1FB14D4C622C}" type="slidenum">
              <a:rPr lang="en-GB"/>
              <a:pPr/>
              <a:t>‹Nº›</a:t>
            </a:fld>
            <a:endParaRPr lang="en-GB"/>
          </a:p>
        </p:txBody>
      </p:sp>
    </p:spTree>
    <p:extLst>
      <p:ext uri="{BB962C8B-B14F-4D97-AF65-F5344CB8AC3E}">
        <p14:creationId xmlns:p14="http://schemas.microsoft.com/office/powerpoint/2010/main" val="383788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 y="980728"/>
            <a:ext cx="4209356" cy="58772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ontent Placeholder 5"/>
          <p:cNvSpPr>
            <a:spLocks noGrp="1"/>
          </p:cNvSpPr>
          <p:nvPr>
            <p:ph sz="quarter" idx="4"/>
          </p:nvPr>
        </p:nvSpPr>
        <p:spPr>
          <a:xfrm>
            <a:off x="4932040" y="980728"/>
            <a:ext cx="4211960" cy="58772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3F43D5F-D8B0-4165-A72E-1FB14D4C622C}" type="slidenum">
              <a:rPr lang="en-GB"/>
              <a:pPr/>
              <a:t>‹Nº›</a:t>
            </a:fld>
            <a:endParaRPr lang="en-GB"/>
          </a:p>
        </p:txBody>
      </p:sp>
    </p:spTree>
    <p:extLst>
      <p:ext uri="{BB962C8B-B14F-4D97-AF65-F5344CB8AC3E}">
        <p14:creationId xmlns:p14="http://schemas.microsoft.com/office/powerpoint/2010/main" val="392780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5DB72A5-C2AF-4B47-8B08-AD836FB1FA4F}" type="slidenum">
              <a:rPr lang="en-GB"/>
              <a:pPr/>
              <a:t>‹Nº›</a:t>
            </a:fld>
            <a:endParaRPr lang="en-GB"/>
          </a:p>
        </p:txBody>
      </p:sp>
    </p:spTree>
    <p:extLst>
      <p:ext uri="{BB962C8B-B14F-4D97-AF65-F5344CB8AC3E}">
        <p14:creationId xmlns:p14="http://schemas.microsoft.com/office/powerpoint/2010/main" val="266230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BDE131D-6D38-4C0E-B0CB-D7EA9027E8DF}" type="slidenum">
              <a:rPr lang="en-GB"/>
              <a:pPr/>
              <a:t>‹Nº›</a:t>
            </a:fld>
            <a:endParaRPr lang="en-GB"/>
          </a:p>
        </p:txBody>
      </p:sp>
    </p:spTree>
    <p:extLst>
      <p:ext uri="{BB962C8B-B14F-4D97-AF65-F5344CB8AC3E}">
        <p14:creationId xmlns:p14="http://schemas.microsoft.com/office/powerpoint/2010/main" val="146123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20F517B-FF83-4DE6-947D-EA4FB4430477}" type="slidenum">
              <a:rPr lang="en-GB"/>
              <a:pPr/>
              <a:t>‹Nº›</a:t>
            </a:fld>
            <a:endParaRPr lang="en-GB"/>
          </a:p>
        </p:txBody>
      </p:sp>
    </p:spTree>
    <p:extLst>
      <p:ext uri="{BB962C8B-B14F-4D97-AF65-F5344CB8AC3E}">
        <p14:creationId xmlns:p14="http://schemas.microsoft.com/office/powerpoint/2010/main" val="345568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1"/>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6"/>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8095A7BC-EF40-4CCF-93E8-C8B7FE538E06}" type="slidenum">
              <a:rPr lang="en-GB"/>
              <a:pPr/>
              <a:t>‹Nº›</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pic>
        <p:nvPicPr>
          <p:cNvPr id="1032" name="Picture 17" descr="LOGO CE_Vertical_EN_NEG_quadri_H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957639" y="258764"/>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9"/>
          <p:cNvSpPr>
            <a:spLocks noChangeArrowheads="1"/>
          </p:cNvSpPr>
          <p:nvPr userDrawn="1"/>
        </p:nvSpPr>
        <p:spPr bwMode="auto">
          <a:xfrm>
            <a:off x="4251325" y="1222376"/>
            <a:ext cx="623888" cy="39688"/>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6"/>
          <p:cNvSpPr>
            <a:spLocks noChangeArrowheads="1"/>
          </p:cNvSpPr>
          <p:nvPr userDrawn="1"/>
        </p:nvSpPr>
        <p:spPr bwMode="auto">
          <a:xfrm>
            <a:off x="4267201" y="6575426"/>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defTabSz="457200"/>
            <a:r>
              <a:rPr lang="fr-BE" sz="700">
                <a:solidFill>
                  <a:srgbClr val="FFFFFF"/>
                </a:solidFill>
                <a:latin typeface="Calibri" pitchFamily="34" charset="0"/>
              </a:rPr>
              <a:t>Regional &amp; Urban Policy</a:t>
            </a:r>
            <a:endParaRPr lang="en-GB" sz="70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8" r:id="rId6"/>
    <p:sldLayoutId id="2147483761" r:id="rId7"/>
    <p:sldLayoutId id="2147483762" r:id="rId8"/>
    <p:sldLayoutId id="2147483763" r:id="rId9"/>
    <p:sldLayoutId id="2147483764" r:id="rId10"/>
    <p:sldLayoutId id="2147483765" r:id="rId11"/>
    <p:sldLayoutId id="2147483766"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99CCFF"/>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c.europa.eu/growth/sectors/tourism/eden_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uropeanregionofgastronomy.org/"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interregeurope.eu/islandsofinnov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be/imgres?imgurl=http://medicalsecrets.com/blog/wp-content/uploads/2017/02/pi5reMy5T.jpg&amp;imgrefurl=http://medicalsecrets.com/blog/the-benefits-of-seaweed/&amp;docid=_hVOCOJQqmv5JM&amp;tbnid=_TYDYE51KMKZ4M:&amp;vet=10ahUKEwjduP7KzbfhAhVhw4sKHc3ZAdgQMwh1KCYwJg..i&amp;w=1280&amp;h=720&amp;bih=651&amp;biw=1366&amp;q=sea%20weed&amp;ved=0ahUKEwjduP7KzbfhAhVhw4sKHc3ZAdgQMwh1KCYwJg&amp;iact=mrc&amp;uact=8"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ww.google.be/imgres?imgurl=https://www.tripsavvy.com/thmb/2lE85oWDHgS15-DUqbIkEZ29Lac%3D/960x0/filters:no_upscale():max_bytes(150000):strip_icc()/eurosGettyIDanitaDelimont-5932e1283df78c08ab04de54.jpg&amp;imgrefurl=https://www.tripsavvy.com/euro-vs-dollar-exchange-information-1516922&amp;docid=Txg4OHoJZ4VrrM&amp;tbnid=H1dIoMz_nuQE7M:&amp;vet=10ahUKEwjxw_u2z7fhAhVImIsKHQzlB94QMwg_KAAwAA..i&amp;w=960&amp;h=640&amp;bih=651&amp;biw=1366&amp;q=euros&amp;ved=0ahUKEwjxw_u2z7fhAhVImIsKHQzlB94QMwg_KAAwAA&amp;iact=mrc&amp;uact=8" TargetMode="Externa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be/imgres?imgurl=https://www.sumburghhead.com/assets/images/funder-logos/hie-new-2.png&amp;imgrefurl=https://www.sumburghhead.com/our-funders&amp;docid=dLtoho8q-RZrAM&amp;tbnid=i7bdn471Pwnm1M:&amp;vet=10ahUKEwj7ysyhurfhAhWttIsKHdnOChoQMwhIKA4wDg..i&amp;w=540&amp;h=250&amp;bih=651&amp;biw=1366&amp;q=Highlands%20and%20Islands%20Enterprise&amp;ved=0ahUKEwj7ysyhurfhAhWttIsKHdnOChoQMwhIKA4wDg&amp;iact=mrc&amp;uact=8"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c.europa.eu/contracts_grants/funds_en.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google.be/imgres?imgurl=https://d2b5fui3m8fvkj.cloudfront.net/media/catalog/product/cache/3/image/475180f632a48708f000ad27f18f3397/p/i/pilsner-beer-from-tinos-nissos-500ml.jpg&amp;imgrefurl=https://www.yolenis.com/en-gr/wines-drinks/beers/pilsner-beer-from-tinos-nissos-500ml.html&amp;docid=Udxd8zPlFLYqfM&amp;tbnid=E7cA-a-NbpHTUM:&amp;vet=10ahUKEwjUoq-U0LfhAhVrpYsKHfAsA2sQMwg_KAAwAA..i&amp;w=960&amp;h=1280&amp;bih=651&amp;biw=1366&amp;q=nissos%20beer&amp;ved=0ahUKEwjUoq-U0LfhAhVrpYsKHfAsA2sQMwg_KAAwAA&amp;iact=mrc&amp;uact=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regional_policy/en/policy/themes/research-innovation/" TargetMode="External"/><Relationship Id="rId7" Type="http://schemas.openxmlformats.org/officeDocument/2006/relationships/hyperlink" Target="https://ec.europa.eu/regional_policy/en/funding/financial-instruments/" TargetMode="External"/><Relationship Id="rId2" Type="http://schemas.openxmlformats.org/officeDocument/2006/relationships/hyperlink" Target="https://ec.europa.eu/regional_policy/en/policy/how/priorities/" TargetMode="External"/><Relationship Id="rId1" Type="http://schemas.openxmlformats.org/officeDocument/2006/relationships/slideLayout" Target="../slideLayouts/slideLayout2.xml"/><Relationship Id="rId6" Type="http://schemas.openxmlformats.org/officeDocument/2006/relationships/hyperlink" Target="https://ec.europa.eu/regional_policy/en/funding/erdf/" TargetMode="External"/><Relationship Id="rId5" Type="http://schemas.openxmlformats.org/officeDocument/2006/relationships/hyperlink" Target="https://ec.europa.eu/regional_policy/en/policy/themes/ict/" TargetMode="External"/><Relationship Id="rId4" Type="http://schemas.openxmlformats.org/officeDocument/2006/relationships/hyperlink" Target="https://ec.europa.eu/regional_policy/en/policy/themes/low-carbon-econom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455167"/>
            <a:ext cx="8612216" cy="830997"/>
          </a:xfrm>
          <a:prstGeom prst="rect">
            <a:avLst/>
          </a:prstGeom>
        </p:spPr>
        <p:txBody>
          <a:bodyPr wrap="square">
            <a:spAutoFit/>
          </a:bodyPr>
          <a:lstStyle/>
          <a:p>
            <a:pPr algn="ctr"/>
            <a:r>
              <a:rPr lang="en-GB" sz="2400" b="1" i="1" dirty="0" smtClean="0">
                <a:solidFill>
                  <a:srgbClr val="FFFF00"/>
                </a:solidFill>
              </a:rPr>
              <a:t>EU Cohesion Policy support to business on islands</a:t>
            </a:r>
            <a:endParaRPr lang="en-GB" sz="2400" i="1" dirty="0">
              <a:solidFill>
                <a:srgbClr val="FFFF00"/>
              </a:solidFill>
            </a:endParaRPr>
          </a:p>
        </p:txBody>
      </p:sp>
      <p:sp>
        <p:nvSpPr>
          <p:cNvPr id="5" name="Rectangle 4"/>
          <p:cNvSpPr/>
          <p:nvPr/>
        </p:nvSpPr>
        <p:spPr>
          <a:xfrm>
            <a:off x="556127" y="5877272"/>
            <a:ext cx="8136904" cy="584775"/>
          </a:xfrm>
          <a:prstGeom prst="rect">
            <a:avLst/>
          </a:prstGeom>
        </p:spPr>
        <p:txBody>
          <a:bodyPr wrap="square">
            <a:spAutoFit/>
          </a:bodyPr>
          <a:lstStyle/>
          <a:p>
            <a:pPr algn="ctr"/>
            <a:r>
              <a:rPr lang="en-US" sz="1600" b="1" i="1" dirty="0" smtClean="0">
                <a:solidFill>
                  <a:srgbClr val="FFFF00"/>
                </a:solidFill>
              </a:rPr>
              <a:t>By Eleftherios Stavropoulos</a:t>
            </a:r>
          </a:p>
          <a:p>
            <a:pPr algn="ctr"/>
            <a:r>
              <a:rPr lang="en-US" sz="1600" b="1" i="1" dirty="0" smtClean="0">
                <a:solidFill>
                  <a:srgbClr val="FFFF00"/>
                </a:solidFill>
              </a:rPr>
              <a:t>DG REGIO</a:t>
            </a:r>
            <a:endParaRPr lang="en-GB" sz="1600" b="1" i="1" dirty="0">
              <a:solidFill>
                <a:srgbClr val="FFFF00"/>
              </a:solidFill>
            </a:endParaRPr>
          </a:p>
        </p:txBody>
      </p:sp>
      <p:sp>
        <p:nvSpPr>
          <p:cNvPr id="2" name="Rectangle 1"/>
          <p:cNvSpPr/>
          <p:nvPr/>
        </p:nvSpPr>
        <p:spPr>
          <a:xfrm>
            <a:off x="683568" y="4864804"/>
            <a:ext cx="8191459" cy="584775"/>
          </a:xfrm>
          <a:prstGeom prst="rect">
            <a:avLst/>
          </a:prstGeom>
        </p:spPr>
        <p:txBody>
          <a:bodyPr wrap="square">
            <a:spAutoFit/>
          </a:bodyPr>
          <a:lstStyle/>
          <a:p>
            <a:pPr algn="ctr"/>
            <a:r>
              <a:rPr lang="en-GB" sz="1600" b="1" i="1" dirty="0">
                <a:solidFill>
                  <a:schemeClr val="bg1"/>
                </a:solidFill>
              </a:rPr>
              <a:t> </a:t>
            </a:r>
            <a:endParaRPr lang="en-GB" sz="1600" b="1" dirty="0">
              <a:solidFill>
                <a:schemeClr val="bg1"/>
              </a:solidFill>
            </a:endParaRPr>
          </a:p>
          <a:p>
            <a:pPr algn="ctr"/>
            <a:r>
              <a:rPr lang="fr-BE" sz="1600" dirty="0" err="1" smtClean="0">
                <a:solidFill>
                  <a:schemeClr val="bg1"/>
                </a:solidFill>
              </a:rPr>
              <a:t>INSULEUR</a:t>
            </a:r>
            <a:r>
              <a:rPr lang="fr-BE" sz="1600" dirty="0" smtClean="0">
                <a:solidFill>
                  <a:schemeClr val="bg1"/>
                </a:solidFill>
              </a:rPr>
              <a:t> – </a:t>
            </a:r>
            <a:r>
              <a:rPr lang="fr-BE" sz="1600" dirty="0" err="1" smtClean="0">
                <a:solidFill>
                  <a:schemeClr val="bg1"/>
                </a:solidFill>
              </a:rPr>
              <a:t>ESIN</a:t>
            </a:r>
            <a:r>
              <a:rPr lang="fr-BE" sz="1600" dirty="0" smtClean="0">
                <a:solidFill>
                  <a:schemeClr val="bg1"/>
                </a:solidFill>
              </a:rPr>
              <a:t> - </a:t>
            </a:r>
            <a:r>
              <a:rPr lang="fr-BE" sz="1600" dirty="0" err="1" smtClean="0">
                <a:solidFill>
                  <a:schemeClr val="bg1"/>
                </a:solidFill>
              </a:rPr>
              <a:t>EESC</a:t>
            </a:r>
            <a:r>
              <a:rPr lang="fr-BE" sz="1600" dirty="0" smtClean="0">
                <a:solidFill>
                  <a:schemeClr val="bg1"/>
                </a:solidFill>
              </a:rPr>
              <a:t> Brussels 5 April 2019</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420888"/>
            <a:ext cx="4022041" cy="2455121"/>
          </a:xfrm>
          <a:prstGeom prst="rect">
            <a:avLst/>
          </a:prstGeom>
        </p:spPr>
      </p:pic>
    </p:spTree>
    <p:extLst>
      <p:ext uri="{BB962C8B-B14F-4D97-AF65-F5344CB8AC3E}">
        <p14:creationId xmlns:p14="http://schemas.microsoft.com/office/powerpoint/2010/main" val="4206233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GB" sz="2000" dirty="0" smtClean="0">
                <a:solidFill>
                  <a:srgbClr val="FF0000"/>
                </a:solidFill>
              </a:rPr>
              <a:t>Results of 2007-13 Prospects for 2014-2020</a:t>
            </a:r>
            <a:endParaRPr lang="el-GR" sz="2000" dirty="0">
              <a:solidFill>
                <a:srgbClr val="FF0000"/>
              </a:solidFill>
            </a:endParaRPr>
          </a:p>
        </p:txBody>
      </p:sp>
      <p:sp>
        <p:nvSpPr>
          <p:cNvPr id="3" name="2 - Θέση περιεχομένου"/>
          <p:cNvSpPr>
            <a:spLocks noGrp="1"/>
          </p:cNvSpPr>
          <p:nvPr>
            <p:ph idx="1"/>
          </p:nvPr>
        </p:nvSpPr>
        <p:spPr/>
        <p:txBody>
          <a:bodyPr/>
          <a:lstStyle/>
          <a:p>
            <a:r>
              <a:rPr lang="en-US" i="0" dirty="0" smtClean="0"/>
              <a:t>Increased investment in </a:t>
            </a:r>
            <a:r>
              <a:rPr lang="en-US" i="0" dirty="0" err="1" smtClean="0"/>
              <a:t>SMEs</a:t>
            </a:r>
            <a:r>
              <a:rPr lang="en-US" i="0" dirty="0" smtClean="0"/>
              <a:t> in 2014-2020 will build on the achievements of EU Cohesion Policy during the 2007-2013 funding period:</a:t>
            </a:r>
          </a:p>
          <a:p>
            <a:r>
              <a:rPr lang="en-US" i="0" dirty="0" smtClean="0"/>
              <a:t>More than 95,000 start-ups supported</a:t>
            </a:r>
          </a:p>
          <a:p>
            <a:r>
              <a:rPr lang="en-US" i="0" dirty="0" smtClean="0"/>
              <a:t>More than 300,000 jobs created in </a:t>
            </a:r>
            <a:r>
              <a:rPr lang="en-US" i="0" dirty="0" err="1" smtClean="0"/>
              <a:t>SMEs</a:t>
            </a:r>
            <a:endParaRPr lang="en-US" i="0" dirty="0" smtClean="0"/>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420888"/>
            <a:ext cx="7488832" cy="2554545"/>
          </a:xfrm>
          <a:prstGeom prst="rect">
            <a:avLst/>
          </a:prstGeom>
        </p:spPr>
        <p:txBody>
          <a:bodyPr wrap="square">
            <a:spAutoFit/>
          </a:bodyPr>
          <a:lstStyle/>
          <a:p>
            <a:pPr lvl="0" algn="just"/>
            <a:r>
              <a:rPr lang="en-GB" sz="2000" dirty="0"/>
              <a:t>Article 121 of the Common Provisions Regulation also mentions that </a:t>
            </a:r>
            <a:r>
              <a:rPr lang="en-GB" sz="2000" b="1" dirty="0"/>
              <a:t>the co-financing rate from the funds to a priority axis may be adjusted </a:t>
            </a:r>
            <a:r>
              <a:rPr lang="en-GB" sz="2000" dirty="0"/>
              <a:t>to take account of, amongst others, island Member States eligible under the Cohesion Fund, and other islands, except those on which the capital of a Member State is situated, or which have a fixed link to the mainland. </a:t>
            </a:r>
          </a:p>
          <a:p>
            <a:pPr algn="just"/>
            <a:r>
              <a:rPr lang="en-GB" sz="2000" dirty="0"/>
              <a:t> </a:t>
            </a:r>
          </a:p>
        </p:txBody>
      </p:sp>
    </p:spTree>
    <p:extLst>
      <p:ext uri="{BB962C8B-B14F-4D97-AF65-F5344CB8AC3E}">
        <p14:creationId xmlns:p14="http://schemas.microsoft.com/office/powerpoint/2010/main" val="174114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538" y="1268760"/>
            <a:ext cx="8064408" cy="530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 Ορθογώνιο"/>
          <p:cNvSpPr/>
          <p:nvPr/>
        </p:nvSpPr>
        <p:spPr>
          <a:xfrm>
            <a:off x="827584" y="4077072"/>
            <a:ext cx="8136905" cy="338554"/>
          </a:xfrm>
          <a:prstGeom prst="rect">
            <a:avLst/>
          </a:prstGeom>
        </p:spPr>
        <p:txBody>
          <a:bodyPr wrap="square">
            <a:spAutoFit/>
          </a:bodyPr>
          <a:lstStyle/>
          <a:p>
            <a:r>
              <a:rPr lang="en-US" sz="1600" dirty="0" err="1" smtClean="0"/>
              <a:t>SMEs</a:t>
            </a:r>
            <a:r>
              <a:rPr lang="en-US" sz="1600" dirty="0" smtClean="0"/>
              <a:t> on islands face different challenges and have different opportunities </a:t>
            </a:r>
            <a:endParaRPr lang="el-GR" sz="1600" dirty="0"/>
          </a:p>
        </p:txBody>
      </p:sp>
    </p:spTree>
    <p:extLst>
      <p:ext uri="{BB962C8B-B14F-4D97-AF65-F5344CB8AC3E}">
        <p14:creationId xmlns:p14="http://schemas.microsoft.com/office/powerpoint/2010/main" val="2323150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ec.europa.eu/commission/commissioners/sites/cwt/files/island3.jpg"/>
          <p:cNvPicPr>
            <a:picLocks noChangeAspect="1" noChangeArrowheads="1"/>
          </p:cNvPicPr>
          <p:nvPr/>
        </p:nvPicPr>
        <p:blipFill>
          <a:blip r:embed="rId2" cstate="print"/>
          <a:srcRect/>
          <a:stretch>
            <a:fillRect/>
          </a:stretch>
        </p:blipFill>
        <p:spPr bwMode="auto">
          <a:xfrm>
            <a:off x="539552" y="1628800"/>
            <a:ext cx="8208912" cy="410445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4005064"/>
            <a:ext cx="7838829" cy="2246769"/>
          </a:xfrm>
          <a:prstGeom prst="rect">
            <a:avLst/>
          </a:prstGeom>
        </p:spPr>
        <p:txBody>
          <a:bodyPr wrap="square">
            <a:spAutoFit/>
          </a:bodyPr>
          <a:lstStyle/>
          <a:p>
            <a:pPr algn="just"/>
            <a:r>
              <a:rPr lang="en-GB" sz="2000" dirty="0" smtClean="0"/>
              <a:t>Islands face considerable challenges. However, there </a:t>
            </a:r>
            <a:r>
              <a:rPr lang="en-GB" sz="2000" b="1" dirty="0" smtClean="0"/>
              <a:t>more</a:t>
            </a:r>
            <a:r>
              <a:rPr lang="en-GB" sz="2000" dirty="0" smtClean="0"/>
              <a:t> </a:t>
            </a:r>
            <a:r>
              <a:rPr lang="en-GB" sz="2000" b="1" dirty="0" smtClean="0"/>
              <a:t>opportunities for islands </a:t>
            </a:r>
            <a:r>
              <a:rPr lang="en-GB" sz="2000" dirty="0" smtClean="0"/>
              <a:t>in </a:t>
            </a:r>
            <a:r>
              <a:rPr lang="en-GB" sz="2000" dirty="0"/>
              <a:t>renewable energy, production of pharmaceutical products from local plants, </a:t>
            </a:r>
            <a:r>
              <a:rPr lang="en-GB" sz="2000" dirty="0" smtClean="0"/>
              <a:t>quality food and spirit products of origin, aqua </a:t>
            </a:r>
            <a:r>
              <a:rPr lang="en-GB" sz="2000" dirty="0"/>
              <a:t>farming, sea technology etc. </a:t>
            </a:r>
            <a:r>
              <a:rPr lang="en-GB" sz="2000" dirty="0" smtClean="0"/>
              <a:t>Take advantage of their strong brand, put quality on top, avoid mass tourism and focus on green tourism, on </a:t>
            </a:r>
            <a:r>
              <a:rPr lang="en-GB" sz="2000" dirty="0" err="1" smtClean="0"/>
              <a:t>welenss</a:t>
            </a:r>
            <a:r>
              <a:rPr lang="en-GB" sz="2000" dirty="0" smtClean="0"/>
              <a:t> and exclusivity etc.</a:t>
            </a:r>
            <a:endParaRPr lang="en-GB" sz="2000" dirty="0"/>
          </a:p>
        </p:txBody>
      </p:sp>
      <p:sp>
        <p:nvSpPr>
          <p:cNvPr id="5" name="Title 1"/>
          <p:cNvSpPr>
            <a:spLocks noGrp="1"/>
          </p:cNvSpPr>
          <p:nvPr>
            <p:ph type="title"/>
          </p:nvPr>
        </p:nvSpPr>
        <p:spPr>
          <a:xfrm>
            <a:off x="683568" y="1484784"/>
            <a:ext cx="7941320" cy="936625"/>
          </a:xfrm>
        </p:spPr>
        <p:txBody>
          <a:bodyPr/>
          <a:lstStyle/>
          <a:p>
            <a:r>
              <a:rPr lang="en-US" sz="2000" dirty="0" smtClean="0">
                <a:solidFill>
                  <a:srgbClr val="FF0000"/>
                </a:solidFill>
              </a:rPr>
              <a:t>New opportunities for </a:t>
            </a:r>
            <a:r>
              <a:rPr lang="en-US" sz="2000" dirty="0" err="1" smtClean="0">
                <a:solidFill>
                  <a:srgbClr val="FF0000"/>
                </a:solidFill>
              </a:rPr>
              <a:t>SMEs</a:t>
            </a:r>
            <a:r>
              <a:rPr lang="en-US" sz="2000" dirty="0" smtClean="0">
                <a:solidFill>
                  <a:srgbClr val="FF0000"/>
                </a:solidFill>
              </a:rPr>
              <a:t> on islands</a:t>
            </a:r>
            <a:endParaRPr lang="en-GB" sz="2000" dirty="0">
              <a:solidFill>
                <a:srgbClr val="FF0000"/>
              </a:solidFill>
            </a:endParaRPr>
          </a:p>
        </p:txBody>
      </p:sp>
      <p:pic>
        <p:nvPicPr>
          <p:cNvPr id="18436" name="Picture 4" descr="Εμφάνιση της εικόνας προέλευσης"/>
          <p:cNvPicPr>
            <a:picLocks noChangeAspect="1" noChangeArrowheads="1"/>
          </p:cNvPicPr>
          <p:nvPr/>
        </p:nvPicPr>
        <p:blipFill>
          <a:blip r:embed="rId3" cstate="print"/>
          <a:srcRect/>
          <a:stretch>
            <a:fillRect/>
          </a:stretch>
        </p:blipFill>
        <p:spPr bwMode="auto">
          <a:xfrm>
            <a:off x="755577" y="2348880"/>
            <a:ext cx="1584175" cy="1418183"/>
          </a:xfrm>
          <a:prstGeom prst="rect">
            <a:avLst/>
          </a:prstGeom>
          <a:noFill/>
        </p:spPr>
      </p:pic>
      <p:pic>
        <p:nvPicPr>
          <p:cNvPr id="18442" name="Picture 10" descr="https://sociorocketnewsen.files.wordpress.com/2014/01/aq-7.jpg"/>
          <p:cNvPicPr>
            <a:picLocks noChangeAspect="1" noChangeArrowheads="1"/>
          </p:cNvPicPr>
          <p:nvPr/>
        </p:nvPicPr>
        <p:blipFill>
          <a:blip r:embed="rId4" cstate="print"/>
          <a:srcRect/>
          <a:stretch>
            <a:fillRect/>
          </a:stretch>
        </p:blipFill>
        <p:spPr bwMode="auto">
          <a:xfrm>
            <a:off x="2627784" y="2348880"/>
            <a:ext cx="1459388" cy="1480618"/>
          </a:xfrm>
          <a:prstGeom prst="rect">
            <a:avLst/>
          </a:prstGeom>
          <a:noFill/>
        </p:spPr>
      </p:pic>
      <p:pic>
        <p:nvPicPr>
          <p:cNvPr id="18444" name="Picture 12" descr="Αποτέλεσμα εικόνας για green tourism"/>
          <p:cNvPicPr>
            <a:picLocks noChangeAspect="1" noChangeArrowheads="1"/>
          </p:cNvPicPr>
          <p:nvPr/>
        </p:nvPicPr>
        <p:blipFill>
          <a:blip r:embed="rId5" cstate="print"/>
          <a:srcRect/>
          <a:stretch>
            <a:fillRect/>
          </a:stretch>
        </p:blipFill>
        <p:spPr bwMode="auto">
          <a:xfrm>
            <a:off x="4283968" y="2204864"/>
            <a:ext cx="1406307" cy="1757040"/>
          </a:xfrm>
          <a:prstGeom prst="rect">
            <a:avLst/>
          </a:prstGeom>
          <a:noFill/>
        </p:spPr>
      </p:pic>
      <p:pic>
        <p:nvPicPr>
          <p:cNvPr id="18446" name="Picture 14" descr="Αποτέλεσμα εικόνας για wellness island"/>
          <p:cNvPicPr>
            <a:picLocks noChangeAspect="1" noChangeArrowheads="1"/>
          </p:cNvPicPr>
          <p:nvPr/>
        </p:nvPicPr>
        <p:blipFill>
          <a:blip r:embed="rId6" cstate="print"/>
          <a:srcRect/>
          <a:stretch>
            <a:fillRect/>
          </a:stretch>
        </p:blipFill>
        <p:spPr bwMode="auto">
          <a:xfrm>
            <a:off x="6228184" y="2276872"/>
            <a:ext cx="1613024" cy="1613024"/>
          </a:xfrm>
          <a:prstGeom prst="rect">
            <a:avLst/>
          </a:prstGeom>
          <a:noFill/>
        </p:spPr>
      </p:pic>
    </p:spTree>
    <p:extLst>
      <p:ext uri="{BB962C8B-B14F-4D97-AF65-F5344CB8AC3E}">
        <p14:creationId xmlns:p14="http://schemas.microsoft.com/office/powerpoint/2010/main" val="2083734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2000" dirty="0" smtClean="0">
                <a:solidFill>
                  <a:srgbClr val="FF0000"/>
                </a:solidFill>
              </a:rPr>
              <a:t>New opportunities for </a:t>
            </a:r>
            <a:r>
              <a:rPr lang="en-US" sz="2000" dirty="0" err="1" smtClean="0">
                <a:solidFill>
                  <a:srgbClr val="FF0000"/>
                </a:solidFill>
              </a:rPr>
              <a:t>SMEs</a:t>
            </a:r>
            <a:r>
              <a:rPr lang="en-US" sz="2000" dirty="0" smtClean="0">
                <a:solidFill>
                  <a:srgbClr val="FF0000"/>
                </a:solidFill>
              </a:rPr>
              <a:t> on islands</a:t>
            </a:r>
            <a:endParaRPr lang="el-GR" sz="2000" dirty="0"/>
          </a:p>
        </p:txBody>
      </p:sp>
      <p:sp>
        <p:nvSpPr>
          <p:cNvPr id="3" name="2 - Θέση περιεχομένου"/>
          <p:cNvSpPr>
            <a:spLocks noGrp="1"/>
          </p:cNvSpPr>
          <p:nvPr>
            <p:ph idx="1"/>
          </p:nvPr>
        </p:nvSpPr>
        <p:spPr/>
        <p:txBody>
          <a:bodyPr/>
          <a:lstStyle/>
          <a:p>
            <a:r>
              <a:rPr lang="en-GB" b="1" i="0" dirty="0" smtClean="0"/>
              <a:t>Smart Specialisation Strategies </a:t>
            </a:r>
            <a:r>
              <a:rPr lang="en-GB" i="0" dirty="0" smtClean="0"/>
              <a:t>and the entrepreneurial discovery shows that there is a lot of potential in islands and not just tourism and residential services</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2000" dirty="0" smtClean="0"/>
              <a:t>Island Cheese Company</a:t>
            </a:r>
            <a:endParaRPr lang="el-GR" sz="2000" dirty="0"/>
          </a:p>
        </p:txBody>
      </p:sp>
      <p:sp>
        <p:nvSpPr>
          <p:cNvPr id="3" name="2 - Θέση περιεχομένου"/>
          <p:cNvSpPr>
            <a:spLocks noGrp="1"/>
          </p:cNvSpPr>
          <p:nvPr>
            <p:ph idx="1"/>
          </p:nvPr>
        </p:nvSpPr>
        <p:spPr>
          <a:xfrm>
            <a:off x="457200" y="2492377"/>
            <a:ext cx="8229600" cy="2520800"/>
          </a:xfrm>
        </p:spPr>
        <p:txBody>
          <a:bodyPr/>
          <a:lstStyle/>
          <a:p>
            <a:r>
              <a:rPr lang="en-US" sz="1600" i="0" dirty="0" smtClean="0"/>
              <a:t>The Isle of </a:t>
            </a:r>
            <a:r>
              <a:rPr lang="en-US" sz="1600" i="0" dirty="0" err="1" smtClean="0"/>
              <a:t>Arran</a:t>
            </a:r>
            <a:r>
              <a:rPr lang="en-US" sz="1600" i="0" dirty="0" smtClean="0"/>
              <a:t> in Scotland being 'Clean and Green' seemed a natural place to establish the, and so this family business was formed over 15 years ago in the Home Farm of </a:t>
            </a:r>
            <a:r>
              <a:rPr lang="en-US" sz="1600" i="0" dirty="0" err="1" smtClean="0"/>
              <a:t>Brodick</a:t>
            </a:r>
            <a:r>
              <a:rPr lang="en-US" sz="1600" i="0" dirty="0" smtClean="0"/>
              <a:t> Castle. Initially established to supply our delicious </a:t>
            </a:r>
            <a:r>
              <a:rPr lang="en-US" sz="1600" i="0" dirty="0" err="1" smtClean="0"/>
              <a:t>flavoured</a:t>
            </a:r>
            <a:r>
              <a:rPr lang="en-US" sz="1600" i="0" dirty="0" smtClean="0"/>
              <a:t> cheddars to a local and tourist market through our own shop, it soon became apparent that supply was required further afield. The demand from visitors who had returned home and wanted our products sent to them instigated our mail order service. Nowadays we sell at 25 farmer's markets each month and supply a number of outlets throughout the UK </a:t>
            </a:r>
            <a:r>
              <a:rPr lang="en-US" i="0" dirty="0" smtClean="0"/>
              <a:t>.</a:t>
            </a:r>
            <a:endParaRPr lang="el-GR" dirty="0"/>
          </a:p>
        </p:txBody>
      </p:sp>
      <p:pic>
        <p:nvPicPr>
          <p:cNvPr id="4098" name="Picture 2" descr="https://dimg.visitscotland.com/wsimgs/shop_on_arran_1384068641.jpg"/>
          <p:cNvPicPr>
            <a:picLocks noChangeAspect="1" noChangeArrowheads="1"/>
          </p:cNvPicPr>
          <p:nvPr/>
        </p:nvPicPr>
        <p:blipFill>
          <a:blip r:embed="rId2" cstate="print"/>
          <a:srcRect/>
          <a:stretch>
            <a:fillRect/>
          </a:stretch>
        </p:blipFill>
        <p:spPr bwMode="auto">
          <a:xfrm>
            <a:off x="6516216" y="404664"/>
            <a:ext cx="2381250" cy="1609725"/>
          </a:xfrm>
          <a:prstGeom prst="rect">
            <a:avLst/>
          </a:prstGeom>
          <a:noFill/>
        </p:spPr>
      </p:pic>
      <p:pic>
        <p:nvPicPr>
          <p:cNvPr id="4100" name="Picture 4" descr="https://dimg.visitscotland.com/wsimgs/T%20of%20A%20good_1537029343.JPG"/>
          <p:cNvPicPr>
            <a:picLocks noChangeAspect="1" noChangeArrowheads="1"/>
          </p:cNvPicPr>
          <p:nvPr/>
        </p:nvPicPr>
        <p:blipFill>
          <a:blip r:embed="rId3" cstate="print"/>
          <a:srcRect/>
          <a:stretch>
            <a:fillRect/>
          </a:stretch>
        </p:blipFill>
        <p:spPr bwMode="auto">
          <a:xfrm>
            <a:off x="5868144" y="4581128"/>
            <a:ext cx="2875248" cy="191683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2000" dirty="0" smtClean="0"/>
              <a:t>Cultural Tourism</a:t>
            </a:r>
            <a:endParaRPr lang="el-GR" sz="2000" dirty="0"/>
          </a:p>
        </p:txBody>
      </p:sp>
      <p:sp>
        <p:nvSpPr>
          <p:cNvPr id="3" name="2 - Θέση περιεχομένου"/>
          <p:cNvSpPr>
            <a:spLocks noGrp="1"/>
          </p:cNvSpPr>
          <p:nvPr>
            <p:ph idx="1"/>
          </p:nvPr>
        </p:nvSpPr>
        <p:spPr/>
        <p:txBody>
          <a:bodyPr/>
          <a:lstStyle/>
          <a:p>
            <a:r>
              <a:rPr lang="en-US" sz="2000" i="0" dirty="0" err="1" smtClean="0"/>
              <a:t>Scattery</a:t>
            </a:r>
            <a:r>
              <a:rPr lang="en-US" sz="2000" i="0" dirty="0" smtClean="0"/>
              <a:t> Island/</a:t>
            </a:r>
            <a:r>
              <a:rPr lang="en-US" sz="2000" i="0" dirty="0" err="1" smtClean="0"/>
              <a:t>Kilrush</a:t>
            </a:r>
            <a:r>
              <a:rPr lang="en-US" sz="2000" i="0" dirty="0" smtClean="0"/>
              <a:t>, Clare – Ireland</a:t>
            </a:r>
          </a:p>
          <a:p>
            <a:r>
              <a:rPr lang="en-US" sz="2000" b="1" i="0" dirty="0" smtClean="0"/>
              <a:t>Winner in the Cultural Tourism category of the </a:t>
            </a:r>
            <a:r>
              <a:rPr lang="en-GB" sz="2000" b="1" i="0" u="sng" dirty="0" smtClean="0">
                <a:hlinkClick r:id="rId2"/>
              </a:rPr>
              <a:t>EDEN - European Destinations of Excellence</a:t>
            </a:r>
            <a:endParaRPr lang="en-GB" sz="2000" i="0" dirty="0" smtClean="0"/>
          </a:p>
          <a:p>
            <a:r>
              <a:rPr lang="en-US" sz="2000" i="0" dirty="0" smtClean="0"/>
              <a:t>Located just 50 minutes from Shannon Airport, </a:t>
            </a:r>
            <a:r>
              <a:rPr lang="en-US" sz="2000" i="0" dirty="0" err="1" smtClean="0"/>
              <a:t>Scattery</a:t>
            </a:r>
            <a:r>
              <a:rPr lang="en-US" sz="2000" i="0" dirty="0" smtClean="0"/>
              <a:t> Island is a small monastic island located just 2 </a:t>
            </a:r>
            <a:r>
              <a:rPr lang="en-US" sz="2000" i="0" dirty="0" err="1" smtClean="0"/>
              <a:t>kilometres</a:t>
            </a:r>
            <a:r>
              <a:rPr lang="en-US" sz="2000" i="0" dirty="0" smtClean="0"/>
              <a:t> off the coast of West Clare on the Wild Atlantic Way.  Although many tourist sites market themselves as being a 'hidden gem', a trip to </a:t>
            </a:r>
            <a:r>
              <a:rPr lang="en-US" sz="2000" i="0" dirty="0" err="1" smtClean="0"/>
              <a:t>Scattery</a:t>
            </a:r>
            <a:r>
              <a:rPr lang="en-US" sz="2000" i="0" dirty="0" smtClean="0"/>
              <a:t> really is a unique visitor experience.</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836712"/>
            <a:ext cx="3600648" cy="936625"/>
          </a:xfrm>
        </p:spPr>
        <p:txBody>
          <a:bodyPr/>
          <a:lstStyle/>
          <a:p>
            <a:r>
              <a:rPr lang="en-US" sz="2000" dirty="0" smtClean="0"/>
              <a:t>Gastronomical Tourism</a:t>
            </a:r>
            <a:endParaRPr lang="el-GR" sz="2000" dirty="0"/>
          </a:p>
        </p:txBody>
      </p:sp>
      <p:sp>
        <p:nvSpPr>
          <p:cNvPr id="3" name="2 - Θέση περιεχομένου"/>
          <p:cNvSpPr>
            <a:spLocks noGrp="1"/>
          </p:cNvSpPr>
          <p:nvPr>
            <p:ph idx="1"/>
          </p:nvPr>
        </p:nvSpPr>
        <p:spPr>
          <a:xfrm>
            <a:off x="3923928" y="2492376"/>
            <a:ext cx="4762872" cy="3888952"/>
          </a:xfrm>
        </p:spPr>
        <p:txBody>
          <a:bodyPr/>
          <a:lstStyle/>
          <a:p>
            <a:r>
              <a:rPr lang="en-US" sz="1600" i="0" dirty="0" smtClean="0"/>
              <a:t>The </a:t>
            </a:r>
            <a:r>
              <a:rPr lang="en-US" sz="1600" b="1" i="0" dirty="0" smtClean="0"/>
              <a:t>Region of the South Aegean European Region of Gastronomy 2019 </a:t>
            </a:r>
            <a:r>
              <a:rPr lang="en-US" sz="1600" i="0" dirty="0" smtClean="0"/>
              <a:t>is one of the thirteen regions of Greece. It consists of the Cyclades and Dodecanese island groups in the central and south-eastern Aegean Archipelagos. With a population of 308.610 inhabitants and numbering more than 50 inhabited islands, each one with its own peculiarity, historical background and culture, its unique geophysical environment, gastronomic identity and local products, the South Aegean Region is a “paradise on Earth”.</a:t>
            </a:r>
            <a:endParaRPr lang="el-GR" sz="1600" dirty="0"/>
          </a:p>
        </p:txBody>
      </p:sp>
      <p:pic>
        <p:nvPicPr>
          <p:cNvPr id="49155" name="Picture 3" descr="https://www.europeanregionofgastronomy.org/wp-content/uploads/2018/04/logo-european-regions-of-gastronomy.png">
            <a:hlinkClick r:id="rId2"/>
          </p:cNvPr>
          <p:cNvPicPr>
            <a:picLocks noChangeAspect="1" noChangeArrowheads="1"/>
          </p:cNvPicPr>
          <p:nvPr/>
        </p:nvPicPr>
        <p:blipFill>
          <a:blip r:embed="rId3" cstate="print"/>
          <a:srcRect/>
          <a:stretch>
            <a:fillRect/>
          </a:stretch>
        </p:blipFill>
        <p:spPr bwMode="auto">
          <a:xfrm>
            <a:off x="5724128" y="1196752"/>
            <a:ext cx="3059832" cy="1066144"/>
          </a:xfrm>
          <a:prstGeom prst="rect">
            <a:avLst/>
          </a:prstGeom>
          <a:noFill/>
        </p:spPr>
      </p:pic>
      <p:pic>
        <p:nvPicPr>
          <p:cNvPr id="49157" name="Picture 5" descr="https://www.europeanregionofgastronomy.org/wp-content/uploads/2016/12/1.South-Aegean-1.jpg"/>
          <p:cNvPicPr>
            <a:picLocks noChangeAspect="1" noChangeArrowheads="1"/>
          </p:cNvPicPr>
          <p:nvPr/>
        </p:nvPicPr>
        <p:blipFill>
          <a:blip r:embed="rId4" cstate="print"/>
          <a:srcRect/>
          <a:stretch>
            <a:fillRect/>
          </a:stretch>
        </p:blipFill>
        <p:spPr bwMode="auto">
          <a:xfrm>
            <a:off x="179512" y="1556792"/>
            <a:ext cx="3646808" cy="38338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n-US" sz="2000" dirty="0" smtClean="0"/>
              <a:t>Pioneering project aiming to achieve clean energy autonomy for remote islands wins two EU awards</a:t>
            </a:r>
            <a:endParaRPr lang="el-GR" sz="2000" dirty="0"/>
          </a:p>
        </p:txBody>
      </p:sp>
      <p:pic>
        <p:nvPicPr>
          <p:cNvPr id="4" name="3 - Θέση περιεχομένου" descr="tilos-award01.jpg"/>
          <p:cNvPicPr>
            <a:picLocks noGrp="1" noChangeAspect="1"/>
          </p:cNvPicPr>
          <p:nvPr>
            <p:ph idx="1"/>
          </p:nvPr>
        </p:nvPicPr>
        <p:blipFill>
          <a:blip r:embed="rId2" cstate="print"/>
          <a:stretch>
            <a:fillRect/>
          </a:stretch>
        </p:blipFill>
        <p:spPr>
          <a:xfrm>
            <a:off x="1403648" y="2276872"/>
            <a:ext cx="6177548" cy="35290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Αποτέλεσμα εικόνας για island entrepreneurship"/>
          <p:cNvPicPr>
            <a:picLocks noChangeAspect="1" noChangeArrowheads="1"/>
          </p:cNvPicPr>
          <p:nvPr/>
        </p:nvPicPr>
        <p:blipFill>
          <a:blip r:embed="rId2" cstate="print"/>
          <a:srcRect/>
          <a:stretch>
            <a:fillRect/>
          </a:stretch>
        </p:blipFill>
        <p:spPr bwMode="auto">
          <a:xfrm>
            <a:off x="251520" y="1484784"/>
            <a:ext cx="5162550" cy="271462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9992" y="2168704"/>
            <a:ext cx="4114800" cy="4032759"/>
          </a:xfrm>
        </p:spPr>
        <p:txBody>
          <a:bodyPr/>
          <a:lstStyle/>
          <a:p>
            <a:pPr marL="0" indent="0" algn="just">
              <a:buNone/>
            </a:pPr>
            <a:r>
              <a:rPr lang="en-GB" i="0" dirty="0"/>
              <a:t>DG </a:t>
            </a:r>
            <a:r>
              <a:rPr lang="en-GB" i="0" dirty="0" err="1" smtClean="0"/>
              <a:t>REGIO</a:t>
            </a:r>
            <a:r>
              <a:rPr lang="en-GB" i="0" dirty="0" smtClean="0"/>
              <a:t> supports </a:t>
            </a:r>
            <a:r>
              <a:rPr lang="en-GB" i="0" dirty="0" err="1" smtClean="0"/>
              <a:t>ENER</a:t>
            </a:r>
            <a:r>
              <a:rPr lang="en-GB" i="0" dirty="0" smtClean="0"/>
              <a:t> important </a:t>
            </a:r>
            <a:r>
              <a:rPr lang="en-GB" i="0" dirty="0"/>
              <a:t>initiative on </a:t>
            </a:r>
            <a:r>
              <a:rPr lang="en-GB" b="1" i="0" dirty="0"/>
              <a:t>clean energy islands</a:t>
            </a:r>
            <a:r>
              <a:rPr lang="en-GB" i="0" dirty="0"/>
              <a:t>, allowing to make value of the potential of islands in renewable energy sources and limit the effects of their constraints, instead of a separate fund for islands</a:t>
            </a:r>
            <a:r>
              <a:rPr lang="en-GB" dirty="0"/>
              <a:t>.</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068960"/>
            <a:ext cx="3456384" cy="1944216"/>
          </a:xfrm>
          <a:prstGeom prst="rect">
            <a:avLst/>
          </a:prstGeom>
        </p:spPr>
      </p:pic>
    </p:spTree>
    <p:extLst>
      <p:ext uri="{BB962C8B-B14F-4D97-AF65-F5344CB8AC3E}">
        <p14:creationId xmlns:p14="http://schemas.microsoft.com/office/powerpoint/2010/main" val="1958639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hitachi.eu/sites/default/files/101017_islands_of_innovation_2-01.jpg"/>
          <p:cNvPicPr>
            <a:picLocks noChangeAspect="1" noChangeArrowheads="1"/>
          </p:cNvPicPr>
          <p:nvPr/>
        </p:nvPicPr>
        <p:blipFill>
          <a:blip r:embed="rId2" cstate="print"/>
          <a:srcRect/>
          <a:stretch>
            <a:fillRect/>
          </a:stretch>
        </p:blipFill>
        <p:spPr bwMode="auto">
          <a:xfrm>
            <a:off x="251520" y="0"/>
            <a:ext cx="5352129" cy="6858000"/>
          </a:xfrm>
          <a:prstGeom prst="rect">
            <a:avLst/>
          </a:prstGeom>
          <a:noFill/>
        </p:spPr>
      </p:pic>
      <p:sp>
        <p:nvSpPr>
          <p:cNvPr id="5" name="4 - Ορθογώνιο"/>
          <p:cNvSpPr/>
          <p:nvPr/>
        </p:nvSpPr>
        <p:spPr>
          <a:xfrm>
            <a:off x="5724128" y="1412776"/>
            <a:ext cx="2952328" cy="2554545"/>
          </a:xfrm>
          <a:prstGeom prst="rect">
            <a:avLst/>
          </a:prstGeom>
        </p:spPr>
        <p:txBody>
          <a:bodyPr wrap="square">
            <a:spAutoFit/>
          </a:bodyPr>
          <a:lstStyle/>
          <a:p>
            <a:r>
              <a:rPr lang="en-US" sz="2000" dirty="0" smtClean="0"/>
              <a:t>Big multinationals like Hitachi are looking for islands to test new technologies. Island </a:t>
            </a:r>
            <a:r>
              <a:rPr lang="en-US" sz="2000" dirty="0" err="1" smtClean="0"/>
              <a:t>SMEs</a:t>
            </a:r>
            <a:r>
              <a:rPr lang="en-US" sz="2000" dirty="0" smtClean="0"/>
              <a:t> can be providers, co-producers etc</a:t>
            </a:r>
            <a:endParaRPr lang="el-G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628800"/>
            <a:ext cx="8229600" cy="4968552"/>
          </a:xfrm>
        </p:spPr>
        <p:txBody>
          <a:bodyPr/>
          <a:lstStyle/>
          <a:p>
            <a:r>
              <a:rPr lang="en-US" sz="2000" b="1" i="0" dirty="0" smtClean="0"/>
              <a:t>Innovation Policies for Sustainable European Islands </a:t>
            </a:r>
            <a:r>
              <a:rPr lang="en-US" sz="2000" i="0" dirty="0" smtClean="0"/>
              <a:t>Insular regions in this project want to address the opportunities of diversification of their economies by improving their innovation policies. The project focus is to investigate and improve public policy measures in order to turn the islands into innovation "test-beds":  islands as innovation-promoting, experimental "probing and learning" environment which can keep and attract young, innovative and entrepreneurial people and activities to the islands.  This will be done through policy improvement, learning sessions, action plan development, good practice identification and sharing and active work on the islands with involvement of regional stakeholder groups. The project will collect and disseminate the knowledge gained in good practice directory and innovation guide for island regions</a:t>
            </a:r>
            <a:r>
              <a:rPr lang="en-US" i="0" dirty="0" smtClean="0"/>
              <a:t>. </a:t>
            </a:r>
            <a:endParaRPr lang="el-GR" dirty="0"/>
          </a:p>
        </p:txBody>
      </p:sp>
      <p:pic>
        <p:nvPicPr>
          <p:cNvPr id="48130" name="Picture 2" descr="Islands of Innovation">
            <a:hlinkClick r:id="rId2"/>
          </p:cNvPr>
          <p:cNvPicPr>
            <a:picLocks noChangeAspect="1" noChangeArrowheads="1"/>
          </p:cNvPicPr>
          <p:nvPr/>
        </p:nvPicPr>
        <p:blipFill>
          <a:blip r:embed="rId3" cstate="print"/>
          <a:srcRect/>
          <a:stretch>
            <a:fillRect/>
          </a:stretch>
        </p:blipFill>
        <p:spPr bwMode="auto">
          <a:xfrm>
            <a:off x="323528" y="260649"/>
            <a:ext cx="2529279" cy="144016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2000" dirty="0" smtClean="0"/>
              <a:t>Innovation is the solution</a:t>
            </a:r>
            <a:endParaRPr lang="el-GR" sz="2000" dirty="0"/>
          </a:p>
        </p:txBody>
      </p:sp>
      <p:pic>
        <p:nvPicPr>
          <p:cNvPr id="50178" name="Picture 2" descr="https://static.independent.co.uk/s3fs-public/thumbnails/image/2017/05/19/10/nancarrow-cows-1.jpg?w230"/>
          <p:cNvPicPr>
            <a:picLocks noChangeAspect="1" noChangeArrowheads="1"/>
          </p:cNvPicPr>
          <p:nvPr/>
        </p:nvPicPr>
        <p:blipFill>
          <a:blip r:embed="rId2" cstate="print"/>
          <a:srcRect/>
          <a:stretch>
            <a:fillRect/>
          </a:stretch>
        </p:blipFill>
        <p:spPr bwMode="auto">
          <a:xfrm>
            <a:off x="539552" y="2060848"/>
            <a:ext cx="2190750" cy="1647825"/>
          </a:xfrm>
          <a:prstGeom prst="rect">
            <a:avLst/>
          </a:prstGeom>
          <a:noFill/>
        </p:spPr>
      </p:pic>
      <p:sp>
        <p:nvSpPr>
          <p:cNvPr id="6" name="5 - Ορθογώνιο"/>
          <p:cNvSpPr/>
          <p:nvPr/>
        </p:nvSpPr>
        <p:spPr>
          <a:xfrm>
            <a:off x="2771800" y="2564904"/>
            <a:ext cx="720080" cy="769441"/>
          </a:xfrm>
          <a:prstGeom prst="rect">
            <a:avLst/>
          </a:prstGeom>
        </p:spPr>
        <p:txBody>
          <a:bodyPr wrap="square">
            <a:spAutoFit/>
          </a:bodyPr>
          <a:lstStyle/>
          <a:p>
            <a:r>
              <a:rPr lang="en-US" sz="4400" b="1" dirty="0" smtClean="0"/>
              <a:t>+</a:t>
            </a:r>
            <a:endParaRPr lang="el-GR" sz="4400" b="1" dirty="0"/>
          </a:p>
        </p:txBody>
      </p:sp>
      <p:sp>
        <p:nvSpPr>
          <p:cNvPr id="7" name="6 - Ορθογώνιο"/>
          <p:cNvSpPr/>
          <p:nvPr/>
        </p:nvSpPr>
        <p:spPr>
          <a:xfrm>
            <a:off x="539552" y="4077072"/>
            <a:ext cx="2102692" cy="276999"/>
          </a:xfrm>
          <a:prstGeom prst="rect">
            <a:avLst/>
          </a:prstGeom>
        </p:spPr>
        <p:txBody>
          <a:bodyPr wrap="none">
            <a:spAutoFit/>
          </a:bodyPr>
          <a:lstStyle/>
          <a:p>
            <a:r>
              <a:rPr lang="en-US" dirty="0" smtClean="0"/>
              <a:t>Seaweed as a </a:t>
            </a:r>
            <a:r>
              <a:rPr lang="en-US" dirty="0" err="1" smtClean="0"/>
              <a:t>Superfood</a:t>
            </a:r>
            <a:endParaRPr lang="el-GR" dirty="0"/>
          </a:p>
        </p:txBody>
      </p:sp>
      <p:sp>
        <p:nvSpPr>
          <p:cNvPr id="8" name="7 - Ορθογώνιο"/>
          <p:cNvSpPr/>
          <p:nvPr/>
        </p:nvSpPr>
        <p:spPr>
          <a:xfrm>
            <a:off x="2627784" y="4509120"/>
            <a:ext cx="4680520" cy="276999"/>
          </a:xfrm>
          <a:prstGeom prst="rect">
            <a:avLst/>
          </a:prstGeom>
        </p:spPr>
        <p:txBody>
          <a:bodyPr wrap="square">
            <a:spAutoFit/>
          </a:bodyPr>
          <a:lstStyle/>
          <a:p>
            <a:r>
              <a:rPr lang="en-US" dirty="0" smtClean="0"/>
              <a:t>The benefits of Seaweed: Health Products and medication </a:t>
            </a:r>
            <a:endParaRPr lang="el-GR" dirty="0"/>
          </a:p>
        </p:txBody>
      </p:sp>
      <p:pic>
        <p:nvPicPr>
          <p:cNvPr id="50180" name="Picture 4" descr="Αποτέλεσμα εικόνας για sea weed">
            <a:hlinkClick r:id="rId3"/>
          </p:cNvPr>
          <p:cNvPicPr>
            <a:picLocks noChangeAspect="1" noChangeArrowheads="1"/>
          </p:cNvPicPr>
          <p:nvPr/>
        </p:nvPicPr>
        <p:blipFill>
          <a:blip r:embed="rId4" cstate="print"/>
          <a:srcRect/>
          <a:stretch>
            <a:fillRect/>
          </a:stretch>
        </p:blipFill>
        <p:spPr bwMode="auto">
          <a:xfrm>
            <a:off x="3419872" y="2132856"/>
            <a:ext cx="2857500" cy="1600200"/>
          </a:xfrm>
          <a:prstGeom prst="rect">
            <a:avLst/>
          </a:prstGeom>
          <a:noFill/>
        </p:spPr>
      </p:pic>
      <p:sp>
        <p:nvSpPr>
          <p:cNvPr id="10" name="9 - Ορθογώνιο"/>
          <p:cNvSpPr/>
          <p:nvPr/>
        </p:nvSpPr>
        <p:spPr>
          <a:xfrm>
            <a:off x="6300192" y="2564904"/>
            <a:ext cx="720080" cy="769441"/>
          </a:xfrm>
          <a:prstGeom prst="rect">
            <a:avLst/>
          </a:prstGeom>
        </p:spPr>
        <p:txBody>
          <a:bodyPr wrap="square">
            <a:spAutoFit/>
          </a:bodyPr>
          <a:lstStyle/>
          <a:p>
            <a:r>
              <a:rPr lang="en-US" sz="4400" b="1" dirty="0" smtClean="0"/>
              <a:t>=</a:t>
            </a:r>
            <a:endParaRPr lang="el-GR" sz="4400" b="1" dirty="0"/>
          </a:p>
        </p:txBody>
      </p:sp>
      <p:sp>
        <p:nvSpPr>
          <p:cNvPr id="50182" name="AutoShape 6" descr="Αποτέλεσμα εικόνας για euros">
            <a:hlinkClick r:id="rId5"/>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0184" name="AutoShape 8" descr="Αποτέλεσμα εικόνας για euros">
            <a:hlinkClick r:id="rId5"/>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0186" name="AutoShape 10" descr="Αποτέλεσμα εικόνας για euros">
            <a:hlinkClick r:id="rId5"/>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0188" name="Picture 12" descr="Αποτέλεσμα εικόνας για euros"/>
          <p:cNvPicPr>
            <a:picLocks noChangeAspect="1" noChangeArrowheads="1"/>
          </p:cNvPicPr>
          <p:nvPr/>
        </p:nvPicPr>
        <p:blipFill>
          <a:blip r:embed="rId6" cstate="print"/>
          <a:srcRect/>
          <a:stretch>
            <a:fillRect/>
          </a:stretch>
        </p:blipFill>
        <p:spPr bwMode="auto">
          <a:xfrm>
            <a:off x="7020272" y="2348880"/>
            <a:ext cx="1785539" cy="118926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3010" name="Picture 2" descr="http://www.hie.co.uk/userfiles/images/About-HIE/an-lochran940.jpg"/>
          <p:cNvPicPr>
            <a:picLocks noChangeAspect="1" noChangeArrowheads="1"/>
          </p:cNvPicPr>
          <p:nvPr/>
        </p:nvPicPr>
        <p:blipFill>
          <a:blip r:embed="rId2" cstate="print"/>
          <a:srcRect/>
          <a:stretch>
            <a:fillRect/>
          </a:stretch>
        </p:blipFill>
        <p:spPr bwMode="auto">
          <a:xfrm>
            <a:off x="323528" y="3789040"/>
            <a:ext cx="8485956" cy="2202738"/>
          </a:xfrm>
          <a:prstGeom prst="rect">
            <a:avLst/>
          </a:prstGeom>
          <a:noFill/>
        </p:spPr>
      </p:pic>
      <p:sp>
        <p:nvSpPr>
          <p:cNvPr id="43012" name="AutoShape 4" descr="Αποτέλεσμα εικόνας για Highlands and Islands Enterprise">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3014" name="Picture 6" descr="Αποτέλεσμα εικόνας για Highlands and Islands Enterprise"/>
          <p:cNvPicPr>
            <a:picLocks noChangeAspect="1" noChangeArrowheads="1"/>
          </p:cNvPicPr>
          <p:nvPr/>
        </p:nvPicPr>
        <p:blipFill>
          <a:blip r:embed="rId4" cstate="print"/>
          <a:srcRect/>
          <a:stretch>
            <a:fillRect/>
          </a:stretch>
        </p:blipFill>
        <p:spPr bwMode="auto">
          <a:xfrm>
            <a:off x="5019823" y="2348880"/>
            <a:ext cx="4124177" cy="1909341"/>
          </a:xfrm>
          <a:prstGeom prst="rect">
            <a:avLst/>
          </a:prstGeom>
          <a:noFill/>
        </p:spPr>
      </p:pic>
      <p:sp>
        <p:nvSpPr>
          <p:cNvPr id="8" name="7 - Ορθογώνιο"/>
          <p:cNvSpPr/>
          <p:nvPr/>
        </p:nvSpPr>
        <p:spPr>
          <a:xfrm>
            <a:off x="251520" y="2132856"/>
            <a:ext cx="6598281" cy="400110"/>
          </a:xfrm>
          <a:prstGeom prst="rect">
            <a:avLst/>
          </a:prstGeom>
        </p:spPr>
        <p:txBody>
          <a:bodyPr wrap="none">
            <a:spAutoFit/>
          </a:bodyPr>
          <a:lstStyle/>
          <a:p>
            <a:r>
              <a:rPr lang="en-US" sz="2000" dirty="0" smtClean="0"/>
              <a:t>Use </a:t>
            </a:r>
            <a:r>
              <a:rPr lang="en-US" sz="2000" dirty="0" err="1" smtClean="0"/>
              <a:t>ERDF</a:t>
            </a:r>
            <a:r>
              <a:rPr lang="en-US" sz="2000" dirty="0" smtClean="0"/>
              <a:t> for mechanisms to support island </a:t>
            </a:r>
            <a:r>
              <a:rPr lang="en-US" sz="2000" dirty="0" err="1" smtClean="0"/>
              <a:t>SMEs</a:t>
            </a:r>
            <a:endParaRPr lang="el-GR"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2000" dirty="0" smtClean="0"/>
              <a:t>Creating an ecosystem to support innovation</a:t>
            </a:r>
            <a:endParaRPr lang="el-GR" sz="2000" dirty="0"/>
          </a:p>
        </p:txBody>
      </p:sp>
      <p:sp>
        <p:nvSpPr>
          <p:cNvPr id="3" name="2 - Θέση περιεχομένου"/>
          <p:cNvSpPr>
            <a:spLocks noGrp="1"/>
          </p:cNvSpPr>
          <p:nvPr>
            <p:ph idx="1"/>
          </p:nvPr>
        </p:nvSpPr>
        <p:spPr>
          <a:xfrm>
            <a:off x="539552" y="5373216"/>
            <a:ext cx="8229600" cy="576584"/>
          </a:xfrm>
        </p:spPr>
        <p:txBody>
          <a:bodyPr/>
          <a:lstStyle/>
          <a:p>
            <a:pPr algn="ctr">
              <a:buNone/>
            </a:pPr>
            <a:r>
              <a:rPr lang="en-GB" sz="1600" i="0" dirty="0" smtClean="0"/>
              <a:t>Nonagon (Science &amp; Technology Park) Azores</a:t>
            </a:r>
            <a:endParaRPr lang="el-GR" sz="1600" i="0" dirty="0" smtClean="0"/>
          </a:p>
          <a:p>
            <a:endParaRPr lang="el-GR" dirty="0"/>
          </a:p>
        </p:txBody>
      </p:sp>
      <p:pic>
        <p:nvPicPr>
          <p:cNvPr id="56322" name="Picture 2" descr="Αποτέλεσμα εικόνας για Nonagon (Science &amp; Technology Park)"/>
          <p:cNvPicPr>
            <a:picLocks noChangeAspect="1" noChangeArrowheads="1"/>
          </p:cNvPicPr>
          <p:nvPr/>
        </p:nvPicPr>
        <p:blipFill>
          <a:blip r:embed="rId2" cstate="print"/>
          <a:srcRect/>
          <a:stretch>
            <a:fillRect/>
          </a:stretch>
        </p:blipFill>
        <p:spPr bwMode="auto">
          <a:xfrm>
            <a:off x="1835696" y="2204864"/>
            <a:ext cx="5162550" cy="27241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3923928" cy="936625"/>
          </a:xfrm>
        </p:spPr>
        <p:txBody>
          <a:bodyPr/>
          <a:lstStyle/>
          <a:p>
            <a:r>
              <a:rPr lang="en-US" sz="2000" dirty="0" smtClean="0">
                <a:solidFill>
                  <a:srgbClr val="FF0000"/>
                </a:solidFill>
              </a:rPr>
              <a:t>	Opportunities from biodiversity of islands</a:t>
            </a:r>
            <a:endParaRPr lang="el-GR" sz="2000" dirty="0">
              <a:solidFill>
                <a:srgbClr val="FF0000"/>
              </a:solidFill>
            </a:endParaRPr>
          </a:p>
        </p:txBody>
      </p:sp>
      <p:pic>
        <p:nvPicPr>
          <p:cNvPr id="52226" name="Picture 2"/>
          <p:cNvPicPr>
            <a:picLocks noChangeAspect="1" noChangeArrowheads="1"/>
          </p:cNvPicPr>
          <p:nvPr/>
        </p:nvPicPr>
        <p:blipFill>
          <a:blip r:embed="rId2" cstate="print"/>
          <a:srcRect/>
          <a:stretch>
            <a:fillRect/>
          </a:stretch>
        </p:blipFill>
        <p:spPr bwMode="auto">
          <a:xfrm>
            <a:off x="1763688" y="4653136"/>
            <a:ext cx="5627534" cy="1450849"/>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742523" y="1175708"/>
            <a:ext cx="7429877" cy="340621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95536" y="2060848"/>
            <a:ext cx="8277653" cy="4476362"/>
          </a:xfrm>
          <a:prstGeom prst="rect">
            <a:avLst/>
          </a:prstGeom>
          <a:noFill/>
          <a:ln w="9525">
            <a:noFill/>
            <a:miter lim="800000"/>
            <a:headEnd/>
            <a:tailEnd/>
          </a:ln>
        </p:spPr>
      </p:pic>
      <p:sp>
        <p:nvSpPr>
          <p:cNvPr id="5" name="Title 1"/>
          <p:cNvSpPr>
            <a:spLocks noGrp="1"/>
          </p:cNvSpPr>
          <p:nvPr>
            <p:ph type="title"/>
          </p:nvPr>
        </p:nvSpPr>
        <p:spPr>
          <a:xfrm>
            <a:off x="683568" y="1339851"/>
            <a:ext cx="7941320" cy="936625"/>
          </a:xfrm>
        </p:spPr>
        <p:txBody>
          <a:bodyPr/>
          <a:lstStyle/>
          <a:p>
            <a:r>
              <a:rPr lang="en-US" sz="2000" dirty="0" smtClean="0">
                <a:solidFill>
                  <a:srgbClr val="FF0000"/>
                </a:solidFill>
              </a:rPr>
              <a:t>New opportunities for </a:t>
            </a:r>
            <a:r>
              <a:rPr lang="en-US" sz="2000" dirty="0" err="1" smtClean="0">
                <a:solidFill>
                  <a:srgbClr val="FF0000"/>
                </a:solidFill>
              </a:rPr>
              <a:t>SMEs</a:t>
            </a:r>
            <a:r>
              <a:rPr lang="en-US" sz="2000" dirty="0" smtClean="0">
                <a:solidFill>
                  <a:srgbClr val="FF0000"/>
                </a:solidFill>
              </a:rPr>
              <a:t> on islands</a:t>
            </a:r>
            <a:endParaRPr lang="en-GB" sz="20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n-US" i="0" dirty="0" smtClean="0"/>
              <a:t>The islanders of </a:t>
            </a:r>
            <a:r>
              <a:rPr lang="en-US" i="0" dirty="0" err="1" smtClean="0"/>
              <a:t>Bute</a:t>
            </a:r>
            <a:r>
              <a:rPr lang="en-US" i="0" dirty="0" smtClean="0"/>
              <a:t> love the beer made by </a:t>
            </a:r>
            <a:r>
              <a:rPr lang="en-US" i="0" dirty="0" err="1" smtClean="0"/>
              <a:t>Bute</a:t>
            </a:r>
            <a:r>
              <a:rPr lang="en-US" i="0" dirty="0" smtClean="0"/>
              <a:t> Brew Co which is one of the few in Scotland who are using unsold loaves of bread donated from the local Co-op store. The island-based brewery recently launched its own 5.1% alcohol craft beer named ‘</a:t>
            </a:r>
            <a:r>
              <a:rPr lang="en-US" i="0" dirty="0" err="1" smtClean="0"/>
              <a:t>Thoroughbread</a:t>
            </a:r>
            <a:r>
              <a:rPr lang="en-US" i="0" dirty="0" smtClean="0"/>
              <a:t>,’</a:t>
            </a:r>
            <a:endParaRPr lang="el-GR" dirty="0"/>
          </a:p>
        </p:txBody>
      </p:sp>
      <p:sp>
        <p:nvSpPr>
          <p:cNvPr id="4" name="3 - Ορθογώνιο"/>
          <p:cNvSpPr/>
          <p:nvPr/>
        </p:nvSpPr>
        <p:spPr>
          <a:xfrm rot="10800000" flipV="1">
            <a:off x="899592" y="4972526"/>
            <a:ext cx="7596336" cy="1015663"/>
          </a:xfrm>
          <a:prstGeom prst="rect">
            <a:avLst/>
          </a:prstGeom>
        </p:spPr>
        <p:txBody>
          <a:bodyPr wrap="square">
            <a:spAutoFit/>
          </a:bodyPr>
          <a:lstStyle/>
          <a:p>
            <a:r>
              <a:rPr lang="en-US" sz="2000" dirty="0" smtClean="0"/>
              <a:t>The initial set up and production of </a:t>
            </a:r>
            <a:r>
              <a:rPr lang="en-US" sz="2000" dirty="0" err="1" smtClean="0"/>
              <a:t>ThoroughBread</a:t>
            </a:r>
            <a:r>
              <a:rPr lang="en-US" sz="2000" dirty="0" smtClean="0"/>
              <a:t> beer was made possible by </a:t>
            </a:r>
            <a:r>
              <a:rPr lang="en-US" sz="2000" dirty="0" err="1" smtClean="0"/>
              <a:t>ERDF</a:t>
            </a:r>
            <a:r>
              <a:rPr lang="en-US" sz="2000" dirty="0" smtClean="0"/>
              <a:t>-funded investment from Zero Waste Scotland.</a:t>
            </a:r>
            <a:endParaRPr lang="el-GR"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412776"/>
            <a:ext cx="8229600" cy="4968552"/>
          </a:xfrm>
        </p:spPr>
        <p:txBody>
          <a:bodyPr/>
          <a:lstStyle/>
          <a:p>
            <a:r>
              <a:rPr lang="en-US" i="0" dirty="0" smtClean="0"/>
              <a:t>How to make circular economy in islands a reality? </a:t>
            </a:r>
          </a:p>
          <a:p>
            <a:r>
              <a:rPr lang="en-US" i="0" dirty="0" smtClean="0"/>
              <a:t>• EU Policy: e.g. 2018 Circular economy package • EU Funds: e.g. Cohesion Policy 2014-2020: about </a:t>
            </a:r>
            <a:r>
              <a:rPr lang="en-US" i="0" dirty="0" err="1" smtClean="0"/>
              <a:t>EUR</a:t>
            </a:r>
            <a:r>
              <a:rPr lang="en-US" i="0" dirty="0" smtClean="0"/>
              <a:t> 150 billion are allocated to objectives with a direct relevance to the circular economy, including </a:t>
            </a:r>
            <a:r>
              <a:rPr lang="en-US" i="0" dirty="0" err="1" smtClean="0"/>
              <a:t>EUR</a:t>
            </a:r>
            <a:r>
              <a:rPr lang="en-US" i="0" dirty="0" smtClean="0"/>
              <a:t> 5.5 billion focused on waste management </a:t>
            </a:r>
          </a:p>
          <a:p>
            <a:r>
              <a:rPr lang="en-US" i="0" dirty="0" smtClean="0"/>
              <a:t>• EU cooperation frameworks: e.g. EU Strategy for the Adriatic and Ionian Region can help to further strengthen cooperation and to further mobilize funding sources for the development of common circular economy projects</a:t>
            </a:r>
            <a:endParaRPr lang="el-GR"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576" y="1628800"/>
            <a:ext cx="7488832" cy="1631216"/>
          </a:xfrm>
          <a:prstGeom prst="rect">
            <a:avLst/>
          </a:prstGeom>
        </p:spPr>
        <p:txBody>
          <a:bodyPr wrap="square">
            <a:spAutoFit/>
          </a:bodyPr>
          <a:lstStyle/>
          <a:p>
            <a:pPr lvl="0" algn="just"/>
            <a:r>
              <a:rPr lang="en-GB" sz="2000" dirty="0" smtClean="0"/>
              <a:t>Cohesion Policy is an investment </a:t>
            </a:r>
            <a:r>
              <a:rPr lang="en-GB" sz="2000" dirty="0"/>
              <a:t>policy </a:t>
            </a:r>
            <a:r>
              <a:rPr lang="en-GB" sz="2000" dirty="0" smtClean="0"/>
              <a:t>that aims to reinforce </a:t>
            </a:r>
            <a:r>
              <a:rPr lang="en-GB" sz="2000" dirty="0"/>
              <a:t>economic, social and territorial cohesion in all regions based on strong multi-level governance arrangements in partnership with regions and their citizens at its core.</a:t>
            </a:r>
          </a:p>
        </p:txBody>
      </p:sp>
      <p:sp>
        <p:nvSpPr>
          <p:cNvPr id="9" name="Rectangle 8"/>
          <p:cNvSpPr/>
          <p:nvPr/>
        </p:nvSpPr>
        <p:spPr>
          <a:xfrm>
            <a:off x="683568" y="3212976"/>
            <a:ext cx="7632848" cy="3170099"/>
          </a:xfrm>
          <a:prstGeom prst="rect">
            <a:avLst/>
          </a:prstGeom>
        </p:spPr>
        <p:txBody>
          <a:bodyPr wrap="square">
            <a:spAutoFit/>
          </a:bodyPr>
          <a:lstStyle/>
          <a:p>
            <a:pPr lvl="0" algn="just"/>
            <a:r>
              <a:rPr lang="en-GB" sz="2000" dirty="0"/>
              <a:t>In 2014-2020 instead of developing compensation schemes for handicaps, we chose to invest in all territories (islands included) and help to develop their comparative and competitive advantages. </a:t>
            </a:r>
            <a:r>
              <a:rPr lang="en-US" sz="2000" dirty="0" smtClean="0"/>
              <a:t>Small and medium-sized enterprises are vital for the EU's economy, accounting for more than 99% of European businesses and two thirds of private sector jobs. The </a:t>
            </a:r>
            <a:r>
              <a:rPr lang="en-US" sz="2000" dirty="0" smtClean="0">
                <a:hlinkClick r:id="rId3"/>
              </a:rPr>
              <a:t>European Structural and Investment Funds</a:t>
            </a:r>
            <a:r>
              <a:rPr lang="en-US" sz="2000" dirty="0" smtClean="0"/>
              <a:t> offer more than €450 billion to Member States in 2014-2020 to finance investments for enhancing jobs and growth. </a:t>
            </a:r>
            <a:endParaRPr lang="en-GB" sz="2000" dirty="0"/>
          </a:p>
        </p:txBody>
      </p:sp>
    </p:spTree>
    <p:extLst>
      <p:ext uri="{BB962C8B-B14F-4D97-AF65-F5344CB8AC3E}">
        <p14:creationId xmlns:p14="http://schemas.microsoft.com/office/powerpoint/2010/main" val="3203389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4864"/>
            <a:ext cx="9144000" cy="936625"/>
          </a:xfrm>
        </p:spPr>
        <p:txBody>
          <a:bodyPr/>
          <a:lstStyle/>
          <a:p>
            <a:pPr algn="ctr"/>
            <a:r>
              <a:rPr lang="en-GB" sz="2800" dirty="0"/>
              <a:t>European Fund for </a:t>
            </a:r>
            <a:r>
              <a:rPr lang="en-GB" sz="2800" dirty="0" smtClean="0"/>
              <a:t>Strategic Investments </a:t>
            </a:r>
            <a:endParaRPr lang="en-GB" sz="2800" dirty="0"/>
          </a:p>
        </p:txBody>
      </p:sp>
      <p:sp>
        <p:nvSpPr>
          <p:cNvPr id="3" name="Content Placeholder 2"/>
          <p:cNvSpPr>
            <a:spLocks noGrp="1"/>
          </p:cNvSpPr>
          <p:nvPr>
            <p:ph idx="1"/>
          </p:nvPr>
        </p:nvSpPr>
        <p:spPr>
          <a:xfrm>
            <a:off x="539552" y="2996952"/>
            <a:ext cx="8229600" cy="3240360"/>
          </a:xfrm>
        </p:spPr>
        <p:txBody>
          <a:bodyPr/>
          <a:lstStyle/>
          <a:p>
            <a:pPr marL="0" indent="0" algn="just">
              <a:buNone/>
            </a:pPr>
            <a:r>
              <a:rPr lang="en-GB" sz="2000" i="0" dirty="0" smtClean="0"/>
              <a:t>Island </a:t>
            </a:r>
            <a:r>
              <a:rPr lang="en-GB" sz="2000" i="0" dirty="0"/>
              <a:t>projects could be bundled together into bigger packages/umbrella projects. The European Investment Advisory Hub can provide technical assistance.</a:t>
            </a:r>
            <a:r>
              <a:rPr lang="en-GB" sz="2000" b="1" i="0" dirty="0"/>
              <a:t> </a:t>
            </a:r>
            <a:endParaRPr lang="en-GB" sz="2000" b="1" i="0" dirty="0" smtClean="0"/>
          </a:p>
          <a:p>
            <a:pPr marL="0" indent="0" algn="just">
              <a:buNone/>
            </a:pPr>
            <a:r>
              <a:rPr lang="en-GB" sz="2000" i="0" dirty="0" smtClean="0"/>
              <a:t>In </a:t>
            </a:r>
            <a:r>
              <a:rPr lang="en-GB" sz="2000" i="0" dirty="0"/>
              <a:t>addition to the funds for Technical Assistance available under the Operational Programmes, the European Commission has furthermore provided for advisory and support mechanisms that could be </a:t>
            </a:r>
            <a:r>
              <a:rPr lang="en-GB" sz="2000" i="0" dirty="0" smtClean="0"/>
              <a:t>used</a:t>
            </a:r>
            <a:r>
              <a:rPr lang="en-GB" sz="2000" i="0" dirty="0"/>
              <a:t>: for example the European Investment Advisory Hub, FI-Compass, Helena, REGIO Technical Assistance and Information Exchange instrument (TAIEX) Peer to Peer</a:t>
            </a:r>
            <a:r>
              <a:rPr lang="en-GB" sz="2000" i="0" dirty="0" smtClean="0"/>
              <a:t>.</a:t>
            </a:r>
            <a:endParaRPr lang="en-GB" sz="2000" i="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282878"/>
            <a:ext cx="8056188" cy="1152128"/>
          </a:xfrm>
          <a:prstGeom prst="rect">
            <a:avLst/>
          </a:prstGeom>
        </p:spPr>
      </p:pic>
    </p:spTree>
    <p:extLst>
      <p:ext uri="{BB962C8B-B14F-4D97-AF65-F5344CB8AC3E}">
        <p14:creationId xmlns:p14="http://schemas.microsoft.com/office/powerpoint/2010/main" val="2466853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2000" dirty="0" smtClean="0"/>
              <a:t>Easier access to funding for island </a:t>
            </a:r>
            <a:r>
              <a:rPr lang="en-US" sz="2000" dirty="0" err="1" smtClean="0"/>
              <a:t>SMEs</a:t>
            </a:r>
            <a:endParaRPr lang="el-GR" sz="2000" dirty="0"/>
          </a:p>
        </p:txBody>
      </p:sp>
      <p:sp>
        <p:nvSpPr>
          <p:cNvPr id="3" name="2 - Θέση περιεχομένου"/>
          <p:cNvSpPr>
            <a:spLocks noGrp="1"/>
          </p:cNvSpPr>
          <p:nvPr>
            <p:ph idx="1"/>
          </p:nvPr>
        </p:nvSpPr>
        <p:spPr/>
        <p:txBody>
          <a:bodyPr/>
          <a:lstStyle/>
          <a:p>
            <a:r>
              <a:rPr lang="en-US" dirty="0" err="1" smtClean="0"/>
              <a:t>FI</a:t>
            </a:r>
            <a:r>
              <a:rPr lang="en-US" dirty="0" smtClean="0"/>
              <a:t> was set up for Bornholm island in Denmark; </a:t>
            </a:r>
          </a:p>
          <a:p>
            <a:r>
              <a:rPr lang="en-US" dirty="0" err="1" smtClean="0"/>
              <a:t>FI</a:t>
            </a:r>
            <a:r>
              <a:rPr lang="en-US" dirty="0" smtClean="0"/>
              <a:t> managed by </a:t>
            </a:r>
            <a:r>
              <a:rPr lang="en-US" dirty="0" err="1" smtClean="0"/>
              <a:t>Almi</a:t>
            </a:r>
            <a:r>
              <a:rPr lang="en-US" dirty="0" smtClean="0"/>
              <a:t> Invest in Sweden </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Αποτέλεσμα εικόνας για obstacles to entrepreneurs"/>
          <p:cNvPicPr>
            <a:picLocks noChangeAspect="1" noChangeArrowheads="1"/>
          </p:cNvPicPr>
          <p:nvPr/>
        </p:nvPicPr>
        <p:blipFill>
          <a:blip r:embed="rId2" cstate="print"/>
          <a:srcRect/>
          <a:stretch>
            <a:fillRect/>
          </a:stretch>
        </p:blipFill>
        <p:spPr bwMode="auto">
          <a:xfrm>
            <a:off x="2339752" y="1700808"/>
            <a:ext cx="4458469" cy="445846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And if you still have questions</a:t>
            </a:r>
            <a:endParaRPr lang="el-GR" dirty="0"/>
          </a:p>
        </p:txBody>
      </p:sp>
      <p:sp>
        <p:nvSpPr>
          <p:cNvPr id="51203" name="AutoShape 3" descr="Αποτέλεσμα εικόνας για nissos beer">
            <a:hlinkClick r:id="rId2"/>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05" name="Picture 5" descr="Αποτέλεσμα εικόνας για nissos beer"/>
          <p:cNvPicPr>
            <a:picLocks noChangeAspect="1" noChangeArrowheads="1"/>
          </p:cNvPicPr>
          <p:nvPr/>
        </p:nvPicPr>
        <p:blipFill>
          <a:blip r:embed="rId3" cstate="print"/>
          <a:srcRect/>
          <a:stretch>
            <a:fillRect/>
          </a:stretch>
        </p:blipFill>
        <p:spPr bwMode="auto">
          <a:xfrm rot="769432">
            <a:off x="5439937" y="2357670"/>
            <a:ext cx="2800518" cy="4242445"/>
          </a:xfrm>
          <a:prstGeom prst="rect">
            <a:avLst/>
          </a:prstGeom>
          <a:noFill/>
        </p:spPr>
      </p:pic>
      <p:sp>
        <p:nvSpPr>
          <p:cNvPr id="7" name="6 - Ορθογώνιο"/>
          <p:cNvSpPr/>
          <p:nvPr/>
        </p:nvSpPr>
        <p:spPr>
          <a:xfrm>
            <a:off x="827584" y="3284984"/>
            <a:ext cx="3616055" cy="707886"/>
          </a:xfrm>
          <a:prstGeom prst="rect">
            <a:avLst/>
          </a:prstGeom>
        </p:spPr>
        <p:txBody>
          <a:bodyPr wrap="none">
            <a:spAutoFit/>
          </a:bodyPr>
          <a:lstStyle/>
          <a:p>
            <a:pPr algn="ctr"/>
            <a:r>
              <a:rPr lang="en-US" sz="2000" dirty="0" smtClean="0"/>
              <a:t>Silver</a:t>
            </a:r>
            <a:r>
              <a:rPr lang="el-GR" sz="2000" dirty="0" smtClean="0"/>
              <a:t> </a:t>
            </a:r>
            <a:r>
              <a:rPr lang="en-GB" sz="2000" dirty="0" smtClean="0"/>
              <a:t>European Beer Star </a:t>
            </a:r>
          </a:p>
          <a:p>
            <a:pPr algn="ctr"/>
            <a:r>
              <a:rPr lang="en-GB" sz="2000" dirty="0" smtClean="0"/>
              <a:t>Island of Tinos Greece</a:t>
            </a:r>
            <a:endParaRPr lang="el-GR"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819400" y="228601"/>
            <a:ext cx="510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pPr>
            <a:endParaRPr lang="en-US" sz="1800">
              <a:solidFill>
                <a:schemeClr val="tx1"/>
              </a:solidFill>
              <a:latin typeface="Arial" charset="0"/>
            </a:endParaRPr>
          </a:p>
        </p:txBody>
      </p:sp>
      <p:sp>
        <p:nvSpPr>
          <p:cNvPr id="4" name="3 - Τίτλος"/>
          <p:cNvSpPr>
            <a:spLocks noGrp="1"/>
          </p:cNvSpPr>
          <p:nvPr>
            <p:ph type="ctrTitle"/>
          </p:nvPr>
        </p:nvSpPr>
        <p:spPr>
          <a:xfrm>
            <a:off x="1403648" y="2780928"/>
            <a:ext cx="6048672" cy="790575"/>
          </a:xfrm>
        </p:spPr>
        <p:txBody>
          <a:bodyPr/>
          <a:lstStyle/>
          <a:p>
            <a:r>
              <a:rPr lang="en-GB" sz="2800" dirty="0" smtClean="0"/>
              <a:t>Thank you for your attention</a:t>
            </a:r>
            <a:endParaRPr lang="el-GR" sz="2800" dirty="0"/>
          </a:p>
        </p:txBody>
      </p:sp>
    </p:spTree>
    <p:extLst>
      <p:ext uri="{BB962C8B-B14F-4D97-AF65-F5344CB8AC3E}">
        <p14:creationId xmlns:p14="http://schemas.microsoft.com/office/powerpoint/2010/main" val="10704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2000" dirty="0" smtClean="0">
                <a:solidFill>
                  <a:srgbClr val="FF0000"/>
                </a:solidFill>
              </a:rPr>
              <a:t>Cohesion Policy in 2014-2020. Investments in </a:t>
            </a:r>
            <a:r>
              <a:rPr lang="en-US" sz="2000" dirty="0" err="1" smtClean="0">
                <a:solidFill>
                  <a:srgbClr val="FF0000"/>
                </a:solidFill>
              </a:rPr>
              <a:t>SMEs</a:t>
            </a:r>
            <a:endParaRPr lang="el-GR" sz="2000" dirty="0">
              <a:solidFill>
                <a:srgbClr val="FF0000"/>
              </a:solidFill>
            </a:endParaRPr>
          </a:p>
        </p:txBody>
      </p:sp>
      <p:sp>
        <p:nvSpPr>
          <p:cNvPr id="3" name="2 - Θέση περιεχομένου"/>
          <p:cNvSpPr>
            <a:spLocks noGrp="1"/>
          </p:cNvSpPr>
          <p:nvPr>
            <p:ph idx="1"/>
          </p:nvPr>
        </p:nvSpPr>
        <p:spPr/>
        <p:txBody>
          <a:bodyPr/>
          <a:lstStyle/>
          <a:p>
            <a:pPr>
              <a:buNone/>
            </a:pPr>
            <a:r>
              <a:rPr lang="en-US" sz="2000" i="0" dirty="0" smtClean="0"/>
              <a:t>	Improving the competitiveness of </a:t>
            </a:r>
            <a:r>
              <a:rPr lang="en-US" sz="2000" i="0" dirty="0" err="1" smtClean="0"/>
              <a:t>SMEs</a:t>
            </a:r>
            <a:r>
              <a:rPr lang="en-US" sz="2000" i="0" dirty="0" smtClean="0"/>
              <a:t> is one of the </a:t>
            </a:r>
            <a:r>
              <a:rPr lang="en-US" sz="2000" i="0" dirty="0" smtClean="0">
                <a:hlinkClick r:id="rId2"/>
              </a:rPr>
              <a:t>11 thematic objectives</a:t>
            </a:r>
            <a:r>
              <a:rPr lang="en-US" sz="2000" i="0" dirty="0" smtClean="0"/>
              <a:t> for Cohesion Policy in 2014-2020. Additional investments in </a:t>
            </a:r>
            <a:r>
              <a:rPr lang="en-US" sz="2000" i="0" dirty="0" err="1" smtClean="0"/>
              <a:t>SMEs</a:t>
            </a:r>
            <a:r>
              <a:rPr lang="en-US" sz="2000" i="0" dirty="0" smtClean="0"/>
              <a:t> will also be made under other thematic objectives, particularly </a:t>
            </a:r>
            <a:r>
              <a:rPr lang="en-US" sz="2000" i="0" dirty="0" smtClean="0">
                <a:hlinkClick r:id="rId3"/>
              </a:rPr>
              <a:t>research and innovation</a:t>
            </a:r>
            <a:r>
              <a:rPr lang="en-US" sz="2000" i="0" dirty="0" smtClean="0"/>
              <a:t>, the </a:t>
            </a:r>
            <a:r>
              <a:rPr lang="en-US" sz="2000" i="0" dirty="0" smtClean="0">
                <a:hlinkClick r:id="rId4"/>
              </a:rPr>
              <a:t>low-carbon economy</a:t>
            </a:r>
            <a:r>
              <a:rPr lang="en-US" sz="2000" i="0" dirty="0" smtClean="0"/>
              <a:t> and </a:t>
            </a:r>
            <a:r>
              <a:rPr lang="en-US" sz="2000" i="0" dirty="0" smtClean="0">
                <a:hlinkClick r:id="rId5"/>
              </a:rPr>
              <a:t>information and communication technologies</a:t>
            </a:r>
            <a:r>
              <a:rPr lang="en-US" sz="2000" i="0" dirty="0" smtClean="0"/>
              <a:t>. €57 billion or around 20% of funding from the </a:t>
            </a:r>
            <a:r>
              <a:rPr lang="en-US" sz="2000" i="0" dirty="0" smtClean="0">
                <a:hlinkClick r:id="rId6"/>
              </a:rPr>
              <a:t>European Regional Development Fund</a:t>
            </a:r>
            <a:r>
              <a:rPr lang="en-US" sz="2000" i="0" dirty="0" smtClean="0"/>
              <a:t> (</a:t>
            </a:r>
            <a:r>
              <a:rPr lang="en-US" sz="2000" i="0" dirty="0" err="1" smtClean="0"/>
              <a:t>ERDF</a:t>
            </a:r>
            <a:r>
              <a:rPr lang="en-US" sz="2000" i="0" dirty="0" smtClean="0"/>
              <a:t>) will be dedicated explicitly to </a:t>
            </a:r>
            <a:r>
              <a:rPr lang="en-US" sz="2000" i="0" dirty="0" err="1" smtClean="0"/>
              <a:t>SMEs</a:t>
            </a:r>
            <a:r>
              <a:rPr lang="en-US" sz="2000" i="0" dirty="0" smtClean="0"/>
              <a:t>. The increased use of </a:t>
            </a:r>
            <a:r>
              <a:rPr lang="en-US" sz="2000" i="0" dirty="0" smtClean="0">
                <a:hlinkClick r:id="rId7"/>
              </a:rPr>
              <a:t>financial instruments</a:t>
            </a:r>
            <a:r>
              <a:rPr lang="en-US" sz="2000" i="0" dirty="0" smtClean="0"/>
              <a:t> </a:t>
            </a:r>
            <a:r>
              <a:rPr lang="en-US" sz="2000" i="0" dirty="0" err="1" smtClean="0"/>
              <a:t>mobilising</a:t>
            </a:r>
            <a:r>
              <a:rPr lang="en-US" sz="2000" i="0" dirty="0" smtClean="0"/>
              <a:t> additional EU, national and regional funds during the 2014-2020 funding period is also expected to benefit </a:t>
            </a:r>
            <a:r>
              <a:rPr lang="en-US" sz="2000" i="0" dirty="0" err="1" smtClean="0"/>
              <a:t>SMEs</a:t>
            </a:r>
            <a:r>
              <a:rPr lang="en-US" sz="2000" i="0" dirty="0" smtClean="0"/>
              <a:t>. </a:t>
            </a:r>
            <a:endParaRPr lang="el-G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043608" y="1628800"/>
            <a:ext cx="7447552" cy="400110"/>
          </a:xfrm>
          <a:prstGeom prst="rect">
            <a:avLst/>
          </a:prstGeom>
        </p:spPr>
        <p:txBody>
          <a:bodyPr wrap="none">
            <a:spAutoFit/>
          </a:bodyPr>
          <a:lstStyle/>
          <a:p>
            <a:r>
              <a:rPr lang="en-US" sz="2000" dirty="0" smtClean="0">
                <a:solidFill>
                  <a:srgbClr val="FF0000"/>
                </a:solidFill>
              </a:rPr>
              <a:t>Thematic Objective: 3 </a:t>
            </a:r>
            <a:r>
              <a:rPr lang="en-US" sz="2000" dirty="0" err="1" smtClean="0">
                <a:solidFill>
                  <a:srgbClr val="FF0000"/>
                </a:solidFill>
              </a:rPr>
              <a:t>SME</a:t>
            </a:r>
            <a:r>
              <a:rPr lang="en-US" sz="2000" dirty="0" smtClean="0">
                <a:solidFill>
                  <a:srgbClr val="FF0000"/>
                </a:solidFill>
              </a:rPr>
              <a:t> competitiveness by Country </a:t>
            </a:r>
            <a:endParaRPr lang="el-GR" sz="20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556792"/>
            <a:ext cx="5112568" cy="5012880"/>
          </a:xfrm>
          <a:prstGeom prst="rect">
            <a:avLst/>
          </a:prstGeom>
          <a:noFill/>
          <a:ln w="9525">
            <a:noFill/>
            <a:miter lim="800000"/>
            <a:headEnd/>
            <a:tailEnd/>
          </a:ln>
        </p:spPr>
      </p:pic>
      <p:sp>
        <p:nvSpPr>
          <p:cNvPr id="5" name="4 - Ορθογώνιο"/>
          <p:cNvSpPr/>
          <p:nvPr/>
        </p:nvSpPr>
        <p:spPr>
          <a:xfrm>
            <a:off x="3219787" y="5098597"/>
            <a:ext cx="5450227" cy="707886"/>
          </a:xfrm>
          <a:prstGeom prst="rect">
            <a:avLst/>
          </a:prstGeom>
        </p:spPr>
        <p:txBody>
          <a:bodyPr wrap="square">
            <a:spAutoFit/>
          </a:bodyPr>
          <a:lstStyle/>
          <a:p>
            <a:pPr algn="ctr"/>
            <a:r>
              <a:rPr lang="en-US" sz="2000" dirty="0" err="1" smtClean="0"/>
              <a:t>ESIF</a:t>
            </a:r>
            <a:r>
              <a:rPr lang="en-US" sz="2000" dirty="0" smtClean="0"/>
              <a:t> 2014-2020: </a:t>
            </a:r>
            <a:r>
              <a:rPr lang="en-US" sz="2000" dirty="0" err="1" smtClean="0"/>
              <a:t>EUR</a:t>
            </a:r>
            <a:r>
              <a:rPr lang="en-US" sz="2000" dirty="0" smtClean="0"/>
              <a:t> volume of Financial Instruments approved by MS</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1339851"/>
            <a:ext cx="8229600" cy="576981"/>
          </a:xfrm>
        </p:spPr>
        <p:txBody>
          <a:bodyPr/>
          <a:lstStyle/>
          <a:p>
            <a:pPr algn="ctr"/>
            <a:r>
              <a:rPr lang="en-US" sz="2000" dirty="0" smtClean="0">
                <a:solidFill>
                  <a:srgbClr val="FF0000"/>
                </a:solidFill>
              </a:rPr>
              <a:t>Investments from EU Regional Policy will help </a:t>
            </a:r>
            <a:r>
              <a:rPr lang="en-US" sz="2000" dirty="0" err="1" smtClean="0">
                <a:solidFill>
                  <a:srgbClr val="FF0000"/>
                </a:solidFill>
              </a:rPr>
              <a:t>SMEs</a:t>
            </a:r>
            <a:r>
              <a:rPr lang="en-US" sz="2000" dirty="0" smtClean="0">
                <a:solidFill>
                  <a:srgbClr val="FF0000"/>
                </a:solidFill>
              </a:rPr>
              <a:t> </a:t>
            </a:r>
            <a:endParaRPr lang="el-GR" sz="2000" dirty="0">
              <a:solidFill>
                <a:srgbClr val="FF0000"/>
              </a:solidFill>
            </a:endParaRPr>
          </a:p>
        </p:txBody>
      </p:sp>
      <p:sp>
        <p:nvSpPr>
          <p:cNvPr id="3" name="2 - Θέση περιεχομένου"/>
          <p:cNvSpPr>
            <a:spLocks noGrp="1"/>
          </p:cNvSpPr>
          <p:nvPr>
            <p:ph idx="1"/>
          </p:nvPr>
        </p:nvSpPr>
        <p:spPr>
          <a:xfrm>
            <a:off x="467544" y="1988840"/>
            <a:ext cx="8229600" cy="4608512"/>
          </a:xfrm>
        </p:spPr>
        <p:txBody>
          <a:bodyPr/>
          <a:lstStyle/>
          <a:p>
            <a:r>
              <a:rPr lang="en-US" sz="2000" i="0" dirty="0" smtClean="0"/>
              <a:t>Access finance for investments through grants, loans, loan guarantees, venture capital, etc.</a:t>
            </a:r>
          </a:p>
          <a:p>
            <a:r>
              <a:rPr lang="en-US" sz="2000" i="0" dirty="0" smtClean="0"/>
              <a:t>Benefit from </a:t>
            </a:r>
            <a:r>
              <a:rPr lang="en-US" sz="2000" b="1" i="0" dirty="0" smtClean="0"/>
              <a:t>targeted business support</a:t>
            </a:r>
            <a:r>
              <a:rPr lang="en-US" sz="2000" i="0" dirty="0" smtClean="0"/>
              <a:t>, e.g. know-how and advice, information and networking opportunities, cross-border partnerships.</a:t>
            </a:r>
          </a:p>
          <a:p>
            <a:r>
              <a:rPr lang="en-US" sz="2000" i="0" dirty="0" smtClean="0"/>
              <a:t>Improve their </a:t>
            </a:r>
            <a:r>
              <a:rPr lang="en-US" sz="2000" b="1" i="0" dirty="0" smtClean="0"/>
              <a:t>access to global markets and international value chains</a:t>
            </a:r>
          </a:p>
          <a:p>
            <a:r>
              <a:rPr lang="en-US" sz="2000" b="1" i="0" dirty="0" smtClean="0"/>
              <a:t>Exploit new sources of growth: </a:t>
            </a:r>
            <a:r>
              <a:rPr lang="en-US" sz="2000" i="0" dirty="0" smtClean="0"/>
              <a:t>green economy, sustainable tourism, health and social services including the “silver economy” and cultural and creative industries</a:t>
            </a:r>
          </a:p>
          <a:p>
            <a:r>
              <a:rPr lang="en-US" sz="2000" i="0" dirty="0" smtClean="0"/>
              <a:t>Invest in </a:t>
            </a:r>
            <a:r>
              <a:rPr lang="en-US" sz="2000" b="1" i="0" dirty="0" smtClean="0"/>
              <a:t>human capital </a:t>
            </a:r>
            <a:r>
              <a:rPr lang="en-US" sz="2000" i="0" dirty="0" smtClean="0"/>
              <a:t>and in </a:t>
            </a:r>
            <a:r>
              <a:rPr lang="en-US" sz="2000" i="0" dirty="0" err="1" smtClean="0"/>
              <a:t>organisations</a:t>
            </a:r>
            <a:r>
              <a:rPr lang="en-US" sz="2000" i="0" dirty="0" smtClean="0"/>
              <a:t> providing practice-oriented vocational education and training</a:t>
            </a:r>
          </a:p>
          <a:p>
            <a:r>
              <a:rPr lang="en-US" sz="2000" i="0" dirty="0" smtClean="0"/>
              <a:t>Forge valuable </a:t>
            </a:r>
            <a:r>
              <a:rPr lang="en-US" sz="2000" b="1" i="0" dirty="0" smtClean="0"/>
              <a:t>links with research </a:t>
            </a:r>
            <a:r>
              <a:rPr lang="en-US" sz="2000" b="1" i="0" dirty="0" err="1" smtClean="0"/>
              <a:t>centres</a:t>
            </a:r>
            <a:r>
              <a:rPr lang="en-US" sz="2000" b="1" i="0" dirty="0" smtClean="0"/>
              <a:t> and universities </a:t>
            </a:r>
            <a:r>
              <a:rPr lang="en-US" sz="2000" i="0" dirty="0" smtClean="0"/>
              <a:t>to promote innovation</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339851"/>
            <a:ext cx="9144000" cy="936625"/>
          </a:xfrm>
        </p:spPr>
        <p:txBody>
          <a:bodyPr/>
          <a:lstStyle/>
          <a:p>
            <a:r>
              <a:rPr lang="en-US" sz="2000" dirty="0" smtClean="0">
                <a:solidFill>
                  <a:srgbClr val="FF0000"/>
                </a:solidFill>
              </a:rPr>
              <a:t>	Easier access to Regional Policy Funds in 2014-20 for </a:t>
            </a:r>
            <a:r>
              <a:rPr lang="en-US" sz="2000" dirty="0" err="1" smtClean="0">
                <a:solidFill>
                  <a:srgbClr val="FF0000"/>
                </a:solidFill>
              </a:rPr>
              <a:t>SMES</a:t>
            </a:r>
            <a:endParaRPr lang="el-GR" sz="2000" dirty="0">
              <a:solidFill>
                <a:srgbClr val="FF0000"/>
              </a:solidFill>
            </a:endParaRPr>
          </a:p>
        </p:txBody>
      </p:sp>
      <p:sp>
        <p:nvSpPr>
          <p:cNvPr id="3" name="2 - Θέση περιεχομένου"/>
          <p:cNvSpPr>
            <a:spLocks noGrp="1"/>
          </p:cNvSpPr>
          <p:nvPr>
            <p:ph idx="1"/>
          </p:nvPr>
        </p:nvSpPr>
        <p:spPr/>
        <p:txBody>
          <a:bodyPr/>
          <a:lstStyle/>
          <a:p>
            <a:r>
              <a:rPr lang="en-US" i="0" dirty="0" smtClean="0"/>
              <a:t>online reporting of how the Funds are used</a:t>
            </a:r>
          </a:p>
          <a:p>
            <a:r>
              <a:rPr lang="en-US" i="0" dirty="0" smtClean="0"/>
              <a:t>clearer eligibility rules</a:t>
            </a:r>
          </a:p>
          <a:p>
            <a:r>
              <a:rPr lang="en-US" i="0" dirty="0" smtClean="0"/>
              <a:t>more targeted and less frequent audits for small operations</a:t>
            </a:r>
          </a:p>
          <a:p>
            <a:r>
              <a:rPr lang="en-US" i="0" dirty="0" smtClean="0"/>
              <a:t>wider scope and simplification of the set-up and access to financial instruments</a:t>
            </a:r>
          </a:p>
          <a:p>
            <a:endParaRPr lang="el-GR" dirty="0"/>
          </a:p>
        </p:txBody>
      </p:sp>
    </p:spTree>
  </p:cSld>
  <p:clrMapOvr>
    <a:masterClrMapping/>
  </p:clrMapOvr>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6166</TotalTime>
  <Words>1178</Words>
  <Application>Microsoft Office PowerPoint</Application>
  <PresentationFormat>Presentación en pantalla (4:3)</PresentationFormat>
  <Paragraphs>81</Paragraphs>
  <Slides>34</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34</vt:i4>
      </vt:variant>
    </vt:vector>
  </HeadingPairs>
  <TitlesOfParts>
    <vt:vector size="38" baseType="lpstr">
      <vt:lpstr>Arial</vt:lpstr>
      <vt:lpstr>Calibri</vt:lpstr>
      <vt:lpstr>Verdana</vt:lpstr>
      <vt:lpstr>Slide_Master</vt:lpstr>
      <vt:lpstr>Presentación de PowerPoint</vt:lpstr>
      <vt:lpstr>Presentación de PowerPoint</vt:lpstr>
      <vt:lpstr>Presentación de PowerPoint</vt:lpstr>
      <vt:lpstr>Cohesion Policy in 2014-2020. Investments in SMEs</vt:lpstr>
      <vt:lpstr>Presentación de PowerPoint</vt:lpstr>
      <vt:lpstr>Presentación de PowerPoint</vt:lpstr>
      <vt:lpstr>Presentación de PowerPoint</vt:lpstr>
      <vt:lpstr>Investments from EU Regional Policy will help SMEs </vt:lpstr>
      <vt:lpstr> Easier access to Regional Policy Funds in 2014-20 for SMES</vt:lpstr>
      <vt:lpstr>Results of 2007-13 Prospects for 2014-2020</vt:lpstr>
      <vt:lpstr>Presentación de PowerPoint</vt:lpstr>
      <vt:lpstr>Presentación de PowerPoint</vt:lpstr>
      <vt:lpstr>Presentación de PowerPoint</vt:lpstr>
      <vt:lpstr>New opportunities for SMEs on islands</vt:lpstr>
      <vt:lpstr>New opportunities for SMEs on islands</vt:lpstr>
      <vt:lpstr>Island Cheese Company</vt:lpstr>
      <vt:lpstr>Cultural Tourism</vt:lpstr>
      <vt:lpstr>Gastronomical Tourism</vt:lpstr>
      <vt:lpstr>Pioneering project aiming to achieve clean energy autonomy for remote islands wins two EU awards</vt:lpstr>
      <vt:lpstr>Presentación de PowerPoint</vt:lpstr>
      <vt:lpstr>Presentación de PowerPoint</vt:lpstr>
      <vt:lpstr>Presentación de PowerPoint</vt:lpstr>
      <vt:lpstr>Innovation is the solution</vt:lpstr>
      <vt:lpstr>Presentación de PowerPoint</vt:lpstr>
      <vt:lpstr>Creating an ecosystem to support innovation</vt:lpstr>
      <vt:lpstr> Opportunities from biodiversity of islands</vt:lpstr>
      <vt:lpstr>New opportunities for SMEs on islands</vt:lpstr>
      <vt:lpstr>Presentación de PowerPoint</vt:lpstr>
      <vt:lpstr>Presentación de PowerPoint</vt:lpstr>
      <vt:lpstr>European Fund for Strategic Investments </vt:lpstr>
      <vt:lpstr>Easier access to funding for island SMEs</vt:lpstr>
      <vt:lpstr>Presentación de PowerPoint</vt:lpstr>
      <vt:lpstr>And if you still have questions</vt:lpstr>
      <vt:lpstr>Thank you for your attention</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Policy</dc:title>
  <dc:creator>Regional Policy</dc:creator>
  <cp:lastModifiedBy>Alicia Bueno</cp:lastModifiedBy>
  <cp:revision>456</cp:revision>
  <dcterms:created xsi:type="dcterms:W3CDTF">2011-10-28T10:25:18Z</dcterms:created>
  <dcterms:modified xsi:type="dcterms:W3CDTF">2019-04-08T10:22:23Z</dcterms:modified>
</cp:coreProperties>
</file>