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4"/>
  </p:notesMasterIdLst>
  <p:sldIdLst>
    <p:sldId id="256" r:id="rId2"/>
    <p:sldId id="257" r:id="rId3"/>
    <p:sldId id="272" r:id="rId4"/>
    <p:sldId id="259" r:id="rId5"/>
    <p:sldId id="271" r:id="rId6"/>
    <p:sldId id="274" r:id="rId7"/>
    <p:sldId id="269" r:id="rId8"/>
    <p:sldId id="270" r:id="rId9"/>
    <p:sldId id="258" r:id="rId10"/>
    <p:sldId id="268" r:id="rId11"/>
    <p:sldId id="260" r:id="rId12"/>
    <p:sldId id="276" r:id="rId13"/>
  </p:sldIdLst>
  <p:sldSz cx="12192000" cy="6858000"/>
  <p:notesSz cx="6797675" cy="9928225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7122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5692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928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4674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4702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4036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9025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5848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descripción">
  <p:cSld name="Título y descripció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1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 con descripción">
  <p:cSld name="Cita con descripció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2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12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2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2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  <p:sp>
        <p:nvSpPr>
          <p:cNvPr id="119" name="Google Shape;119;p1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1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jeta de nombre">
  <p:cSld name="Tarjeta de nombr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r la tarjeta de nombre">
  <p:cSld name="Citar la tarjeta de nombre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4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4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dadero o falso">
  <p:cSld name="Verdadero o falso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5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5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7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9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9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0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0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1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1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>
            <a:spLocks noGrp="1"/>
          </p:cNvSpPr>
          <p:nvPr>
            <p:ph type="ctrTitle"/>
          </p:nvPr>
        </p:nvSpPr>
        <p:spPr>
          <a:xfrm>
            <a:off x="2589225" y="1818636"/>
            <a:ext cx="8526000" cy="28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b="1" dirty="0"/>
              <a:t>THE YACHTING INDU</a:t>
            </a:r>
            <a:r>
              <a:rPr lang="ca-ES" b="1" dirty="0">
                <a:solidFill>
                  <a:srgbClr val="0070C0"/>
                </a:solidFill>
              </a:rPr>
              <a:t>S</a:t>
            </a:r>
            <a:r>
              <a:rPr lang="ca-ES" b="1" dirty="0"/>
              <a:t>TRY: E</a:t>
            </a:r>
            <a:r>
              <a:rPr lang="ca-ES" b="1" dirty="0">
                <a:solidFill>
                  <a:srgbClr val="0070C0"/>
                </a:solidFill>
              </a:rPr>
              <a:t>SS</a:t>
            </a:r>
            <a:r>
              <a:rPr lang="ca-ES" b="1" dirty="0"/>
              <a:t>ENTIAL FOR THE </a:t>
            </a:r>
            <a:r>
              <a:rPr lang="ca-ES" b="1" dirty="0">
                <a:solidFill>
                  <a:schemeClr val="tx1"/>
                </a:solidFill>
              </a:rPr>
              <a:t>I</a:t>
            </a:r>
            <a:r>
              <a:rPr lang="ca-ES" b="1" dirty="0">
                <a:solidFill>
                  <a:srgbClr val="0070C0"/>
                </a:solidFill>
              </a:rPr>
              <a:t>S</a:t>
            </a:r>
            <a:r>
              <a:rPr lang="ca-ES" b="1" dirty="0">
                <a:solidFill>
                  <a:schemeClr val="tx1"/>
                </a:solidFill>
              </a:rPr>
              <a:t>LAND</a:t>
            </a:r>
            <a:r>
              <a:rPr lang="ca-ES" b="1" dirty="0">
                <a:solidFill>
                  <a:srgbClr val="0070C0"/>
                </a:solidFill>
              </a:rPr>
              <a:t>S</a:t>
            </a:r>
            <a:endParaRPr b="1" dirty="0">
              <a:solidFill>
                <a:srgbClr val="0070C0"/>
              </a:solidFill>
            </a:endParaRPr>
          </a:p>
        </p:txBody>
      </p:sp>
      <p:sp>
        <p:nvSpPr>
          <p:cNvPr id="165" name="Google Shape;165;p18"/>
          <p:cNvSpPr txBox="1">
            <a:spLocks noGrp="1"/>
          </p:cNvSpPr>
          <p:nvPr>
            <p:ph type="subTitle" idx="1"/>
          </p:nvPr>
        </p:nvSpPr>
        <p:spPr>
          <a:xfrm>
            <a:off x="2761637" y="5113745"/>
            <a:ext cx="8742975" cy="143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b="1" dirty="0">
                <a:solidFill>
                  <a:schemeClr val="tx1"/>
                </a:solidFill>
              </a:rPr>
              <a:t>Miguel Ángel Serra Guasch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b="1" dirty="0" err="1">
                <a:solidFill>
                  <a:schemeClr val="tx1"/>
                </a:solidFill>
              </a:rPr>
              <a:t>Legal&amp;tax</a:t>
            </a:r>
            <a:r>
              <a:rPr lang="en-GB" b="1" dirty="0">
                <a:solidFill>
                  <a:schemeClr val="tx1"/>
                </a:solidFill>
              </a:rPr>
              <a:t> advisor of the Spanish Yachting Association (ANEN)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b="1" dirty="0">
                <a:solidFill>
                  <a:schemeClr val="tx1"/>
                </a:solidFill>
              </a:rPr>
              <a:t>Partner at Albors Galiano Portales</a:t>
            </a: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b="1" dirty="0">
                <a:solidFill>
                  <a:srgbClr val="0070C0"/>
                </a:solidFill>
              </a:rPr>
              <a:t>Brussels, Abril 5, 2019</a:t>
            </a:r>
          </a:p>
        </p:txBody>
      </p:sp>
      <p:pic>
        <p:nvPicPr>
          <p:cNvPr id="166" name="Google Shape;166;p18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050" y="466975"/>
            <a:ext cx="1601025" cy="144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8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42556" y="310750"/>
            <a:ext cx="2925336" cy="1083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17E91AB-9BAC-4A41-A20B-E4AC729D9B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7934" y="2042868"/>
            <a:ext cx="1461655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73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GB" b="1" dirty="0"/>
              <a:t>Tax on Fuel</a:t>
            </a:r>
          </a:p>
        </p:txBody>
      </p:sp>
      <p:sp>
        <p:nvSpPr>
          <p:cNvPr id="197" name="Google Shape;197;p22"/>
          <p:cNvSpPr txBox="1">
            <a:spLocks noGrp="1"/>
          </p:cNvSpPr>
          <p:nvPr>
            <p:ph type="body" idx="1"/>
          </p:nvPr>
        </p:nvSpPr>
        <p:spPr>
          <a:xfrm>
            <a:off x="2589212" y="1359485"/>
            <a:ext cx="8915399" cy="455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Directive 2003/96/EC, of 27 October 2003, on energy products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14.1 (c): not applicable to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products supplied for use as fuel for ‘</a:t>
            </a: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pleasure crafts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Applicability to yachts commercially operated (charter) in the EU: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France: exemption was applicable until September 20, 2015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Italy: exemption still applicable as of today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Spain: Never admitted</a:t>
            </a:r>
          </a:p>
        </p:txBody>
      </p:sp>
      <p:pic>
        <p:nvPicPr>
          <p:cNvPr id="198" name="Google Shape;198;p22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8E39AC-C5D8-4C45-85A1-1FC1A41CCF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430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73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Non-Resident Income Tax</a:t>
            </a:r>
          </a:p>
        </p:txBody>
      </p:sp>
      <p:sp>
        <p:nvSpPr>
          <p:cNvPr id="197" name="Google Shape;197;p22"/>
          <p:cNvSpPr txBox="1">
            <a:spLocks noGrp="1"/>
          </p:cNvSpPr>
          <p:nvPr>
            <p:ph type="body" idx="1"/>
          </p:nvPr>
        </p:nvSpPr>
        <p:spPr>
          <a:xfrm>
            <a:off x="2589212" y="1359485"/>
            <a:ext cx="8915399" cy="455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tabLst>
                <a:tab pos="1695450" algn="l"/>
              </a:tabLst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Taxation of non-residents activities operating without PE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Double Taxation Treaty (DTT) in place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Business profits (article 7 OECD Model Convention)</a:t>
            </a:r>
          </a:p>
          <a:p>
            <a:pPr marL="1200150" lvl="2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Taxed only where the Company is resident (not source of income)</a:t>
            </a:r>
          </a:p>
          <a:p>
            <a:pPr marL="1200150" lvl="2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Ø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 Double Taxation Treaty in place</a:t>
            </a:r>
          </a:p>
          <a:p>
            <a:pPr marL="1200150" lvl="2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Business profits taxed at source</a:t>
            </a:r>
          </a:p>
          <a:p>
            <a:pPr marL="1200150" lvl="2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Rate: 24% on taxable income (income less some expenses).</a:t>
            </a:r>
          </a:p>
          <a:p>
            <a:pPr marL="1200150" lvl="2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  <a:tabLst>
                <a:tab pos="1695450" algn="l"/>
              </a:tabLst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tabLst>
                <a:tab pos="1695450" algn="l"/>
              </a:tabLst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 or Italy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Double Taxation Treaty (DTT) in place: same treatment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5450" algn="l"/>
              </a:tabLs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 Double taxation Treaty in place: NO taxation (only if operating with PE)</a:t>
            </a:r>
          </a:p>
        </p:txBody>
      </p:sp>
      <p:pic>
        <p:nvPicPr>
          <p:cNvPr id="198" name="Google Shape;198;p22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8E39AC-C5D8-4C45-85A1-1FC1A41CCF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73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endParaRPr lang="en-GB" b="1" dirty="0"/>
          </a:p>
        </p:txBody>
      </p:sp>
      <p:sp>
        <p:nvSpPr>
          <p:cNvPr id="197" name="Google Shape;197;p22"/>
          <p:cNvSpPr txBox="1">
            <a:spLocks noGrp="1"/>
          </p:cNvSpPr>
          <p:nvPr>
            <p:ph type="body" idx="1"/>
          </p:nvPr>
        </p:nvSpPr>
        <p:spPr>
          <a:xfrm>
            <a:off x="2589212" y="1359485"/>
            <a:ext cx="8915399" cy="455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ClrTx/>
              <a:buNone/>
              <a:tabLst>
                <a:tab pos="1695450" algn="l"/>
              </a:tabLst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spcBef>
                <a:spcPts val="0"/>
              </a:spcBef>
              <a:buClrTx/>
              <a:buNone/>
              <a:tabLst>
                <a:tab pos="1695450" algn="l"/>
              </a:tabLst>
            </a:pPr>
            <a:r>
              <a:rPr lang="en-GB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very much and… happy sailing!</a:t>
            </a:r>
          </a:p>
        </p:txBody>
      </p:sp>
      <p:pic>
        <p:nvPicPr>
          <p:cNvPr id="198" name="Google Shape;198;p22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8E39AC-C5D8-4C45-85A1-1FC1A41CCF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34F3EBE-60CB-4AF5-8596-7829484102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9212" y="624111"/>
            <a:ext cx="8915399" cy="242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7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>
            <a:spLocks noGrp="1"/>
          </p:cNvSpPr>
          <p:nvPr>
            <p:ph type="title"/>
          </p:nvPr>
        </p:nvSpPr>
        <p:spPr>
          <a:xfrm>
            <a:off x="2599083" y="624110"/>
            <a:ext cx="8905529" cy="697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ca-ES" b="1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 basics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2599084" y="1359485"/>
            <a:ext cx="8905528" cy="5438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Yachting is an Industry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Wingdings" panose="05000000000000000000" pitchFamily="2" charset="2"/>
              <a:buChar char="q"/>
            </a:pPr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Yachting is Tourism</a:t>
            </a:r>
            <a:endParaRPr lang="en-GB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High purchasing power</a:t>
            </a:r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High average stay in destinations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Diversification and 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deseasonalization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of traditional tourism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Low consumption of territory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Huge growth potential</a:t>
            </a:r>
          </a:p>
          <a:p>
            <a:pPr marL="34290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endParaRPr lang="en-GB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Spain (direct, indirect and induced impact, 2016)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ClrTx/>
              <a:buNone/>
            </a:pPr>
            <a:endParaRPr lang="en-GB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GDP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11,900 M€			(multiplying effect: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3,25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GVA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4,800 M€		 	(multiplying effect: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 4,97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>
              <a:spcBef>
                <a:spcPts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Ø"/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82,500	 	(multiplying effect: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4,20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1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40% in the Balearic Islands</a:t>
            </a:r>
          </a:p>
          <a:p>
            <a:pPr marL="742950" lvl="1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1800" u="sng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42900" lvl="0" indent="-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</p:txBody>
      </p:sp>
      <p:pic>
        <p:nvPicPr>
          <p:cNvPr id="174" name="Google Shape;174;p19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DCA88A8-3223-4027-AD16-41177A4E59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>
            <a:spLocks noGrp="1"/>
          </p:cNvSpPr>
          <p:nvPr>
            <p:ph type="title"/>
          </p:nvPr>
        </p:nvSpPr>
        <p:spPr>
          <a:xfrm>
            <a:off x="2599083" y="624110"/>
            <a:ext cx="8905529" cy="697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ca-ES" b="1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 basics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2599084" y="1359485"/>
            <a:ext cx="8905528" cy="5438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Spain compared to Italy, England and France (2009)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ClrTx/>
              <a:buNone/>
            </a:pPr>
            <a:endParaRPr lang="en-GB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lnSpc>
                <a:spcPct val="115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endParaRPr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1800" u="sng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42900" lvl="0" indent="-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</p:txBody>
      </p:sp>
      <p:pic>
        <p:nvPicPr>
          <p:cNvPr id="174" name="Google Shape;174;p19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DCA88A8-3223-4027-AD16-41177A4E59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1954DE70-93F0-4DF1-AC8E-91197DABD1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97161" y="2476136"/>
            <a:ext cx="6636774" cy="267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24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GB" b="1" dirty="0">
                <a:latin typeface="+mj-lt"/>
              </a:rPr>
              <a:t>Spanish Matriculation tax (I)</a:t>
            </a:r>
          </a:p>
        </p:txBody>
      </p:sp>
      <p:sp>
        <p:nvSpPr>
          <p:cNvPr id="189" name="Google Shape;189;p21"/>
          <p:cNvSpPr txBox="1">
            <a:spLocks noGrp="1"/>
          </p:cNvSpPr>
          <p:nvPr>
            <p:ph type="body" idx="1"/>
          </p:nvPr>
        </p:nvSpPr>
        <p:spPr>
          <a:xfrm>
            <a:off x="2589212" y="1456083"/>
            <a:ext cx="8915399" cy="445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endParaRPr lang="en-GB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European  Single Market launched on January 1, 1993: elimination of increased VAT rate (28%) on luxury assets (e.g. means of transport)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Creation of a 12% mat tax on top of VAT general rate (16%) to make 28%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To date this is anachronistic and do not collect any money (16 M€ in Spain)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To date is just a political issue (accused of removing taxes to wealthiest) </a:t>
            </a:r>
          </a:p>
          <a:p>
            <a:pPr marL="3429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GB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429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Non-harmonized tax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Taxable event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in Spain of boats longer than 8 metres (new or used)</a:t>
            </a:r>
          </a:p>
          <a:p>
            <a:pPr marL="800100" lvl="1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yacht in Spain by Spanish residents or non-residents with ‘establishment’ in Spain (only since January 1, 2011)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Rate: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 on the purchase price (market value when used)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Wingdings" panose="05000000000000000000" pitchFamily="2" charset="2"/>
              <a:buChar char="q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pic>
        <p:nvPicPr>
          <p:cNvPr id="190" name="Google Shape;190;p21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5E82F6A-57E0-4326-BE5A-A5BD80B458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3600"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Matriculation tax </a:t>
            </a:r>
            <a:r>
              <a:rPr lang="en-GB" b="1" dirty="0"/>
              <a:t>(II)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Google Shape;189;p21"/>
          <p:cNvSpPr txBox="1">
            <a:spLocks noGrp="1"/>
          </p:cNvSpPr>
          <p:nvPr>
            <p:ph type="body" idx="1"/>
          </p:nvPr>
        </p:nvSpPr>
        <p:spPr>
          <a:xfrm>
            <a:off x="2589212" y="1456083"/>
            <a:ext cx="8915399" cy="445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Consequences</a:t>
            </a:r>
          </a:p>
          <a:p>
            <a:pPr marL="342900" lvl="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GB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Spain is the only EU country where exists such a matriculation tax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Hinders the development of a strong and powerful nautical industry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 both real and opportunity economic costs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uncertainty (undefined legal concepts)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Dislocation of investments</a:t>
            </a:r>
          </a:p>
          <a:p>
            <a:pPr marL="342900" lvl="0"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endParaRPr lang="en-US" sz="2000" u="sng" dirty="0"/>
          </a:p>
          <a:p>
            <a:pPr marL="342900" lvl="0"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Parliamentary question by ALDE Group on December 14, 2010</a:t>
            </a:r>
          </a:p>
          <a:p>
            <a:pPr marL="342900" lvl="0"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against principle of movement of persons and capitals and freedom of establishment?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of the EC on February 8, 2011: not an harmonized tax, no need to take actions Commission (there was only 1</a:t>
            </a:r>
            <a:r>
              <a:rPr lang="en-US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taxable event): </a:t>
            </a:r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pic>
        <p:nvPicPr>
          <p:cNvPr id="190" name="Google Shape;190;p21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5E82F6A-57E0-4326-BE5A-A5BD80B458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1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3600"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b="1" dirty="0">
                <a:solidFill>
                  <a:schemeClr val="tx1"/>
                </a:solidFill>
              </a:rPr>
              <a:t> Matriculation tax (II</a:t>
            </a:r>
            <a:r>
              <a:rPr lang="en-GB" b="1" dirty="0"/>
              <a:t>I)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89" name="Google Shape;189;p21"/>
          <p:cNvSpPr txBox="1">
            <a:spLocks noGrp="1"/>
          </p:cNvSpPr>
          <p:nvPr>
            <p:ph type="body" idx="1"/>
          </p:nvPr>
        </p:nvSpPr>
        <p:spPr>
          <a:xfrm>
            <a:off x="2589212" y="1456083"/>
            <a:ext cx="8915399" cy="445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matriculation tax is contrary to EU principles</a:t>
            </a:r>
          </a:p>
          <a:p>
            <a:pPr marL="3429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 of free circulation of persons and capitals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 of freedom of establishment</a:t>
            </a:r>
          </a:p>
          <a:p>
            <a:pPr marL="800100" lvl="1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>
                <a:srgbClr val="0070C0"/>
              </a:buClr>
              <a:buSzPts val="1600"/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 to be filed soon to the European Commission 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Announced by ANEN (Spanish Nautical Association) and AEGY (Spanish Large Yachts Association) on March 14, 2019.</a:t>
            </a: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s-ES" u="sng" dirty="0"/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r>
              <a:rPr lang="en-GB" b="1" dirty="0">
                <a:solidFill>
                  <a:srgbClr val="0070C0"/>
                </a:solidFill>
              </a:rPr>
              <a:t>EC and TAXUD should have opened infringement procedure against Spain </a:t>
            </a: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u="sng" dirty="0"/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industry has realised that needs a strong presence in Brussels</a:t>
            </a:r>
          </a:p>
          <a:p>
            <a:pPr marL="469900" lvl="1" indent="0">
              <a:lnSpc>
                <a:spcPct val="115000"/>
              </a:lnSpc>
              <a:spcBef>
                <a:spcPts val="0"/>
              </a:spcBef>
              <a:buClrTx/>
              <a:buSzPts val="1600"/>
              <a:buNone/>
            </a:pPr>
            <a:endParaRPr lang="en-GB" u="sng" dirty="0"/>
          </a:p>
        </p:txBody>
      </p:sp>
      <p:pic>
        <p:nvPicPr>
          <p:cNvPr id="190" name="Google Shape;190;p21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5E82F6A-57E0-4326-BE5A-A5BD80B458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8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3600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UCC: Union Customs Code (I)</a:t>
            </a:r>
          </a:p>
        </p:txBody>
      </p:sp>
      <p:sp>
        <p:nvSpPr>
          <p:cNvPr id="181" name="Google Shape;181;p20"/>
          <p:cNvSpPr txBox="1">
            <a:spLocks noGrp="1"/>
          </p:cNvSpPr>
          <p:nvPr>
            <p:ph type="body" idx="1"/>
          </p:nvPr>
        </p:nvSpPr>
        <p:spPr>
          <a:xfrm>
            <a:off x="2567710" y="1456083"/>
            <a:ext cx="8936902" cy="4944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 (in force since May 1, 2016)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GB" dirty="0"/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Regulation (EU) No 952/2013 of the Parliament and Council of 9 October 2013</a:t>
            </a:r>
            <a:endParaRPr lang="en-GB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Commission Delegated Regulation (EU) 2015/2446 of 28 July 2015 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Commission Delegated Regulation (EU) 2015/2447 of 24 November 2015</a:t>
            </a:r>
          </a:p>
          <a:p>
            <a:pPr marL="80010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Commission Delegated Regulation (EU) 2018/1063 of May 16 2018</a:t>
            </a:r>
          </a:p>
          <a:p>
            <a:pPr marL="800100" lvl="1">
              <a:spcBef>
                <a:spcPts val="0"/>
              </a:spcBef>
              <a:buClrTx/>
              <a:buFont typeface="Wingdings" panose="05000000000000000000" pitchFamily="2" charset="2"/>
              <a:buChar char="q"/>
            </a:pPr>
            <a:endParaRPr lang="en-GB" dirty="0"/>
          </a:p>
          <a:p>
            <a:pPr marL="3429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UCC is an EU Regulation</a:t>
            </a:r>
          </a:p>
          <a:p>
            <a:pPr marL="3429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en-GB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Primary EU Law (vs Directives)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Direct application (no need to transpose to internal law)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Addressed to EU citizens (not to countries)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Should be efficient to create ‘Unified EU Law’</a:t>
            </a:r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</p:txBody>
      </p:sp>
      <p:pic>
        <p:nvPicPr>
          <p:cNvPr id="182" name="Google Shape;182;p20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A63702E-9CE3-4428-8090-6A1D6796C5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9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UCC: Union Customs Code (II)</a:t>
            </a:r>
          </a:p>
        </p:txBody>
      </p:sp>
      <p:sp>
        <p:nvSpPr>
          <p:cNvPr id="181" name="Google Shape;181;p20"/>
          <p:cNvSpPr txBox="1">
            <a:spLocks noGrp="1"/>
          </p:cNvSpPr>
          <p:nvPr>
            <p:ph type="body" idx="1"/>
          </p:nvPr>
        </p:nvSpPr>
        <p:spPr>
          <a:xfrm>
            <a:off x="2567710" y="1456083"/>
            <a:ext cx="8936902" cy="4944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criteria and formalities in the EU countries</a:t>
            </a: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2000" dirty="0"/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Legal uncertainty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Negative International image 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Consequences if failing to comply: VAT on the hull 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2000" dirty="0"/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Importation of commercial yachts (148 VAT Directive)</a:t>
            </a: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2000" dirty="0"/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France (FCE, 2004, ECJ March 21, 2013)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Italy (ICE, 2018)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Spain: not possible</a:t>
            </a:r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u="sng" dirty="0"/>
          </a:p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r>
              <a:rPr lang="en-GB" b="1" dirty="0">
                <a:solidFill>
                  <a:srgbClr val="0070C0"/>
                </a:solidFill>
              </a:rPr>
              <a:t>EC should be aware of </a:t>
            </a:r>
            <a:r>
              <a:rPr lang="en-US" b="1" dirty="0">
                <a:solidFill>
                  <a:srgbClr val="0070C0"/>
                </a:solidFill>
              </a:rPr>
              <a:t>discriminatory criteria in the application of EU legislation</a:t>
            </a:r>
            <a:endParaRPr lang="en-GB" dirty="0"/>
          </a:p>
        </p:txBody>
      </p:sp>
      <p:pic>
        <p:nvPicPr>
          <p:cNvPr id="182" name="Google Shape;182;p20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A63702E-9CE3-4428-8090-6A1D6796C5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17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3600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UCC: Union Customs Code (III)</a:t>
            </a:r>
          </a:p>
        </p:txBody>
      </p:sp>
      <p:sp>
        <p:nvSpPr>
          <p:cNvPr id="181" name="Google Shape;181;p20"/>
          <p:cNvSpPr txBox="1">
            <a:spLocks noGrp="1"/>
          </p:cNvSpPr>
          <p:nvPr>
            <p:ph type="body" idx="1"/>
          </p:nvPr>
        </p:nvSpPr>
        <p:spPr>
          <a:xfrm>
            <a:off x="2567710" y="1456083"/>
            <a:ext cx="8936902" cy="4944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8450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Customs regimes (yachts)</a:t>
            </a:r>
          </a:p>
          <a:p>
            <a:pPr marL="12700" indent="0">
              <a:lnSpc>
                <a:spcPct val="115000"/>
              </a:lnSpc>
              <a:spcBef>
                <a:spcPts val="0"/>
              </a:spcBef>
              <a:buClrTx/>
              <a:buSzPts val="1600"/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Admission (TA)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12850" lvl="2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Non-EU yachts may be used in the UCT without payment of customs duties or import VAT under certain conditions and re-exported afterwards (18 months)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Returned Goods Relief (RGR)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12850" lvl="2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Eu yachts in free circulation within the EU at the time of export may be re-imported within 36 months into the EU without payment of customs duties or import VAT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Inward Process Relief (IPR)</a:t>
            </a:r>
          </a:p>
          <a:p>
            <a:pPr marL="755650" lvl="1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12850" lvl="2" indent="-285750">
              <a:lnSpc>
                <a:spcPct val="115000"/>
              </a:lnSpc>
              <a:spcBef>
                <a:spcPts val="0"/>
              </a:spcBef>
              <a:buClrTx/>
              <a:buSzPts val="1600"/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Enables to get relief in customs duties, import VAT and excise duties n yachts imported from outside the EU to be processed and then reexported outside the EU</a:t>
            </a:r>
          </a:p>
        </p:txBody>
      </p:sp>
      <p:pic>
        <p:nvPicPr>
          <p:cNvPr id="182" name="Google Shape;182;p20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A63702E-9CE3-4428-8090-6A1D6796C5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142" y="2812210"/>
            <a:ext cx="1463167" cy="6462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809</Words>
  <Application>Microsoft Office PowerPoint</Application>
  <PresentationFormat>Panorámica</PresentationFormat>
  <Paragraphs>147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Century Gothic</vt:lpstr>
      <vt:lpstr>Noto Sans Symbols</vt:lpstr>
      <vt:lpstr>Arial</vt:lpstr>
      <vt:lpstr>Wingdings</vt:lpstr>
      <vt:lpstr>Times New Roman</vt:lpstr>
      <vt:lpstr>Espiral</vt:lpstr>
      <vt:lpstr>THE YACHTING INDUSTRY: ESSENTIAL FOR THE ISLANDS</vt:lpstr>
      <vt:lpstr>Some basics</vt:lpstr>
      <vt:lpstr>Some basics</vt:lpstr>
      <vt:lpstr>Spanish Matriculation tax (I)</vt:lpstr>
      <vt:lpstr>Spanish Matriculation tax (II)</vt:lpstr>
      <vt:lpstr>Spanish Matriculation tax (III)</vt:lpstr>
      <vt:lpstr>UCC: Union Customs Code (I)</vt:lpstr>
      <vt:lpstr>UCC: Union Customs Code (II)</vt:lpstr>
      <vt:lpstr>UCC: Union Customs Code (III)</vt:lpstr>
      <vt:lpstr>Tax on Fuel</vt:lpstr>
      <vt:lpstr>Non-Resident Income Tax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FISCAL MEASURES BALEARIC ISLANDS´ REGIME</dc:title>
  <dc:creator>Adele Bunbury</dc:creator>
  <cp:lastModifiedBy>Miguel Angel Serra Guasch</cp:lastModifiedBy>
  <cp:revision>50</cp:revision>
  <cp:lastPrinted>2019-04-03T13:16:59Z</cp:lastPrinted>
  <dcterms:modified xsi:type="dcterms:W3CDTF">2019-04-03T15:12:53Z</dcterms:modified>
</cp:coreProperties>
</file>