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4" r:id="rId4"/>
    <p:sldId id="294" r:id="rId5"/>
    <p:sldId id="291" r:id="rId6"/>
    <p:sldId id="292" r:id="rId7"/>
    <p:sldId id="271" r:id="rId8"/>
    <p:sldId id="272" r:id="rId9"/>
    <p:sldId id="286" r:id="rId10"/>
    <p:sldId id="285" r:id="rId11"/>
    <p:sldId id="290" r:id="rId12"/>
    <p:sldId id="298" r:id="rId13"/>
    <p:sldId id="287" r:id="rId14"/>
    <p:sldId id="278" r:id="rId15"/>
    <p:sldId id="297" r:id="rId16"/>
    <p:sldId id="284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0" autoAdjust="0"/>
    <p:restoredTop sz="92464" autoAdjust="0"/>
  </p:normalViewPr>
  <p:slideViewPr>
    <p:cSldViewPr snapToGrid="0">
      <p:cViewPr varScale="1">
        <p:scale>
          <a:sx n="65" d="100"/>
          <a:sy n="65" d="100"/>
        </p:scale>
        <p:origin x="-55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albankmalta.org/file.aspx?f=6163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977643" y="411773"/>
            <a:ext cx="10657294" cy="3329581"/>
          </a:xfrm>
        </p:spPr>
        <p:txBody>
          <a:bodyPr/>
          <a:lstStyle/>
          <a:p>
            <a:r>
              <a:rPr lang="en-US" sz="4000" cap="small" dirty="0" smtClean="0"/>
              <a:t>Access to Finance for SMEs</a:t>
            </a:r>
            <a:endParaRPr lang="en-US" sz="4000" cap="small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013753" y="3936550"/>
            <a:ext cx="9932670" cy="1655357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Mr</a:t>
            </a:r>
            <a:r>
              <a:rPr lang="en-US" cap="none" dirty="0" smtClean="0"/>
              <a:t> Joseph Borg (President of the Gozo Business Chamber)</a:t>
            </a:r>
          </a:p>
          <a:p>
            <a:r>
              <a:rPr lang="en-US" cap="none" dirty="0" smtClean="0"/>
              <a:t>Public Hearing: Are European Policies suitable to help doing business on Islands?</a:t>
            </a:r>
          </a:p>
          <a:p>
            <a:r>
              <a:rPr lang="en-US" cap="none" dirty="0" smtClean="0"/>
              <a:t>5</a:t>
            </a:r>
            <a:r>
              <a:rPr lang="en-US" cap="none" baseline="30000" dirty="0" smtClean="0"/>
              <a:t>TH</a:t>
            </a:r>
            <a:r>
              <a:rPr lang="en-US" cap="none" dirty="0" smtClean="0"/>
              <a:t> April 2018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D995990-6946-4765-9736-61A2B860E83B}"/>
              </a:ext>
            </a:extLst>
          </p:cNvPr>
          <p:cNvCxnSpPr>
            <a:cxnSpLocks/>
          </p:cNvCxnSpPr>
          <p:nvPr/>
        </p:nvCxnSpPr>
        <p:spPr>
          <a:xfrm>
            <a:off x="1013753" y="3814982"/>
            <a:ext cx="9932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84" y="5094142"/>
            <a:ext cx="3721616" cy="174041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0D691F-0088-4A01-94B4-AF68B8680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13993" y="1356058"/>
            <a:ext cx="6936490" cy="414177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4E880-B2C5-4D56-A3B4-725FC423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727" y="2541819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smtClean="0">
                <a:solidFill>
                  <a:srgbClr val="EBEBEB"/>
                </a:solidFill>
              </a:rPr>
              <a:t>The Specific Reality in islands such as Gozo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42501"/>
            <a:ext cx="714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Photo</a:t>
            </a:r>
            <a:r>
              <a:rPr lang="en-GB" sz="1200" dirty="0" smtClean="0"/>
              <a:t>: </a:t>
            </a:r>
            <a:r>
              <a:rPr lang="en-GB" sz="1200" dirty="0" err="1" smtClean="0"/>
              <a:t>Mgarr</a:t>
            </a:r>
            <a:r>
              <a:rPr lang="en-GB" sz="1200" dirty="0" smtClean="0"/>
              <a:t> harbour in Gozo, Joseph </a:t>
            </a:r>
            <a:r>
              <a:rPr lang="en-GB" sz="1200" dirty="0" err="1" smtClean="0"/>
              <a:t>Caruana</a:t>
            </a:r>
            <a:r>
              <a:rPr lang="en-GB" sz="1200" dirty="0" smtClean="0"/>
              <a:t> courtesy www.visitgozo.com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1392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17949" r="23532" b="11602"/>
          <a:stretch/>
        </p:blipFill>
        <p:spPr bwMode="auto">
          <a:xfrm>
            <a:off x="1896670" y="925022"/>
            <a:ext cx="8032777" cy="58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0" y="32736"/>
            <a:ext cx="9404723" cy="1400530"/>
          </a:xfrm>
        </p:spPr>
        <p:txBody>
          <a:bodyPr/>
          <a:lstStyle/>
          <a:p>
            <a:r>
              <a:rPr lang="en-US" sz="3200" dirty="0" smtClean="0"/>
              <a:t>Malta and Gozo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C374989-76C0-4639-94C6-DB2D252832B0}"/>
              </a:ext>
            </a:extLst>
          </p:cNvPr>
          <p:cNvCxnSpPr>
            <a:cxnSpLocks/>
          </p:cNvCxnSpPr>
          <p:nvPr/>
        </p:nvCxnSpPr>
        <p:spPr>
          <a:xfrm>
            <a:off x="118572" y="713676"/>
            <a:ext cx="9569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13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2C52A22F-E830-4C3C-B1A5-6F433CB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66980"/>
            <a:ext cx="9404723" cy="1400530"/>
          </a:xfrm>
        </p:spPr>
        <p:txBody>
          <a:bodyPr/>
          <a:lstStyle/>
          <a:p>
            <a:r>
              <a:rPr lang="en-US" sz="3200" dirty="0" smtClean="0"/>
              <a:t>The Specific Reality in Islands such as Gozo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C520071-64EF-4F02-A473-E684285A1680}"/>
              </a:ext>
            </a:extLst>
          </p:cNvPr>
          <p:cNvCxnSpPr>
            <a:cxnSpLocks/>
          </p:cNvCxnSpPr>
          <p:nvPr/>
        </p:nvCxnSpPr>
        <p:spPr>
          <a:xfrm>
            <a:off x="646111" y="1118973"/>
            <a:ext cx="9569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8554" y="1664677"/>
            <a:ext cx="10421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The Government acknowledges </a:t>
            </a:r>
            <a:r>
              <a:rPr lang="en-GB" dirty="0" err="1" smtClean="0"/>
              <a:t>Gozo’s</a:t>
            </a:r>
            <a:r>
              <a:rPr lang="en-GB" dirty="0" smtClean="0"/>
              <a:t> difficulties and </a:t>
            </a:r>
            <a:r>
              <a:rPr lang="en-GB" dirty="0" smtClean="0"/>
              <a:t>engages in action that aim to achieve a more equitable situation between the </a:t>
            </a:r>
            <a:r>
              <a:rPr lang="en-GB" smtClean="0"/>
              <a:t>two islands </a:t>
            </a:r>
            <a:r>
              <a:rPr lang="en-GB" smtClean="0"/>
              <a:t>e.g</a:t>
            </a:r>
            <a:r>
              <a:rPr lang="en-GB" dirty="0" smtClean="0"/>
              <a:t>. ring fencing of 10% of EU funds to Gozo, increased thresholds for particular schemes when an enterprise is established in Gozo, and aid provided under the </a:t>
            </a:r>
            <a:r>
              <a:rPr lang="en-GB" dirty="0" err="1" smtClean="0"/>
              <a:t>deminimis</a:t>
            </a:r>
            <a:r>
              <a:rPr lang="en-GB" dirty="0" smtClean="0"/>
              <a:t> framework to neutralise transportation costs between the two islands.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Parameters of state aid framework particularly the </a:t>
            </a:r>
            <a:r>
              <a:rPr lang="en-GB" dirty="0" err="1" smtClean="0"/>
              <a:t>deminimis</a:t>
            </a:r>
            <a:r>
              <a:rPr lang="en-GB" dirty="0" smtClean="0"/>
              <a:t> framework applies nationwide.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Islands such as Gozo will always remain at a disadvantage as aid being provided to neutralise added costs will decrease the possibility of other funds under the </a:t>
            </a:r>
            <a:r>
              <a:rPr lang="en-GB" dirty="0" err="1" smtClean="0"/>
              <a:t>deminimis</a:t>
            </a:r>
            <a:r>
              <a:rPr lang="en-GB" dirty="0" smtClean="0"/>
              <a:t> framework decreasing the competitiveness of </a:t>
            </a:r>
            <a:r>
              <a:rPr lang="en-GB" dirty="0" err="1" smtClean="0"/>
              <a:t>Gozitan</a:t>
            </a:r>
            <a:r>
              <a:rPr lang="en-GB" dirty="0" smtClean="0"/>
              <a:t> based enterprises.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3F4807A-5068-4492-8025-D75F320E9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xmlns="" id="{B24996F8-180C-4DCB-8A26-DFA336CDEF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30182B0-3559-41D5-9EBC-0BD86BEDAD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xmlns="" id="{D8B22DE2-C518-4F77-BE90-E1B6B1909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Content Placeholder 4" descr="Send">
            <a:extLst>
              <a:ext uri="{FF2B5EF4-FFF2-40B4-BE49-F238E27FC236}">
                <a16:creationId xmlns:a16="http://schemas.microsoft.com/office/drawing/2014/main" xmlns="" id="{24B36ABB-3975-4414-B9DD-0E0FC946F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3854" y="703489"/>
            <a:ext cx="5450557" cy="545055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C33CB-D1D0-483B-B538-22AD85C2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Strategic Direction</a:t>
            </a:r>
          </a:p>
        </p:txBody>
      </p:sp>
    </p:spTree>
    <p:extLst>
      <p:ext uri="{BB962C8B-B14F-4D97-AF65-F5344CB8AC3E}">
        <p14:creationId xmlns:p14="http://schemas.microsoft.com/office/powerpoint/2010/main" val="159417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C6532-8228-46F0-BC7D-4444C672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want to go?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7B85718-6E18-4A57-BBA6-16785DEFE1C3}"/>
              </a:ext>
            </a:extLst>
          </p:cNvPr>
          <p:cNvCxnSpPr>
            <a:cxnSpLocks/>
          </p:cNvCxnSpPr>
          <p:nvPr/>
        </p:nvCxnSpPr>
        <p:spPr>
          <a:xfrm>
            <a:off x="646111" y="1118973"/>
            <a:ext cx="9569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CD936E-351F-4B96-97DA-D403F35B52A3}"/>
              </a:ext>
            </a:extLst>
          </p:cNvPr>
          <p:cNvSpPr txBox="1"/>
          <p:nvPr/>
        </p:nvSpPr>
        <p:spPr>
          <a:xfrm>
            <a:off x="646110" y="1514018"/>
            <a:ext cx="5497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/>
              <a:t>“SMEs will be a source for growth and jobs in Europe only if their access to finance is improved” [</a:t>
            </a:r>
            <a:r>
              <a:rPr lang="en-GB" dirty="0" smtClean="0"/>
              <a:t>Communication </a:t>
            </a:r>
            <a:r>
              <a:rPr lang="en-GB" dirty="0"/>
              <a:t>from the European Commission on an ‘Action Plan to improve access to finance for SMEs’ (2011</a:t>
            </a:r>
            <a:r>
              <a:rPr lang="en-GB" dirty="0" smtClean="0"/>
              <a:t>), p. 14 ]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Access to finance for SMEs based on islands needs to be facilitated even further if SMEs based on islands are to be a catalyst for positive change for island economies.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Tailor made financing packages for island based SMEs.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 smtClean="0"/>
              <a:t>Deminimis</a:t>
            </a:r>
            <a:r>
              <a:rPr lang="en-GB" dirty="0" smtClean="0"/>
              <a:t> thresholds for islands needs to be revised upwards.</a:t>
            </a:r>
            <a:endParaRPr lang="en-GB" dirty="0"/>
          </a:p>
        </p:txBody>
      </p:sp>
      <p:pic>
        <p:nvPicPr>
          <p:cNvPr id="4" name="Graphic 3" descr="Footprints">
            <a:extLst>
              <a:ext uri="{FF2B5EF4-FFF2-40B4-BE49-F238E27FC236}">
                <a16:creationId xmlns:a16="http://schemas.microsoft.com/office/drawing/2014/main" xmlns="" id="{8EE335B8-FDCE-41AA-9D30-1B0214DBA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95160" y="1916478"/>
            <a:ext cx="4006215" cy="40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5914B-0593-43D5-BAEF-02F84268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D8C288-EFD8-4508-8F5B-0F73D4A25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5542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6ACB9D5-BDB1-43FC-B366-E02A7F752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45217" y="1141407"/>
            <a:ext cx="6775321" cy="4524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A54BD-0CFB-4A7D-B664-4CD62302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75" y="2167847"/>
            <a:ext cx="4207874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rgbClr val="EBEBEB"/>
                </a:solidFill>
              </a:rPr>
              <a:t>The </a:t>
            </a:r>
            <a:r>
              <a:rPr lang="en-US" sz="5400" dirty="0" smtClean="0">
                <a:solidFill>
                  <a:srgbClr val="EBEBEB"/>
                </a:solidFill>
              </a:rPr>
              <a:t>Commitment of the European Commission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774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Photo</a:t>
            </a:r>
            <a:r>
              <a:rPr lang="en-GB" sz="1200" dirty="0" smtClean="0"/>
              <a:t>: Ross </a:t>
            </a:r>
            <a:r>
              <a:rPr lang="en-GB" sz="1200" dirty="0" err="1" smtClean="0"/>
              <a:t>Magri</a:t>
            </a:r>
            <a:r>
              <a:rPr lang="en-GB" sz="1200" dirty="0" smtClean="0"/>
              <a:t> Gozo Citadel courtesy of www.visitgozo.com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8829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BA2D36E1-2F6C-41A5-A240-988F443C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188913"/>
            <a:ext cx="10142538" cy="896937"/>
          </a:xfrm>
        </p:spPr>
        <p:txBody>
          <a:bodyPr/>
          <a:lstStyle/>
          <a:p>
            <a:r>
              <a:rPr lang="en-GB" altLang="en-US" sz="3500" dirty="0" smtClean="0"/>
              <a:t>The European Dimension</a:t>
            </a:r>
            <a:endParaRPr lang="en-GB" alt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22031" y="1289539"/>
            <a:ext cx="107500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European Commission helps small and medium-sized enterprises (SMEs) to overcome weaknesses in the financial markets by working with various financial institutions to provide them with funding.</a:t>
            </a:r>
          </a:p>
          <a:p>
            <a:pPr algn="just"/>
            <a:r>
              <a:rPr lang="en-GB" dirty="0"/>
              <a:t> </a:t>
            </a:r>
          </a:p>
          <a:p>
            <a:pPr algn="just"/>
            <a:r>
              <a:rPr lang="en-GB" dirty="0"/>
              <a:t>This is done using EU financial instruments to increase the opportunities for small businesses to obtain finance from banks, through guarantee providers, and via venture capital funds.  </a:t>
            </a:r>
          </a:p>
          <a:p>
            <a:pPr algn="just"/>
            <a:r>
              <a:rPr lang="en-GB" dirty="0"/>
              <a:t> </a:t>
            </a:r>
          </a:p>
          <a:p>
            <a:pPr lvl="1" algn="just"/>
            <a:r>
              <a:rPr lang="en-GB" sz="3200" dirty="0" smtClean="0"/>
              <a:t>“</a:t>
            </a:r>
            <a:r>
              <a:rPr lang="en-GB" sz="3200" dirty="0"/>
              <a:t>SMEs often face significant difficulties in obtaining the financing they need in order to grow and innovate</a:t>
            </a:r>
            <a:r>
              <a:rPr lang="en-GB" sz="3200" dirty="0" smtClean="0"/>
              <a:t>”.</a:t>
            </a:r>
          </a:p>
          <a:p>
            <a:pPr algn="just"/>
            <a:endParaRPr lang="en-GB" sz="3200" dirty="0"/>
          </a:p>
          <a:p>
            <a:pPr algn="just"/>
            <a:r>
              <a:rPr lang="en-GB" sz="1000" b="1" dirty="0" smtClean="0"/>
              <a:t>Source </a:t>
            </a:r>
            <a:r>
              <a:rPr lang="en-GB" sz="1000" dirty="0" smtClean="0"/>
              <a:t>: </a:t>
            </a:r>
            <a:r>
              <a:rPr lang="en-GB" sz="1000" dirty="0"/>
              <a:t>Communication from the European Commission on an ‘Action Plan to improve access to finance for SMEs’ (2011</a:t>
            </a:r>
            <a:r>
              <a:rPr lang="en-GB" sz="1000" dirty="0" smtClean="0"/>
              <a:t>)</a:t>
            </a:r>
            <a:endParaRPr lang="en-GB" sz="1000" dirty="0"/>
          </a:p>
          <a:p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3A951A6-FA17-41D7-B0E3-42FA40350169}"/>
              </a:ext>
            </a:extLst>
          </p:cNvPr>
          <p:cNvCxnSpPr>
            <a:cxnSpLocks/>
          </p:cNvCxnSpPr>
          <p:nvPr/>
        </p:nvCxnSpPr>
        <p:spPr>
          <a:xfrm>
            <a:off x="405419" y="1106090"/>
            <a:ext cx="981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45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8CE8AC-5B46-4CFB-8A39-CE6FDF504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61" y="647698"/>
            <a:ext cx="3952046" cy="556213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CBEEF-4DA0-4AB5-9010-0DD141F6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370" y="1325880"/>
            <a:ext cx="4528856" cy="328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Access to Finance for SMEs</a:t>
            </a:r>
            <a:endParaRPr lang="en-US" sz="45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757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69B1AF76-6CFE-435A-9D6D-E0B4FC8E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20" y="452718"/>
            <a:ext cx="10050834" cy="1400530"/>
          </a:xfrm>
        </p:spPr>
        <p:txBody>
          <a:bodyPr/>
          <a:lstStyle/>
          <a:p>
            <a:r>
              <a:rPr lang="en-US" sz="3200" dirty="0" smtClean="0"/>
              <a:t>Access to Finance for SMEs</a:t>
            </a:r>
            <a:endParaRPr lang="en-US" sz="3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3A951A6-FA17-41D7-B0E3-42FA40350169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405420" y="1152983"/>
            <a:ext cx="9810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1FEA06-6965-4A44-923D-05F44FAA8EFB}"/>
              </a:ext>
            </a:extLst>
          </p:cNvPr>
          <p:cNvSpPr/>
          <p:nvPr/>
        </p:nvSpPr>
        <p:spPr>
          <a:xfrm>
            <a:off x="405420" y="6303795"/>
            <a:ext cx="10778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cs typeface="Arial" panose="020B0604020202020204" pitchFamily="34" charset="0"/>
              </a:rPr>
              <a:t>Source</a:t>
            </a:r>
            <a:r>
              <a:rPr lang="en-GB" sz="1000" dirty="0">
                <a:cs typeface="Arial" panose="020B0604020202020204" pitchFamily="34" charset="0"/>
              </a:rPr>
              <a:t>: </a:t>
            </a:r>
            <a:r>
              <a:rPr lang="en-GB" sz="1000" dirty="0"/>
              <a:t>Sandra </a:t>
            </a:r>
            <a:r>
              <a:rPr lang="en-GB" sz="1000" dirty="0" err="1"/>
              <a:t>Zerafa</a:t>
            </a:r>
            <a:r>
              <a:rPr lang="en-GB" sz="1000" dirty="0"/>
              <a:t>, Access to finance for firms in Malta: Estimating the impact of reduced credit. Policy Note Central Bank of Malta (July 2017) (on-line) : </a:t>
            </a:r>
            <a:r>
              <a:rPr lang="en-GB" sz="1000" u="sng" dirty="0">
                <a:hlinkClick r:id="rId2"/>
              </a:rPr>
              <a:t>https://www.centralbankmalta.org/file.aspx?f=61637</a:t>
            </a:r>
            <a:r>
              <a:rPr lang="en-GB" sz="1000" dirty="0"/>
              <a:t> </a:t>
            </a:r>
            <a:endParaRPr lang="en-GB" sz="1000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420" y="1547446"/>
            <a:ext cx="107783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/>
              <a:t>“Access </a:t>
            </a:r>
            <a:r>
              <a:rPr lang="en-GB" sz="3200" dirty="0"/>
              <a:t>to finance is a critical component for the development of firms, since a firm that cannot respond to an investment opportunity loses out on raising its income.  Indeed, it is especially crucial for SMEs, whose financial needs differ significantly from those of large </a:t>
            </a:r>
            <a:r>
              <a:rPr lang="en-GB" sz="3200" dirty="0" smtClean="0"/>
              <a:t>enterprises.”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3018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4C49EA-0935-4A34-8314-A8E3579EF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72" y="928571"/>
            <a:ext cx="4700399" cy="556213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BFDA0-9656-4F10-8A90-638BD7A2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0" y="1325880"/>
            <a:ext cx="4432299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Situation of SMEs on islands</a:t>
            </a:r>
            <a:endParaRPr lang="en-US" sz="4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434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Difficulties of SMEs on islands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46111" y="1467131"/>
            <a:ext cx="7066654" cy="513369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GB" dirty="0"/>
          </a:p>
          <a:p>
            <a:pPr lvl="0" algn="just"/>
            <a:endParaRPr lang="en-GB" dirty="0"/>
          </a:p>
          <a:p>
            <a:pPr lvl="0" algn="just"/>
            <a:endParaRPr lang="en-GB" dirty="0"/>
          </a:p>
          <a:p>
            <a:pPr lvl="0" algn="just"/>
            <a:endParaRPr lang="en-GB" dirty="0"/>
          </a:p>
          <a:p>
            <a:pPr lvl="0" algn="just"/>
            <a:endParaRPr lang="en-GB" dirty="0"/>
          </a:p>
          <a:p>
            <a:pPr lvl="0" algn="just"/>
            <a:endParaRPr lang="en-GB" dirty="0"/>
          </a:p>
          <a:p>
            <a:pPr lvl="0" algn="just">
              <a:buNone/>
            </a:pPr>
            <a:endParaRPr lang="en-US" dirty="0"/>
          </a:p>
          <a:p>
            <a:pPr lvl="0" algn="just">
              <a:buNone/>
            </a:pPr>
            <a:endParaRPr lang="en-US" dirty="0"/>
          </a:p>
          <a:p>
            <a:pPr lvl="0" algn="just">
              <a:buNone/>
            </a:pPr>
            <a:endParaRPr lang="en-US" dirty="0"/>
          </a:p>
          <a:p>
            <a:pPr lvl="0" algn="just">
              <a:buNone/>
            </a:pP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C374989-76C0-4639-94C6-DB2D252832B0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646111" y="1152983"/>
            <a:ext cx="9569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6111" y="1465385"/>
            <a:ext cx="10443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Micro enterprises  are the backbone of the business network in islands such as Malta and Gozo.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SMEs on islands  face added costs and difficulties.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Lack of information (e.g. information sessions on islands).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Malta as an island faces added difficulties.  The difficulties faced by businesses in Gozo (the second largest island) are event greater: </a:t>
            </a:r>
            <a:r>
              <a:rPr lang="en-GB" b="1" dirty="0" smtClean="0"/>
              <a:t>double insularity.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Difficulties faced by enterprises in Gozo: lack of infrastructure and added transportation costs.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522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Sleep">
            <a:extLst>
              <a:ext uri="{FF2B5EF4-FFF2-40B4-BE49-F238E27FC236}">
                <a16:creationId xmlns:a16="http://schemas.microsoft.com/office/drawing/2014/main" xmlns="" id="{0FBFBCA0-0E6A-46AE-B876-2C95C5774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BFDA0-9656-4F10-8A90-638BD7A2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smtClean="0">
                <a:solidFill>
                  <a:srgbClr val="EBEBEB"/>
                </a:solidFill>
              </a:rPr>
              <a:t>Access to Finance for SMEs in Malta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1428891-9123-495A-BB73-D7A919C422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" y="837967"/>
            <a:ext cx="5897850" cy="589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7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>
            <a:extLst>
              <a:ext uri="{FF2B5EF4-FFF2-40B4-BE49-F238E27FC236}">
                <a16:creationId xmlns:a16="http://schemas.microsoft.com/office/drawing/2014/main" xmlns="" id="{8E4CE7AC-802D-4F6F-BAC1-C6EB652705E4}"/>
              </a:ext>
            </a:extLst>
          </p:cNvPr>
          <p:cNvSpPr txBox="1">
            <a:spLocks/>
          </p:cNvSpPr>
          <p:nvPr/>
        </p:nvSpPr>
        <p:spPr>
          <a:xfrm>
            <a:off x="731836" y="41870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Access to Finance for SMEs in Malta</a:t>
            </a:r>
            <a:endParaRPr lang="en-US" sz="32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A7DE169-E834-4DAF-AD02-95AEC5A25FE8}"/>
              </a:ext>
            </a:extLst>
          </p:cNvPr>
          <p:cNvCxnSpPr>
            <a:cxnSpLocks/>
            <a:stCxn id="31" idx="1"/>
          </p:cNvCxnSpPr>
          <p:nvPr/>
        </p:nvCxnSpPr>
        <p:spPr>
          <a:xfrm>
            <a:off x="731836" y="1118973"/>
            <a:ext cx="9569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036A020-1F72-4036-8E86-611DBDF88BBC}"/>
              </a:ext>
            </a:extLst>
          </p:cNvPr>
          <p:cNvSpPr/>
          <p:nvPr/>
        </p:nvSpPr>
        <p:spPr>
          <a:xfrm>
            <a:off x="203997" y="65743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b="1" dirty="0">
                <a:cs typeface="Arial" panose="020B0604020202020204" pitchFamily="34" charset="0"/>
              </a:rPr>
              <a:t>Source</a:t>
            </a:r>
            <a:r>
              <a:rPr lang="en-GB" sz="1000" dirty="0">
                <a:cs typeface="Arial" panose="020B0604020202020204" pitchFamily="34" charset="0"/>
              </a:rPr>
              <a:t>: NSO (2017)</a:t>
            </a:r>
            <a:endParaRPr lang="en-GB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731836" y="1500554"/>
            <a:ext cx="103933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/>
              <a:t>Maltese entrepreneurs tend to prefer to go for debt type of financing rather than equity, as they prefer to retain control of their organisation (Peter James </a:t>
            </a:r>
            <a:r>
              <a:rPr lang="en-GB" dirty="0" err="1"/>
              <a:t>Sant</a:t>
            </a:r>
            <a:r>
              <a:rPr lang="en-GB" dirty="0"/>
              <a:t>, 2014</a:t>
            </a:r>
            <a:r>
              <a:rPr lang="en-GB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“SMEs </a:t>
            </a:r>
            <a:r>
              <a:rPr lang="en-GB" dirty="0"/>
              <a:t>in Malta continued to attach heavier reliance on bank financing when compared with their EU counterparts</a:t>
            </a:r>
            <a:r>
              <a:rPr lang="en-GB" dirty="0" smtClean="0"/>
              <a:t>” (Sandra </a:t>
            </a:r>
            <a:r>
              <a:rPr lang="en-GB" dirty="0" err="1" smtClean="0"/>
              <a:t>Zerafa</a:t>
            </a:r>
            <a:r>
              <a:rPr lang="en-GB" dirty="0" smtClean="0"/>
              <a:t>, 2017)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Financial Instruments specifically targeted to SMEs focusing principally on  </a:t>
            </a:r>
            <a:r>
              <a:rPr lang="en-GB" b="1" dirty="0" smtClean="0"/>
              <a:t>interest rate reduction</a:t>
            </a:r>
            <a:r>
              <a:rPr lang="en-GB" dirty="0" smtClean="0"/>
              <a:t>, and </a:t>
            </a:r>
            <a:r>
              <a:rPr lang="en-GB" b="1" dirty="0" smtClean="0"/>
              <a:t>reduced collateral obligation.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/>
              <a:t>The Malta Development Bank also caters for SMEs which would otherwise not be accommodated by private sector </a:t>
            </a:r>
            <a:r>
              <a:rPr lang="en-GB" dirty="0" smtClean="0"/>
              <a:t>intermediaries.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885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template 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template 1</Template>
  <TotalTime>6490</TotalTime>
  <Words>637</Words>
  <Application>Microsoft Office PowerPoint</Application>
  <PresentationFormat>Custom</PresentationFormat>
  <Paragraphs>71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Business plan template 1</vt:lpstr>
      <vt:lpstr>Access to Finance for SMEs</vt:lpstr>
      <vt:lpstr>The Commitment of the European Commission</vt:lpstr>
      <vt:lpstr>The European Dimension</vt:lpstr>
      <vt:lpstr>Access to Finance for SMEs</vt:lpstr>
      <vt:lpstr>Access to Finance for SMEs</vt:lpstr>
      <vt:lpstr>The Situation of SMEs on islands</vt:lpstr>
      <vt:lpstr>Difficulties of SMEs on islands</vt:lpstr>
      <vt:lpstr>Access to Finance for SMEs in Malta</vt:lpstr>
      <vt:lpstr>PowerPoint Presentation</vt:lpstr>
      <vt:lpstr>The Specific Reality in islands such as Gozo</vt:lpstr>
      <vt:lpstr>Malta and Gozo</vt:lpstr>
      <vt:lpstr>The Specific Reality in Islands such as Gozo</vt:lpstr>
      <vt:lpstr>Strategic Direction</vt:lpstr>
      <vt:lpstr>Where do we want to go?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&amp; Economic Development Directorate</dc:title>
  <dc:creator>Gov_User</dc:creator>
  <cp:lastModifiedBy>GBC</cp:lastModifiedBy>
  <cp:revision>273</cp:revision>
  <cp:lastPrinted>2012-08-15T21:38:02Z</cp:lastPrinted>
  <dcterms:created xsi:type="dcterms:W3CDTF">2013-11-18T08:49:33Z</dcterms:created>
  <dcterms:modified xsi:type="dcterms:W3CDTF">2019-04-02T14:09:46Z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