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-828" y="-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71224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descripción">
  <p:cSld name="Título y descripción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1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 con descripción">
  <p:cSld name="Cita con descripción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2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12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2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2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  <p:sp>
        <p:nvSpPr>
          <p:cNvPr id="119" name="Google Shape;119;p12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12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rjeta de nombre">
  <p:cSld name="Tarjeta de nombr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r la tarjeta de nombre">
  <p:cSld name="Citar la tarjeta de nombre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4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4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dadero o falso">
  <p:cSld name="Verdadero o falso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5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5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7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1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9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9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9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0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0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0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1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1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>
            <a:spLocks noGrp="1"/>
          </p:cNvSpPr>
          <p:nvPr>
            <p:ph type="ctrTitle"/>
          </p:nvPr>
        </p:nvSpPr>
        <p:spPr>
          <a:xfrm>
            <a:off x="2589225" y="1261800"/>
            <a:ext cx="8526000" cy="35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b="1" dirty="0"/>
              <a:t>SPECIAL FISCAL MEASURES BALEARIC ISLANDS´ REGIME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endParaRPr b="1" dirty="0"/>
          </a:p>
        </p:txBody>
      </p:sp>
      <p:sp>
        <p:nvSpPr>
          <p:cNvPr id="165" name="Google Shape;165;p18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b="1" dirty="0" err="1"/>
              <a:t>Investment</a:t>
            </a:r>
            <a:r>
              <a:rPr lang="ca-ES" b="1" dirty="0"/>
              <a:t> </a:t>
            </a:r>
            <a:r>
              <a:rPr lang="ca-ES" b="1" dirty="0" err="1"/>
              <a:t>regime</a:t>
            </a:r>
            <a:r>
              <a:rPr lang="ca-ES" b="1" dirty="0"/>
              <a:t> for industrial, </a:t>
            </a:r>
            <a:r>
              <a:rPr lang="ca-ES" b="1" dirty="0" err="1"/>
              <a:t>agricultural</a:t>
            </a:r>
            <a:r>
              <a:rPr lang="ca-ES" b="1" dirty="0"/>
              <a:t>, </a:t>
            </a:r>
            <a:r>
              <a:rPr lang="ca-ES" b="1" dirty="0" err="1"/>
              <a:t>livestock</a:t>
            </a:r>
            <a:r>
              <a:rPr lang="ca-ES" b="1" dirty="0"/>
              <a:t> </a:t>
            </a:r>
            <a:r>
              <a:rPr lang="ca-ES" b="1" dirty="0" err="1"/>
              <a:t>and</a:t>
            </a:r>
            <a:r>
              <a:rPr lang="ca-ES" b="1" dirty="0"/>
              <a:t> </a:t>
            </a:r>
            <a:r>
              <a:rPr lang="ca-ES" b="1" dirty="0" err="1"/>
              <a:t>fishing</a:t>
            </a:r>
            <a:r>
              <a:rPr lang="ca-ES" b="1" dirty="0"/>
              <a:t> </a:t>
            </a:r>
            <a:r>
              <a:rPr lang="ca-ES" b="1" dirty="0" err="1"/>
              <a:t>companies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a-ES" b="1" dirty="0" err="1"/>
              <a:t>Brussels</a:t>
            </a:r>
            <a:r>
              <a:rPr lang="ca-ES" b="1" dirty="0"/>
              <a:t>, Abril 5th of 2019</a:t>
            </a:r>
            <a:endParaRPr b="1" dirty="0"/>
          </a:p>
        </p:txBody>
      </p:sp>
      <p:pic>
        <p:nvPicPr>
          <p:cNvPr id="166" name="Google Shape;166;p18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050" y="466975"/>
            <a:ext cx="1601025" cy="144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8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42556" y="310750"/>
            <a:ext cx="2925336" cy="1083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7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3240" b="1" dirty="0" err="1"/>
              <a:t>Special</a:t>
            </a:r>
            <a:r>
              <a:rPr lang="ca-ES" sz="3240" b="1" dirty="0"/>
              <a:t> </a:t>
            </a:r>
            <a:r>
              <a:rPr lang="ca-ES" sz="3240" b="1" dirty="0" err="1"/>
              <a:t>regime</a:t>
            </a:r>
            <a:r>
              <a:rPr lang="ca-ES" sz="3240" b="1" dirty="0"/>
              <a:t> for industrial, </a:t>
            </a:r>
            <a:r>
              <a:rPr lang="ca-ES" sz="3240" b="1" dirty="0" err="1"/>
              <a:t>agricultural</a:t>
            </a:r>
            <a:r>
              <a:rPr lang="ca-ES" sz="3240" b="1" dirty="0"/>
              <a:t>, </a:t>
            </a:r>
            <a:r>
              <a:rPr lang="ca-ES" sz="3240" b="1" dirty="0" err="1"/>
              <a:t>livestock</a:t>
            </a:r>
            <a:r>
              <a:rPr lang="ca-ES" sz="3240" b="1" dirty="0"/>
              <a:t> </a:t>
            </a:r>
            <a:r>
              <a:rPr lang="ca-ES" sz="3240" b="1" dirty="0" err="1"/>
              <a:t>and</a:t>
            </a:r>
            <a:r>
              <a:rPr lang="ca-ES" sz="3240" b="1" dirty="0"/>
              <a:t> </a:t>
            </a:r>
            <a:r>
              <a:rPr lang="ca-ES" sz="3240" b="1" dirty="0" err="1"/>
              <a:t>fishing</a:t>
            </a:r>
            <a:r>
              <a:rPr lang="ca-ES" sz="3240" b="1" dirty="0"/>
              <a:t> </a:t>
            </a:r>
            <a:r>
              <a:rPr lang="ca-ES" sz="3240" b="1" dirty="0" err="1"/>
              <a:t>companies</a:t>
            </a:r>
            <a:r>
              <a:rPr lang="ca-ES" sz="3240" b="1" dirty="0"/>
              <a:t> (II)</a:t>
            </a:r>
            <a:endParaRPr sz="324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40"/>
              <a:buFont typeface="Century Gothic"/>
              <a:buNone/>
            </a:pPr>
            <a:endParaRPr sz="3240" dirty="0"/>
          </a:p>
        </p:txBody>
      </p:sp>
      <p:sp>
        <p:nvSpPr>
          <p:cNvPr id="265" name="Google Shape;265;p2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</a:pPr>
            <a:r>
              <a:rPr lang="ca-ES" u="sng" dirty="0" err="1"/>
              <a:t>Excluded</a:t>
            </a:r>
            <a:r>
              <a:rPr lang="ca-ES" u="sng" dirty="0"/>
              <a:t> sectors</a:t>
            </a:r>
            <a:endParaRPr u="sng" dirty="0"/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3429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🠶"/>
            </a:pPr>
            <a:r>
              <a:rPr lang="ca-ES" sz="1400" dirty="0" err="1"/>
              <a:t>Shipbuilding</a:t>
            </a:r>
            <a:r>
              <a:rPr lang="ca-ES" sz="1400" dirty="0"/>
              <a:t>, </a:t>
            </a:r>
            <a:r>
              <a:rPr lang="ca-ES" sz="1400" dirty="0" err="1"/>
              <a:t>synthetic</a:t>
            </a:r>
            <a:r>
              <a:rPr lang="ca-ES" sz="1400" dirty="0"/>
              <a:t> </a:t>
            </a:r>
            <a:r>
              <a:rPr lang="ca-ES" sz="1400" dirty="0" err="1"/>
              <a:t>fibers</a:t>
            </a:r>
            <a:r>
              <a:rPr lang="ca-ES" sz="1400" dirty="0"/>
              <a:t>, </a:t>
            </a:r>
            <a:r>
              <a:rPr lang="ca-ES" sz="1400" dirty="0" err="1"/>
              <a:t>automobile</a:t>
            </a:r>
            <a:r>
              <a:rPr lang="ca-ES" sz="1400" dirty="0"/>
              <a:t> </a:t>
            </a:r>
            <a:r>
              <a:rPr lang="ca-ES" sz="1400" dirty="0" err="1"/>
              <a:t>industry</a:t>
            </a:r>
            <a:r>
              <a:rPr lang="ca-ES" sz="1400" dirty="0"/>
              <a:t>, </a:t>
            </a:r>
            <a:r>
              <a:rPr lang="ca-ES" sz="1400" dirty="0" err="1"/>
              <a:t>iron</a:t>
            </a:r>
            <a:r>
              <a:rPr lang="ca-ES" sz="1400" dirty="0"/>
              <a:t> </a:t>
            </a:r>
            <a:r>
              <a:rPr lang="ca-ES" sz="1400" dirty="0" err="1"/>
              <a:t>and</a:t>
            </a:r>
            <a:r>
              <a:rPr lang="ca-ES" sz="1400" dirty="0"/>
              <a:t> </a:t>
            </a:r>
            <a:r>
              <a:rPr lang="ca-ES" sz="1400" dirty="0" err="1"/>
              <a:t>steel</a:t>
            </a:r>
            <a:r>
              <a:rPr lang="ca-ES" sz="1400" dirty="0"/>
              <a:t> </a:t>
            </a:r>
            <a:r>
              <a:rPr lang="ca-ES" sz="1400" dirty="0" err="1"/>
              <a:t>industry</a:t>
            </a:r>
            <a:r>
              <a:rPr lang="ca-ES" sz="1400" dirty="0"/>
              <a:t> </a:t>
            </a:r>
            <a:r>
              <a:rPr lang="ca-ES" sz="1400" dirty="0" err="1"/>
              <a:t>and</a:t>
            </a:r>
            <a:r>
              <a:rPr lang="ca-ES" sz="1400" dirty="0"/>
              <a:t> </a:t>
            </a:r>
            <a:r>
              <a:rPr lang="ca-ES" sz="1400" dirty="0" err="1"/>
              <a:t>coal</a:t>
            </a:r>
            <a:r>
              <a:rPr lang="ca-ES" sz="1400" dirty="0"/>
              <a:t> </a:t>
            </a:r>
            <a:r>
              <a:rPr lang="ca-ES" sz="1400" dirty="0" err="1"/>
              <a:t>industry</a:t>
            </a:r>
            <a:r>
              <a:rPr lang="ca-ES" sz="1400" dirty="0"/>
              <a:t>.</a:t>
            </a:r>
            <a:endParaRPr sz="1400" dirty="0"/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</a:pPr>
            <a:r>
              <a:rPr lang="ca-ES" u="sng" dirty="0" err="1"/>
              <a:t>Incompatibilities</a:t>
            </a:r>
            <a:endParaRPr u="sng" dirty="0"/>
          </a:p>
          <a:p>
            <a:pPr marL="3429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</a:pP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tax</a:t>
            </a:r>
            <a:r>
              <a:rPr lang="ca-ES" sz="1400" dirty="0"/>
              <a:t> </a:t>
            </a:r>
            <a:r>
              <a:rPr lang="ca-ES" sz="1400" dirty="0" err="1"/>
              <a:t>benefit</a:t>
            </a:r>
            <a:r>
              <a:rPr lang="ca-ES" sz="1400" dirty="0"/>
              <a:t> can </a:t>
            </a:r>
            <a:r>
              <a:rPr lang="ca-ES" sz="1400" dirty="0" err="1"/>
              <a:t>not</a:t>
            </a:r>
            <a:r>
              <a:rPr lang="ca-ES" sz="1400" dirty="0"/>
              <a:t> </a:t>
            </a:r>
            <a:r>
              <a:rPr lang="ca-ES" sz="1400" dirty="0" err="1"/>
              <a:t>exceed</a:t>
            </a:r>
            <a:r>
              <a:rPr lang="ca-ES" sz="1400" dirty="0"/>
              <a:t> </a:t>
            </a: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amounts</a:t>
            </a:r>
            <a:r>
              <a:rPr lang="ca-ES" sz="1400" dirty="0"/>
              <a:t> </a:t>
            </a:r>
            <a:r>
              <a:rPr lang="ca-ES" sz="1400" dirty="0" err="1"/>
              <a:t>established</a:t>
            </a:r>
            <a:r>
              <a:rPr lang="ca-ES" sz="1400" dirty="0"/>
              <a:t> </a:t>
            </a:r>
            <a:r>
              <a:rPr lang="ca-ES" sz="1400" dirty="0" err="1"/>
              <a:t>by</a:t>
            </a:r>
            <a:r>
              <a:rPr lang="ca-ES" sz="1400" dirty="0"/>
              <a:t> </a:t>
            </a: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Community</a:t>
            </a:r>
            <a:r>
              <a:rPr lang="ca-ES" sz="1400" dirty="0"/>
              <a:t> </a:t>
            </a:r>
            <a:r>
              <a:rPr lang="ca-ES" sz="1400" dirty="0" err="1"/>
              <a:t>Regulations</a:t>
            </a:r>
            <a:r>
              <a:rPr lang="ca-ES" sz="1400" dirty="0"/>
              <a:t> in </a:t>
            </a:r>
            <a:r>
              <a:rPr lang="ca-ES" sz="1400" dirty="0" err="1"/>
              <a:t>the</a:t>
            </a:r>
            <a:r>
              <a:rPr lang="ca-ES" sz="1400" dirty="0"/>
              <a:t> over a </a:t>
            </a:r>
            <a:r>
              <a:rPr lang="ca-ES" sz="1400" dirty="0" err="1"/>
              <a:t>period</a:t>
            </a:r>
            <a:r>
              <a:rPr lang="ca-ES" sz="1400" dirty="0"/>
              <a:t> of </a:t>
            </a:r>
            <a:r>
              <a:rPr lang="ca-ES" sz="1400" dirty="0" err="1"/>
              <a:t>three</a:t>
            </a:r>
            <a:r>
              <a:rPr lang="ca-ES" sz="1400" dirty="0"/>
              <a:t> </a:t>
            </a:r>
            <a:r>
              <a:rPr lang="ca-ES" sz="1400" dirty="0" err="1"/>
              <a:t>years</a:t>
            </a:r>
            <a:r>
              <a:rPr lang="ca-ES" sz="1400" dirty="0"/>
              <a:t>:</a:t>
            </a:r>
            <a:endParaRPr sz="1400" dirty="0"/>
          </a:p>
          <a:p>
            <a:pPr marL="3429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</a:pPr>
            <a:r>
              <a:rPr lang="ca-ES" sz="1400" dirty="0"/>
              <a:t>500,000 euros “</a:t>
            </a:r>
            <a:r>
              <a:rPr lang="ca-ES" sz="1400" dirty="0" err="1"/>
              <a:t>mínimis</a:t>
            </a:r>
            <a:r>
              <a:rPr lang="ca-ES" sz="1400" dirty="0"/>
              <a:t>” </a:t>
            </a:r>
            <a:r>
              <a:rPr lang="ca-ES" sz="1400" dirty="0" err="1"/>
              <a:t>aid</a:t>
            </a:r>
            <a:r>
              <a:rPr lang="ca-ES" sz="1400" dirty="0"/>
              <a:t> </a:t>
            </a:r>
            <a:r>
              <a:rPr lang="ca-ES" sz="1400" dirty="0" err="1"/>
              <a:t>granted</a:t>
            </a:r>
            <a:r>
              <a:rPr lang="ca-ES" sz="1400" dirty="0"/>
              <a:t> to </a:t>
            </a:r>
            <a:r>
              <a:rPr lang="ca-ES" sz="1400" dirty="0" err="1"/>
              <a:t>companies</a:t>
            </a:r>
            <a:r>
              <a:rPr lang="ca-ES" sz="1400" dirty="0"/>
              <a:t> </a:t>
            </a:r>
            <a:r>
              <a:rPr lang="ca-ES" sz="1400" dirty="0" err="1"/>
              <a:t>that</a:t>
            </a:r>
            <a:r>
              <a:rPr lang="ca-ES" sz="1400" dirty="0"/>
              <a:t> </a:t>
            </a:r>
            <a:r>
              <a:rPr lang="ca-ES" sz="1400" dirty="0" err="1"/>
              <a:t>provide</a:t>
            </a:r>
            <a:r>
              <a:rPr lang="ca-ES" sz="1400" dirty="0"/>
              <a:t> </a:t>
            </a:r>
            <a:r>
              <a:rPr lang="ca-ES" sz="1400" dirty="0" err="1"/>
              <a:t>services</a:t>
            </a:r>
            <a:r>
              <a:rPr lang="ca-ES" sz="1400" dirty="0"/>
              <a:t> of general </a:t>
            </a:r>
            <a:r>
              <a:rPr lang="ca-ES" sz="1400" dirty="0" err="1"/>
              <a:t>economic</a:t>
            </a:r>
            <a:r>
              <a:rPr lang="ca-ES" sz="1400" dirty="0"/>
              <a:t> </a:t>
            </a:r>
            <a:r>
              <a:rPr lang="ca-ES" sz="1400" dirty="0" err="1"/>
              <a:t>interest</a:t>
            </a:r>
            <a:endParaRPr sz="1400" dirty="0"/>
          </a:p>
          <a:p>
            <a:pPr marL="3429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</a:pPr>
            <a:r>
              <a:rPr lang="ca-ES" sz="1400" dirty="0"/>
              <a:t>200,000 euros “</a:t>
            </a:r>
            <a:r>
              <a:rPr lang="ca-ES" sz="1400" dirty="0" err="1"/>
              <a:t>mínimis</a:t>
            </a:r>
            <a:r>
              <a:rPr lang="ca-ES" sz="1400" dirty="0"/>
              <a:t>” </a:t>
            </a:r>
            <a:r>
              <a:rPr lang="ca-ES" sz="1400" dirty="0" err="1"/>
              <a:t>aid</a:t>
            </a:r>
            <a:r>
              <a:rPr lang="ca-ES" sz="1400" dirty="0"/>
              <a:t>  </a:t>
            </a:r>
            <a:r>
              <a:rPr lang="ca-ES" sz="1400" dirty="0" err="1"/>
              <a:t>granted</a:t>
            </a:r>
            <a:r>
              <a:rPr lang="ca-ES" sz="1400" dirty="0"/>
              <a:t> to </a:t>
            </a:r>
            <a:r>
              <a:rPr lang="ca-ES" sz="1400" dirty="0" err="1"/>
              <a:t>environmental</a:t>
            </a:r>
            <a:r>
              <a:rPr lang="ca-ES" sz="1400" dirty="0"/>
              <a:t> </a:t>
            </a:r>
            <a:r>
              <a:rPr lang="ca-ES" sz="1400" dirty="0" err="1"/>
              <a:t>nature</a:t>
            </a:r>
            <a:endParaRPr sz="1400" dirty="0"/>
          </a:p>
          <a:p>
            <a:pPr marL="342900" marR="0" lvl="0" indent="-317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</a:pPr>
            <a:r>
              <a:rPr lang="ca-ES" sz="1400" dirty="0"/>
              <a:t>15,000 euros  “</a:t>
            </a:r>
            <a:r>
              <a:rPr lang="ca-ES" sz="1400" dirty="0" err="1"/>
              <a:t>mínimis</a:t>
            </a:r>
            <a:r>
              <a:rPr lang="ca-ES" sz="1400" dirty="0"/>
              <a:t>” </a:t>
            </a:r>
            <a:r>
              <a:rPr lang="ca-ES" sz="1400" dirty="0" err="1"/>
              <a:t>aid</a:t>
            </a:r>
            <a:r>
              <a:rPr lang="ca-ES" sz="1400" dirty="0"/>
              <a:t>  </a:t>
            </a:r>
            <a:r>
              <a:rPr lang="ca-ES" sz="1400" dirty="0" err="1"/>
              <a:t>granted</a:t>
            </a:r>
            <a:r>
              <a:rPr lang="ca-ES" sz="1400" dirty="0"/>
              <a:t> to </a:t>
            </a: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agricultural</a:t>
            </a:r>
            <a:r>
              <a:rPr lang="ca-ES" sz="1400" dirty="0"/>
              <a:t> sector</a:t>
            </a:r>
            <a:endParaRPr sz="1400" dirty="0"/>
          </a:p>
          <a:p>
            <a:pPr marL="3429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 dirty="0"/>
          </a:p>
          <a:p>
            <a:pPr marL="3429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🠶"/>
            </a:pPr>
            <a:r>
              <a:rPr lang="ca-ES" sz="1400" dirty="0"/>
              <a:t>30,000 euros “</a:t>
            </a:r>
            <a:r>
              <a:rPr lang="ca-ES" sz="1400" dirty="0" err="1"/>
              <a:t>mínimis</a:t>
            </a:r>
            <a:r>
              <a:rPr lang="ca-ES" sz="1400" dirty="0"/>
              <a:t>” </a:t>
            </a:r>
            <a:r>
              <a:rPr lang="ca-ES" sz="1400" dirty="0" err="1"/>
              <a:t>aid</a:t>
            </a:r>
            <a:r>
              <a:rPr lang="ca-ES" sz="1400" dirty="0"/>
              <a:t>  </a:t>
            </a:r>
            <a:r>
              <a:rPr lang="ca-ES" sz="1400" dirty="0" err="1"/>
              <a:t>granted</a:t>
            </a:r>
            <a:r>
              <a:rPr lang="ca-ES" sz="1400" dirty="0"/>
              <a:t> to </a:t>
            </a: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fish</a:t>
            </a:r>
            <a:r>
              <a:rPr lang="ca-ES" sz="1400" dirty="0"/>
              <a:t> </a:t>
            </a:r>
            <a:r>
              <a:rPr lang="ca-ES" sz="1400" dirty="0" err="1"/>
              <a:t>and</a:t>
            </a:r>
            <a:r>
              <a:rPr lang="ca-ES" sz="1400" dirty="0"/>
              <a:t> </a:t>
            </a:r>
            <a:r>
              <a:rPr lang="ca-ES" sz="1400" dirty="0" err="1"/>
              <a:t>aquaculture</a:t>
            </a:r>
            <a:r>
              <a:rPr lang="ca-ES" sz="1400" dirty="0"/>
              <a:t> sector</a:t>
            </a:r>
            <a:endParaRPr sz="1400" dirty="0"/>
          </a:p>
          <a:p>
            <a:pPr marL="34290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 dirty="0"/>
          </a:p>
          <a:p>
            <a:pPr marL="857250" lvl="2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ca-ES" dirty="0"/>
              <a:t> </a:t>
            </a:r>
            <a:endParaRPr dirty="0"/>
          </a:p>
          <a:p>
            <a:pPr marL="3429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  <a:p>
            <a:pPr marL="3429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  <a:p>
            <a:pPr marL="3429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  <a:p>
            <a:pPr marL="3429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</p:txBody>
      </p:sp>
      <p:pic>
        <p:nvPicPr>
          <p:cNvPr id="266" name="Google Shape;266;p27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8"/>
          <p:cNvSpPr txBox="1">
            <a:spLocks noGrp="1"/>
          </p:cNvSpPr>
          <p:nvPr>
            <p:ph type="title"/>
          </p:nvPr>
        </p:nvSpPr>
        <p:spPr>
          <a:xfrm>
            <a:off x="2417405" y="357970"/>
            <a:ext cx="6035219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620" b="1" dirty="0">
                <a:solidFill>
                  <a:srgbClr val="0070C0"/>
                </a:solidFill>
              </a:rPr>
              <a:t>SPECIAL SCHEME FOR INDUSTRIAL, AGRICULTURAL, FARMING AND FISHING COMPANIES.  EXAMPLES (1)</a:t>
            </a:r>
            <a:endParaRPr sz="1620" dirty="0"/>
          </a:p>
        </p:txBody>
      </p:sp>
      <p:sp>
        <p:nvSpPr>
          <p:cNvPr id="273" name="Google Shape;273;p28"/>
          <p:cNvSpPr txBox="1">
            <a:spLocks noGrp="1"/>
          </p:cNvSpPr>
          <p:nvPr>
            <p:ph type="body" idx="1"/>
          </p:nvPr>
        </p:nvSpPr>
        <p:spPr>
          <a:xfrm>
            <a:off x="2470751" y="1002006"/>
            <a:ext cx="8363400" cy="51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a-ES" dirty="0" smtClean="0"/>
              <a:t>A </a:t>
            </a:r>
            <a:r>
              <a:rPr lang="ca-ES" dirty="0" err="1"/>
              <a:t>Balearic</a:t>
            </a:r>
            <a:r>
              <a:rPr lang="ca-ES" dirty="0"/>
              <a:t> </a:t>
            </a:r>
            <a:r>
              <a:rPr lang="ca-ES" dirty="0" err="1"/>
              <a:t>farmer</a:t>
            </a:r>
            <a:r>
              <a:rPr lang="ca-ES" dirty="0"/>
              <a:t> has </a:t>
            </a:r>
            <a:r>
              <a:rPr lang="ca-ES" dirty="0" err="1"/>
              <a:t>obtained</a:t>
            </a:r>
            <a:r>
              <a:rPr lang="ca-ES" dirty="0"/>
              <a:t> a </a:t>
            </a:r>
            <a:r>
              <a:rPr lang="ca-ES" dirty="0" err="1"/>
              <a:t>benefit</a:t>
            </a:r>
            <a:r>
              <a:rPr lang="ca-ES" dirty="0"/>
              <a:t> </a:t>
            </a:r>
            <a:r>
              <a:rPr lang="ca-ES" dirty="0" err="1"/>
              <a:t>derived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sales of </a:t>
            </a:r>
            <a:r>
              <a:rPr lang="ca-ES" dirty="0" err="1" smtClean="0"/>
              <a:t>the</a:t>
            </a:r>
            <a:r>
              <a:rPr lang="ca-ES" dirty="0"/>
              <a:t> </a:t>
            </a:r>
            <a:r>
              <a:rPr lang="ca-ES" dirty="0" err="1" smtClean="0"/>
              <a:t>products</a:t>
            </a:r>
            <a:r>
              <a:rPr lang="ca-ES" dirty="0" smtClean="0"/>
              <a:t> </a:t>
            </a:r>
            <a:r>
              <a:rPr lang="ca-ES" dirty="0"/>
              <a:t>of </a:t>
            </a:r>
            <a:r>
              <a:rPr lang="ca-ES" dirty="0" err="1"/>
              <a:t>his</a:t>
            </a:r>
            <a:r>
              <a:rPr lang="ca-ES" dirty="0"/>
              <a:t> </a:t>
            </a:r>
            <a:r>
              <a:rPr lang="ca-ES" dirty="0" err="1"/>
              <a:t>estates</a:t>
            </a:r>
            <a:r>
              <a:rPr lang="ca-ES" dirty="0"/>
              <a:t> 50.000 €.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274" name="Google Shape;274;p28"/>
          <p:cNvSpPr/>
          <p:nvPr/>
        </p:nvSpPr>
        <p:spPr>
          <a:xfrm>
            <a:off x="2461025" y="1988156"/>
            <a:ext cx="3736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Fiscal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Balearic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Islands</a:t>
            </a:r>
            <a:endParaRPr dirty="0"/>
          </a:p>
        </p:txBody>
      </p:sp>
      <p:sp>
        <p:nvSpPr>
          <p:cNvPr id="275" name="Google Shape;275;p28"/>
          <p:cNvSpPr txBox="1"/>
          <p:nvPr/>
        </p:nvSpPr>
        <p:spPr>
          <a:xfrm>
            <a:off x="2417405" y="2708920"/>
            <a:ext cx="756084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Economic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activity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performance = 50,000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IRPF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Quote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= 14,340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Deduction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for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employment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maintenance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= 10% x 50,000 = 5,000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or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Deduction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for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job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creation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= 25% x 50,000 = 12,500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Bonus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= 9,340 / 1,840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depending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on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maintaining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or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creating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employment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6" name="Google Shape;276;p28"/>
          <p:cNvSpPr txBox="1"/>
          <p:nvPr/>
        </p:nvSpPr>
        <p:spPr>
          <a:xfrm>
            <a:off x="2461025" y="5085184"/>
            <a:ext cx="6858048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TAX CLEARANCE                                                  5.000/12.500€</a:t>
            </a:r>
            <a:endParaRPr sz="1800" b="1" dirty="0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                                                       </a:t>
            </a:r>
            <a:endParaRPr dirty="0"/>
          </a:p>
        </p:txBody>
      </p:sp>
      <p:pic>
        <p:nvPicPr>
          <p:cNvPr id="7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9"/>
          <p:cNvSpPr txBox="1">
            <a:spLocks noGrp="1"/>
          </p:cNvSpPr>
          <p:nvPr>
            <p:ph type="body" idx="1"/>
          </p:nvPr>
        </p:nvSpPr>
        <p:spPr>
          <a:xfrm>
            <a:off x="2591074" y="2133600"/>
            <a:ext cx="8915400" cy="37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342900" algn="ctr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rPr lang="ca-ES" sz="3200" b="1" dirty="0" err="1"/>
              <a:t>Thank</a:t>
            </a:r>
            <a:r>
              <a:rPr lang="ca-ES" sz="3200" b="1" dirty="0"/>
              <a:t> </a:t>
            </a:r>
            <a:r>
              <a:rPr lang="ca-ES" sz="3200" b="1" dirty="0" err="1"/>
              <a:t>you</a:t>
            </a:r>
            <a:r>
              <a:rPr lang="ca-ES" sz="3200" b="1" dirty="0"/>
              <a:t> for </a:t>
            </a:r>
            <a:r>
              <a:rPr lang="ca-ES" sz="3200" b="1" dirty="0" err="1"/>
              <a:t>your</a:t>
            </a:r>
            <a:r>
              <a:rPr lang="ca-ES" sz="3200" b="1" dirty="0"/>
              <a:t> </a:t>
            </a:r>
            <a:r>
              <a:rPr lang="ca-ES" sz="3200" b="1" dirty="0" err="1"/>
              <a:t>attention</a:t>
            </a:r>
            <a:endParaRPr sz="3200" b="1" dirty="0"/>
          </a:p>
        </p:txBody>
      </p:sp>
      <p:pic>
        <p:nvPicPr>
          <p:cNvPr id="283" name="Google Shape;283;p29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>
            <a:spLocks noGrp="1"/>
          </p:cNvSpPr>
          <p:nvPr>
            <p:ph type="title"/>
          </p:nvPr>
        </p:nvSpPr>
        <p:spPr>
          <a:xfrm>
            <a:off x="2599083" y="624110"/>
            <a:ext cx="8905529" cy="697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ca-ES" b="1" dirty="0" err="1"/>
              <a:t>Investment</a:t>
            </a:r>
            <a:r>
              <a:rPr lang="ca-ES" b="1" dirty="0"/>
              <a:t> </a:t>
            </a:r>
            <a:r>
              <a:rPr lang="ca-ES" b="1" dirty="0" err="1"/>
              <a:t>Reserve</a:t>
            </a:r>
            <a:r>
              <a:rPr lang="ca-ES" b="1" dirty="0"/>
              <a:t> (I)</a:t>
            </a:r>
            <a:endParaRPr b="1" dirty="0"/>
          </a:p>
        </p:txBody>
      </p:sp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2599084" y="1359485"/>
            <a:ext cx="8905528" cy="5438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🠶"/>
            </a:pPr>
            <a:r>
              <a:rPr lang="ca-ES" sz="2000" u="sng" dirty="0"/>
              <a:t>Beneficiaries</a:t>
            </a:r>
            <a:endParaRPr dirty="0"/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a-ES" sz="1800" dirty="0" err="1"/>
              <a:t>Taxpayers</a:t>
            </a:r>
            <a:r>
              <a:rPr lang="ca-ES" sz="1800" dirty="0"/>
              <a:t> of </a:t>
            </a:r>
            <a:r>
              <a:rPr lang="ca-ES" sz="1800" dirty="0" err="1"/>
              <a:t>Corporate</a:t>
            </a:r>
            <a:r>
              <a:rPr lang="ca-ES" sz="1800" dirty="0"/>
              <a:t> </a:t>
            </a:r>
            <a:r>
              <a:rPr lang="ca-ES" sz="1800" dirty="0" err="1"/>
              <a:t>Tax</a:t>
            </a:r>
            <a:r>
              <a:rPr lang="ca-ES" sz="1800" dirty="0"/>
              <a:t> </a:t>
            </a:r>
            <a:r>
              <a:rPr lang="ca-ES" sz="1800" dirty="0" err="1"/>
              <a:t>and</a:t>
            </a:r>
            <a:r>
              <a:rPr lang="ca-ES" sz="1800" dirty="0"/>
              <a:t> Non-Resident </a:t>
            </a:r>
            <a:r>
              <a:rPr lang="ca-ES" sz="1800" dirty="0" err="1"/>
              <a:t>Income</a:t>
            </a:r>
            <a:r>
              <a:rPr lang="ca-ES" sz="1800" dirty="0"/>
              <a:t> </a:t>
            </a:r>
            <a:r>
              <a:rPr lang="ca-ES" sz="1800" dirty="0" err="1"/>
              <a:t>Tax</a:t>
            </a:r>
            <a:endParaRPr sz="1800" dirty="0"/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a-ES" sz="1800" dirty="0" err="1"/>
              <a:t>Taxpayers</a:t>
            </a:r>
            <a:r>
              <a:rPr lang="ca-ES" sz="1800" dirty="0"/>
              <a:t> of </a:t>
            </a:r>
            <a:r>
              <a:rPr lang="ca-ES" sz="1800" dirty="0" err="1"/>
              <a:t>Income</a:t>
            </a:r>
            <a:r>
              <a:rPr lang="ca-ES" sz="1800" dirty="0"/>
              <a:t> </a:t>
            </a:r>
            <a:r>
              <a:rPr lang="ca-ES" sz="1800" dirty="0" err="1"/>
              <a:t>Tax</a:t>
            </a:r>
            <a:r>
              <a:rPr lang="ca-ES" sz="1800" dirty="0"/>
              <a:t> of </a:t>
            </a:r>
            <a:r>
              <a:rPr lang="ca-ES" sz="1800" dirty="0" err="1"/>
              <a:t>Physical</a:t>
            </a:r>
            <a:r>
              <a:rPr lang="ca-ES" sz="1800" dirty="0"/>
              <a:t> </a:t>
            </a:r>
            <a:r>
              <a:rPr lang="ca-ES" sz="1800" dirty="0" err="1"/>
              <a:t>Persons</a:t>
            </a:r>
            <a:r>
              <a:rPr lang="ca-ES" sz="1800" dirty="0"/>
              <a:t> </a:t>
            </a:r>
            <a:r>
              <a:rPr lang="ca-ES" sz="1800" dirty="0" err="1"/>
              <a:t>that</a:t>
            </a:r>
            <a:r>
              <a:rPr lang="ca-ES" sz="1800" dirty="0"/>
              <a:t> </a:t>
            </a:r>
            <a:r>
              <a:rPr lang="ca-ES" sz="1800" dirty="0" err="1"/>
              <a:t>determine</a:t>
            </a:r>
            <a:r>
              <a:rPr lang="ca-ES" sz="1800" dirty="0"/>
              <a:t> </a:t>
            </a:r>
            <a:r>
              <a:rPr lang="ca-ES" sz="1800" dirty="0" err="1"/>
              <a:t>the</a:t>
            </a:r>
            <a:r>
              <a:rPr lang="ca-ES" sz="1800" dirty="0"/>
              <a:t> taxable base </a:t>
            </a:r>
            <a:r>
              <a:rPr lang="ca-ES" sz="1800" dirty="0" err="1"/>
              <a:t>indirect</a:t>
            </a:r>
            <a:r>
              <a:rPr lang="ca-ES" sz="1800" dirty="0"/>
              <a:t> </a:t>
            </a:r>
            <a:r>
              <a:rPr lang="ca-ES" sz="1800" dirty="0" err="1"/>
              <a:t>estimated</a:t>
            </a:r>
            <a:r>
              <a:rPr lang="ca-ES" sz="1800" dirty="0"/>
              <a:t> </a:t>
            </a:r>
            <a:r>
              <a:rPr lang="ca-ES" sz="1800" dirty="0" err="1"/>
              <a:t>method</a:t>
            </a:r>
            <a:r>
              <a:rPr lang="ca-ES" sz="1800" dirty="0"/>
              <a:t> </a:t>
            </a:r>
            <a:endParaRPr sz="1800" dirty="0"/>
          </a:p>
          <a:p>
            <a:pPr marL="3429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🠶"/>
            </a:pPr>
            <a:r>
              <a:rPr lang="ca-ES" sz="2000" u="sng" dirty="0" err="1"/>
              <a:t>Tax</a:t>
            </a:r>
            <a:r>
              <a:rPr lang="ca-ES" sz="2000" u="sng" dirty="0"/>
              <a:t> </a:t>
            </a:r>
            <a:r>
              <a:rPr lang="ca-ES" sz="2000" u="sng" dirty="0" err="1"/>
              <a:t>benefits</a:t>
            </a:r>
            <a:r>
              <a:rPr lang="ca-ES" sz="2000" u="sng" dirty="0"/>
              <a:t> for establishments </a:t>
            </a:r>
            <a:r>
              <a:rPr lang="ca-ES" sz="2000" u="sng" dirty="0" err="1"/>
              <a:t>located</a:t>
            </a:r>
            <a:r>
              <a:rPr lang="ca-ES" sz="2000" u="sng" dirty="0"/>
              <a:t> in </a:t>
            </a:r>
            <a:r>
              <a:rPr lang="ca-ES" sz="2000" u="sng" dirty="0" err="1"/>
              <a:t>the</a:t>
            </a:r>
            <a:r>
              <a:rPr lang="ca-ES" sz="2000" u="sng" dirty="0"/>
              <a:t> </a:t>
            </a:r>
            <a:r>
              <a:rPr lang="ca-ES" sz="2000" u="sng" dirty="0" err="1"/>
              <a:t>Balearic</a:t>
            </a:r>
            <a:r>
              <a:rPr lang="ca-ES" sz="2000" u="sng" dirty="0"/>
              <a:t> </a:t>
            </a:r>
            <a:r>
              <a:rPr lang="ca-ES" sz="2000" u="sng" dirty="0" err="1"/>
              <a:t>Islands</a:t>
            </a:r>
            <a:r>
              <a:rPr lang="ca-ES" sz="2000" u="sng" dirty="0"/>
              <a:t> </a:t>
            </a:r>
            <a:endParaRPr sz="2000" u="sng" dirty="0"/>
          </a:p>
          <a:p>
            <a:pPr marL="74295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▪"/>
            </a:pPr>
            <a:r>
              <a:rPr lang="ca-ES" sz="1800" dirty="0" err="1"/>
              <a:t>Reduction</a:t>
            </a:r>
            <a:r>
              <a:rPr lang="ca-ES" sz="1800" dirty="0"/>
              <a:t> on </a:t>
            </a:r>
            <a:r>
              <a:rPr lang="ca-ES" sz="1800" dirty="0" err="1"/>
              <a:t>the</a:t>
            </a:r>
            <a:r>
              <a:rPr lang="ca-ES" sz="1800" dirty="0"/>
              <a:t> taxable base of </a:t>
            </a:r>
            <a:r>
              <a:rPr lang="ca-ES" sz="1800" dirty="0" err="1"/>
              <a:t>the</a:t>
            </a:r>
            <a:r>
              <a:rPr lang="ca-ES" sz="1800" dirty="0"/>
              <a:t> IS or </a:t>
            </a:r>
            <a:r>
              <a:rPr lang="ca-ES" sz="1800" dirty="0" err="1"/>
              <a:t>the</a:t>
            </a:r>
            <a:r>
              <a:rPr lang="ca-ES" sz="1800" dirty="0"/>
              <a:t> IRNR</a:t>
            </a:r>
            <a:endParaRPr sz="1800" dirty="0"/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a-ES" sz="1800" dirty="0" err="1"/>
              <a:t>Deduction</a:t>
            </a:r>
            <a:r>
              <a:rPr lang="ca-ES" sz="1800" dirty="0"/>
              <a:t> to </a:t>
            </a:r>
            <a:r>
              <a:rPr lang="ca-ES" sz="1800" dirty="0" err="1"/>
              <a:t>the</a:t>
            </a:r>
            <a:r>
              <a:rPr lang="ca-ES" sz="1800" dirty="0"/>
              <a:t> full IRPF </a:t>
            </a:r>
            <a:r>
              <a:rPr lang="ca-ES" sz="1800" dirty="0" err="1"/>
              <a:t>fee</a:t>
            </a:r>
            <a:endParaRPr sz="1800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🠶"/>
            </a:pPr>
            <a:r>
              <a:rPr lang="ca-ES" sz="2000" u="sng" dirty="0" err="1"/>
              <a:t>Tax</a:t>
            </a:r>
            <a:r>
              <a:rPr lang="ca-ES" sz="2000" u="sng" dirty="0"/>
              <a:t> </a:t>
            </a:r>
            <a:r>
              <a:rPr lang="ca-ES" sz="2000" u="sng" dirty="0" err="1"/>
              <a:t>benefit</a:t>
            </a:r>
            <a:r>
              <a:rPr lang="ca-ES" sz="2000" u="sng" dirty="0"/>
              <a:t> base </a:t>
            </a:r>
            <a:r>
              <a:rPr lang="ca-ES" sz="2000" u="sng" dirty="0" err="1"/>
              <a:t>income</a:t>
            </a:r>
            <a:endParaRPr dirty="0"/>
          </a:p>
          <a:p>
            <a:pPr marL="1143000" lvl="2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a-ES" sz="1800" dirty="0" err="1"/>
              <a:t>Amounts</a:t>
            </a:r>
            <a:r>
              <a:rPr lang="ca-ES" sz="1800" dirty="0"/>
              <a:t> </a:t>
            </a:r>
            <a:r>
              <a:rPr lang="ca-ES" sz="1800" dirty="0" err="1"/>
              <a:t>allocated</a:t>
            </a:r>
            <a:r>
              <a:rPr lang="ca-ES" sz="1800" dirty="0"/>
              <a:t> to </a:t>
            </a:r>
            <a:r>
              <a:rPr lang="ca-ES" sz="1800" dirty="0" err="1"/>
              <a:t>certain</a:t>
            </a:r>
            <a:r>
              <a:rPr lang="ca-ES" sz="1800" dirty="0"/>
              <a:t> provisions of </a:t>
            </a:r>
            <a:r>
              <a:rPr lang="ca-ES" sz="1800" dirty="0" err="1"/>
              <a:t>the</a:t>
            </a:r>
            <a:r>
              <a:rPr lang="ca-ES" sz="1800" dirty="0"/>
              <a:t> </a:t>
            </a:r>
            <a:r>
              <a:rPr lang="ca-ES" sz="1800" dirty="0" err="1"/>
              <a:t>investment</a:t>
            </a:r>
            <a:r>
              <a:rPr lang="ca-ES" sz="1800" dirty="0"/>
              <a:t> </a:t>
            </a:r>
            <a:r>
              <a:rPr lang="ca-ES" sz="1800" dirty="0" err="1"/>
              <a:t>reserve</a:t>
            </a:r>
            <a:endParaRPr sz="1800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🠶"/>
            </a:pPr>
            <a:r>
              <a:rPr lang="ca-ES" sz="2000" u="sng" dirty="0"/>
              <a:t>Fiscal </a:t>
            </a:r>
            <a:r>
              <a:rPr lang="ca-ES" sz="2000" u="sng" dirty="0" err="1"/>
              <a:t>benefit</a:t>
            </a:r>
            <a:r>
              <a:rPr lang="ca-ES" sz="2000" u="sng" dirty="0"/>
              <a:t> </a:t>
            </a:r>
            <a:r>
              <a:rPr lang="ca-ES" sz="2000" u="sng" dirty="0" err="1"/>
              <a:t>calculator</a:t>
            </a:r>
            <a:endParaRPr dirty="0"/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a-ES" sz="1800" dirty="0"/>
              <a:t>In IS or IRNR: </a:t>
            </a:r>
            <a:r>
              <a:rPr lang="ca-ES" sz="1800" dirty="0" err="1"/>
              <a:t>amounts</a:t>
            </a:r>
            <a:r>
              <a:rPr lang="ca-ES" sz="1800" dirty="0"/>
              <a:t> </a:t>
            </a:r>
            <a:r>
              <a:rPr lang="ca-ES" sz="1800" dirty="0" err="1"/>
              <a:t>endowed</a:t>
            </a:r>
            <a:r>
              <a:rPr lang="ca-ES" sz="1800" dirty="0"/>
              <a:t> </a:t>
            </a:r>
            <a:r>
              <a:rPr lang="ca-ES" sz="1800" dirty="0" err="1"/>
              <a:t>with</a:t>
            </a:r>
            <a:r>
              <a:rPr lang="ca-ES" sz="1800" dirty="0"/>
              <a:t> </a:t>
            </a:r>
            <a:r>
              <a:rPr lang="ca-ES" sz="1800" dirty="0" err="1"/>
              <a:t>the</a:t>
            </a:r>
            <a:r>
              <a:rPr lang="ca-ES" sz="1800" dirty="0"/>
              <a:t> 90% </a:t>
            </a:r>
            <a:r>
              <a:rPr lang="ca-ES" sz="1800" dirty="0" err="1"/>
              <a:t>limit</a:t>
            </a:r>
            <a:r>
              <a:rPr lang="ca-ES" sz="1800" dirty="0"/>
              <a:t> of </a:t>
            </a:r>
            <a:r>
              <a:rPr lang="ca-ES" sz="1800" dirty="0" err="1"/>
              <a:t>the</a:t>
            </a:r>
            <a:r>
              <a:rPr lang="ca-ES" sz="1800" dirty="0"/>
              <a:t> non-</a:t>
            </a:r>
            <a:r>
              <a:rPr lang="ca-ES" sz="1800" dirty="0" err="1"/>
              <a:t>distributed</a:t>
            </a:r>
            <a:r>
              <a:rPr lang="ca-ES" sz="1800" dirty="0"/>
              <a:t> </a:t>
            </a:r>
            <a:r>
              <a:rPr lang="ca-ES" sz="1800" dirty="0" err="1"/>
              <a:t>benefit</a:t>
            </a:r>
            <a:endParaRPr sz="1800" dirty="0"/>
          </a:p>
          <a:p>
            <a:pPr marL="742950" lvl="1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ca-ES" sz="1800" dirty="0"/>
              <a:t>As in personal </a:t>
            </a:r>
            <a:r>
              <a:rPr lang="ca-ES" sz="1800" dirty="0" err="1"/>
              <a:t>income</a:t>
            </a:r>
            <a:r>
              <a:rPr lang="ca-ES" sz="1800" dirty="0"/>
              <a:t> </a:t>
            </a:r>
            <a:r>
              <a:rPr lang="ca-ES" sz="1800" dirty="0" err="1"/>
              <a:t>tax</a:t>
            </a:r>
            <a:r>
              <a:rPr lang="ca-ES" sz="1800" dirty="0"/>
              <a:t>: </a:t>
            </a:r>
            <a:r>
              <a:rPr lang="ca-ES" sz="1800" dirty="0" err="1"/>
              <a:t>average</a:t>
            </a:r>
            <a:r>
              <a:rPr lang="ca-ES" sz="1800" dirty="0"/>
              <a:t> x </a:t>
            </a:r>
            <a:r>
              <a:rPr lang="ca-ES" sz="1800" dirty="0" err="1"/>
              <a:t>type</a:t>
            </a:r>
            <a:r>
              <a:rPr lang="ca-ES" sz="1800" dirty="0"/>
              <a:t> </a:t>
            </a:r>
            <a:r>
              <a:rPr lang="ca-ES" sz="1800" dirty="0" err="1"/>
              <a:t>amounts</a:t>
            </a:r>
            <a:r>
              <a:rPr lang="ca-ES" sz="1800" dirty="0"/>
              <a:t> </a:t>
            </a:r>
            <a:r>
              <a:rPr lang="ca-ES" sz="1800" dirty="0" err="1"/>
              <a:t>endowed</a:t>
            </a:r>
            <a:r>
              <a:rPr lang="ca-ES" sz="1800" dirty="0"/>
              <a:t> </a:t>
            </a:r>
            <a:r>
              <a:rPr lang="ca-ES" sz="1800" dirty="0" err="1"/>
              <a:t>with</a:t>
            </a:r>
            <a:r>
              <a:rPr lang="ca-ES" sz="1800" dirty="0"/>
              <a:t> </a:t>
            </a:r>
            <a:r>
              <a:rPr lang="ca-ES" sz="1800" dirty="0" err="1"/>
              <a:t>the</a:t>
            </a:r>
            <a:r>
              <a:rPr lang="ca-ES" sz="1800" dirty="0"/>
              <a:t> </a:t>
            </a:r>
            <a:r>
              <a:rPr lang="ca-ES" sz="1800" dirty="0" err="1"/>
              <a:t>limit</a:t>
            </a:r>
            <a:r>
              <a:rPr lang="ca-ES" sz="1800" dirty="0"/>
              <a:t> of 80% of </a:t>
            </a:r>
            <a:r>
              <a:rPr lang="ca-ES" sz="1800" dirty="0" err="1"/>
              <a:t>the</a:t>
            </a:r>
            <a:r>
              <a:rPr lang="ca-ES" sz="1800" dirty="0"/>
              <a:t> part of </a:t>
            </a:r>
            <a:r>
              <a:rPr lang="ca-ES" sz="1800" dirty="0" err="1"/>
              <a:t>the</a:t>
            </a:r>
            <a:r>
              <a:rPr lang="ca-ES" sz="1800" dirty="0"/>
              <a:t> total quota </a:t>
            </a:r>
            <a:r>
              <a:rPr lang="ca-ES" sz="1800" dirty="0" err="1"/>
              <a:t>that</a:t>
            </a:r>
            <a:r>
              <a:rPr lang="ca-ES" sz="1800" dirty="0"/>
              <a:t> </a:t>
            </a:r>
            <a:r>
              <a:rPr lang="ca-ES" sz="1800" dirty="0" err="1"/>
              <a:t>derive</a:t>
            </a:r>
            <a:r>
              <a:rPr lang="ca-ES" sz="1800" dirty="0"/>
              <a:t> </a:t>
            </a:r>
            <a:r>
              <a:rPr lang="ca-ES" sz="1800" dirty="0" err="1"/>
              <a:t>from</a:t>
            </a:r>
            <a:r>
              <a:rPr lang="ca-ES" sz="1800" dirty="0"/>
              <a:t> establishments </a:t>
            </a:r>
            <a:r>
              <a:rPr lang="ca-ES" sz="1800" dirty="0" err="1"/>
              <a:t>located</a:t>
            </a:r>
            <a:r>
              <a:rPr lang="ca-ES" sz="1800" dirty="0"/>
              <a:t> in </a:t>
            </a:r>
            <a:r>
              <a:rPr lang="ca-ES" sz="1800" dirty="0" err="1"/>
              <a:t>the</a:t>
            </a:r>
            <a:r>
              <a:rPr lang="ca-ES" sz="1800" dirty="0"/>
              <a:t> </a:t>
            </a:r>
            <a:r>
              <a:rPr lang="ca-ES" sz="1800" dirty="0" err="1"/>
              <a:t>Balearic</a:t>
            </a:r>
            <a:r>
              <a:rPr lang="ca-ES" sz="1800" dirty="0"/>
              <a:t> </a:t>
            </a:r>
            <a:r>
              <a:rPr lang="ca-ES" sz="1800" dirty="0" err="1"/>
              <a:t>Islands</a:t>
            </a:r>
            <a:endParaRPr sz="18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u="sng" dirty="0"/>
          </a:p>
          <a:p>
            <a:pPr marL="742950" lvl="1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1800" u="sng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42900" lvl="0" indent="-215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sz="2000" dirty="0"/>
          </a:p>
        </p:txBody>
      </p:sp>
      <p:pic>
        <p:nvPicPr>
          <p:cNvPr id="174" name="Google Shape;174;p19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ca-ES" b="1"/>
              <a:t>Investment Reserve (II)</a:t>
            </a:r>
            <a:endParaRPr b="1"/>
          </a:p>
        </p:txBody>
      </p:sp>
      <p:sp>
        <p:nvSpPr>
          <p:cNvPr id="181" name="Google Shape;181;p20"/>
          <p:cNvSpPr txBox="1">
            <a:spLocks noGrp="1"/>
          </p:cNvSpPr>
          <p:nvPr>
            <p:ph type="body" idx="1"/>
          </p:nvPr>
        </p:nvSpPr>
        <p:spPr>
          <a:xfrm>
            <a:off x="2567710" y="1456083"/>
            <a:ext cx="8936902" cy="4944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ca-ES" u="sng" dirty="0" err="1"/>
              <a:t>Goods</a:t>
            </a:r>
            <a:r>
              <a:rPr lang="ca-ES" u="sng" dirty="0"/>
              <a:t> in </a:t>
            </a:r>
            <a:r>
              <a:rPr lang="ca-ES" u="sng" dirty="0" err="1"/>
              <a:t>which</a:t>
            </a:r>
            <a:r>
              <a:rPr lang="ca-ES" u="sng" dirty="0"/>
              <a:t> to </a:t>
            </a:r>
            <a:r>
              <a:rPr lang="ca-ES" u="sng" dirty="0" err="1"/>
              <a:t>invest</a:t>
            </a:r>
            <a:endParaRPr u="sng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/>
              <a:t>Patrimonial elements of tangible or intangible </a:t>
            </a:r>
            <a:r>
              <a:rPr lang="ca-ES" dirty="0" err="1"/>
              <a:t>assets</a:t>
            </a:r>
            <a:r>
              <a:rPr lang="ca-ES" dirty="0"/>
              <a:t>, of patrimonial elements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contribute</a:t>
            </a:r>
            <a:r>
              <a:rPr lang="ca-ES" dirty="0"/>
              <a:t> to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improvement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protection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environment</a:t>
            </a:r>
            <a:r>
              <a:rPr lang="ca-ES" dirty="0"/>
              <a:t>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Balearic</a:t>
            </a:r>
            <a:r>
              <a:rPr lang="ca-ES" dirty="0"/>
              <a:t> </a:t>
            </a:r>
            <a:r>
              <a:rPr lang="ca-ES" dirty="0" err="1"/>
              <a:t>territory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R &amp; D expenses.</a:t>
            </a:r>
            <a:endParaRPr dirty="0"/>
          </a:p>
          <a:p>
            <a:pPr marL="857250" lvl="2" indent="0" algn="just" rtl="0"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ca-ES" dirty="0" err="1"/>
              <a:t>Investments</a:t>
            </a:r>
            <a:r>
              <a:rPr lang="ca-ES" dirty="0"/>
              <a:t> </a:t>
            </a:r>
            <a:r>
              <a:rPr lang="ca-ES" dirty="0" err="1"/>
              <a:t>included</a:t>
            </a:r>
            <a:r>
              <a:rPr lang="ca-ES" dirty="0"/>
              <a:t>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promotion</a:t>
            </a:r>
            <a:r>
              <a:rPr lang="ca-ES" dirty="0"/>
              <a:t> of </a:t>
            </a:r>
            <a:r>
              <a:rPr lang="ca-ES" dirty="0" err="1"/>
              <a:t>sheltered</a:t>
            </a:r>
            <a:r>
              <a:rPr lang="ca-ES" dirty="0"/>
              <a:t> </a:t>
            </a:r>
            <a:r>
              <a:rPr lang="ca-ES" dirty="0" err="1"/>
              <a:t>housing</a:t>
            </a:r>
            <a:r>
              <a:rPr lang="ca-ES" dirty="0"/>
              <a:t> </a:t>
            </a:r>
            <a:r>
              <a:rPr lang="ca-ES" dirty="0" err="1"/>
              <a:t>intended</a:t>
            </a:r>
            <a:r>
              <a:rPr lang="ca-ES" dirty="0"/>
              <a:t> for rent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promoting</a:t>
            </a:r>
            <a:r>
              <a:rPr lang="ca-ES" dirty="0"/>
              <a:t> company,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development</a:t>
            </a:r>
            <a:r>
              <a:rPr lang="ca-ES" dirty="0"/>
              <a:t> of industrial </a:t>
            </a:r>
            <a:r>
              <a:rPr lang="ca-ES" dirty="0" err="1"/>
              <a:t>activities</a:t>
            </a:r>
            <a:r>
              <a:rPr lang="ca-ES" dirty="0"/>
              <a:t>, </a:t>
            </a:r>
            <a:r>
              <a:rPr lang="ca-ES" dirty="0" err="1"/>
              <a:t>the</a:t>
            </a:r>
            <a:r>
              <a:rPr lang="ca-ES" dirty="0"/>
              <a:t> social-</a:t>
            </a:r>
            <a:r>
              <a:rPr lang="ca-ES" dirty="0" err="1"/>
              <a:t>healthcare</a:t>
            </a:r>
            <a:r>
              <a:rPr lang="ca-ES" dirty="0"/>
              <a:t> </a:t>
            </a:r>
            <a:r>
              <a:rPr lang="ca-ES" dirty="0" err="1"/>
              <a:t>activities</a:t>
            </a:r>
            <a:r>
              <a:rPr lang="ca-ES" dirty="0"/>
              <a:t>, </a:t>
            </a:r>
            <a:r>
              <a:rPr lang="ca-ES" dirty="0" err="1"/>
              <a:t>nursing</a:t>
            </a:r>
            <a:r>
              <a:rPr lang="ca-ES" dirty="0"/>
              <a:t> homes, </a:t>
            </a:r>
            <a:r>
              <a:rPr lang="ca-ES" dirty="0" err="1"/>
              <a:t>geriatric</a:t>
            </a:r>
            <a:r>
              <a:rPr lang="ca-ES" dirty="0"/>
              <a:t> </a:t>
            </a:r>
            <a:r>
              <a:rPr lang="ca-ES" dirty="0" err="1"/>
              <a:t>centers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neurological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physical</a:t>
            </a:r>
            <a:r>
              <a:rPr lang="ca-ES" dirty="0"/>
              <a:t> </a:t>
            </a:r>
            <a:r>
              <a:rPr lang="ca-ES" dirty="0" err="1"/>
              <a:t>rehabilitation</a:t>
            </a:r>
            <a:r>
              <a:rPr lang="ca-ES" dirty="0"/>
              <a:t> </a:t>
            </a:r>
            <a:r>
              <a:rPr lang="ca-ES" dirty="0" err="1"/>
              <a:t>centers</a:t>
            </a:r>
            <a:r>
              <a:rPr lang="ca-ES" dirty="0"/>
              <a:t> </a:t>
            </a:r>
            <a:r>
              <a:rPr lang="ca-ES" dirty="0" err="1"/>
              <a:t>are</a:t>
            </a:r>
            <a:r>
              <a:rPr lang="ca-ES" dirty="0"/>
              <a:t> </a:t>
            </a:r>
            <a:r>
              <a:rPr lang="ca-ES" dirty="0" err="1"/>
              <a:t>included</a:t>
            </a:r>
            <a:r>
              <a:rPr lang="ca-ES" dirty="0"/>
              <a:t>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rehabilitated</a:t>
            </a:r>
            <a:r>
              <a:rPr lang="ca-ES" dirty="0"/>
              <a:t> </a:t>
            </a:r>
            <a:r>
              <a:rPr lang="ca-ES" dirty="0" err="1"/>
              <a:t>commercial</a:t>
            </a:r>
            <a:r>
              <a:rPr lang="ca-ES" dirty="0"/>
              <a:t> </a:t>
            </a:r>
            <a:r>
              <a:rPr lang="ca-ES" dirty="0" err="1"/>
              <a:t>areas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tourist</a:t>
            </a:r>
            <a:r>
              <a:rPr lang="ca-ES" dirty="0"/>
              <a:t> </a:t>
            </a:r>
            <a:r>
              <a:rPr lang="ca-ES" dirty="0" err="1"/>
              <a:t>activities</a:t>
            </a:r>
            <a:r>
              <a:rPr lang="ca-ES" dirty="0"/>
              <a:t> </a:t>
            </a:r>
            <a:r>
              <a:rPr lang="ca-ES" dirty="0" err="1"/>
              <a:t>regulated</a:t>
            </a:r>
            <a:r>
              <a:rPr lang="ca-ES" dirty="0"/>
              <a:t> in </a:t>
            </a:r>
            <a:r>
              <a:rPr lang="ca-ES" dirty="0" err="1"/>
              <a:t>the</a:t>
            </a:r>
            <a:r>
              <a:rPr lang="ca-ES" dirty="0"/>
              <a:t> Law of </a:t>
            </a:r>
            <a:r>
              <a:rPr lang="ca-ES" dirty="0" err="1"/>
              <a:t>Tourism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Balearic</a:t>
            </a:r>
            <a:r>
              <a:rPr lang="ca-ES" dirty="0"/>
              <a:t> </a:t>
            </a:r>
            <a:r>
              <a:rPr lang="ca-ES" dirty="0" err="1"/>
              <a:t>Islands</a:t>
            </a:r>
            <a:r>
              <a:rPr lang="ca-ES" dirty="0"/>
              <a:t> </a:t>
            </a:r>
            <a:r>
              <a:rPr lang="ca-ES" dirty="0" err="1"/>
              <a:t>whenever</a:t>
            </a:r>
            <a:r>
              <a:rPr lang="ca-ES" dirty="0"/>
              <a:t> </a:t>
            </a:r>
            <a:r>
              <a:rPr lang="ca-ES" dirty="0" err="1"/>
              <a:t>it</a:t>
            </a:r>
            <a:r>
              <a:rPr lang="ca-ES" dirty="0"/>
              <a:t> is </a:t>
            </a:r>
            <a:r>
              <a:rPr lang="ca-ES" dirty="0" err="1"/>
              <a:t>assigned</a:t>
            </a:r>
            <a:r>
              <a:rPr lang="ca-ES" dirty="0"/>
              <a:t> to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rehabilitation</a:t>
            </a:r>
            <a:r>
              <a:rPr lang="ca-ES" dirty="0"/>
              <a:t> of a </a:t>
            </a:r>
            <a:r>
              <a:rPr lang="ca-ES" dirty="0" err="1"/>
              <a:t>tourist</a:t>
            </a:r>
            <a:r>
              <a:rPr lang="ca-ES" dirty="0"/>
              <a:t> establishment.</a:t>
            </a:r>
            <a:r>
              <a:rPr lang="ca-ES" sz="1400" dirty="0"/>
              <a:t>   In </a:t>
            </a: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case</a:t>
            </a:r>
            <a:r>
              <a:rPr lang="ca-ES" sz="1400" dirty="0"/>
              <a:t> of </a:t>
            </a:r>
            <a:r>
              <a:rPr lang="ca-ES" sz="1400" dirty="0" err="1"/>
              <a:t>investment</a:t>
            </a:r>
            <a:r>
              <a:rPr lang="ca-ES" sz="1400" dirty="0"/>
              <a:t> in elements of transport of </a:t>
            </a:r>
            <a:r>
              <a:rPr lang="ca-ES" sz="1400" dirty="0" err="1"/>
              <a:t>passengers</a:t>
            </a:r>
            <a:r>
              <a:rPr lang="ca-ES" sz="1400" dirty="0"/>
              <a:t> </a:t>
            </a:r>
            <a:r>
              <a:rPr lang="ca-ES" sz="1400" dirty="0" err="1"/>
              <a:t>by</a:t>
            </a:r>
            <a:r>
              <a:rPr lang="ca-ES" sz="1400" dirty="0"/>
              <a:t> </a:t>
            </a:r>
            <a:r>
              <a:rPr lang="ca-ES" sz="1400" dirty="0" err="1"/>
              <a:t>road</a:t>
            </a:r>
            <a:r>
              <a:rPr lang="ca-ES" sz="1400" dirty="0"/>
              <a:t>, </a:t>
            </a:r>
            <a:r>
              <a:rPr lang="ca-ES" sz="1400" dirty="0" err="1"/>
              <a:t>it</a:t>
            </a:r>
            <a:r>
              <a:rPr lang="ca-ES" sz="1400" dirty="0"/>
              <a:t> </a:t>
            </a:r>
            <a:r>
              <a:rPr lang="ca-ES" sz="1400" dirty="0" err="1"/>
              <a:t>will</a:t>
            </a:r>
            <a:r>
              <a:rPr lang="ca-ES" sz="1400" dirty="0"/>
              <a:t> be </a:t>
            </a:r>
            <a:r>
              <a:rPr lang="ca-ES" dirty="0"/>
              <a:t>a </a:t>
            </a:r>
            <a:r>
              <a:rPr lang="ca-ES" dirty="0" err="1"/>
              <a:t>requirement</a:t>
            </a:r>
            <a:r>
              <a:rPr lang="ca-ES" sz="1400" dirty="0"/>
              <a:t>  for </a:t>
            </a:r>
            <a:r>
              <a:rPr lang="ca-ES" sz="1400" dirty="0" err="1"/>
              <a:t>the</a:t>
            </a:r>
            <a:r>
              <a:rPr lang="ca-ES" sz="1400" dirty="0"/>
              <a:t> company to </a:t>
            </a:r>
            <a:r>
              <a:rPr lang="ca-ES" sz="1400" dirty="0" err="1"/>
              <a:t>have</a:t>
            </a:r>
            <a:r>
              <a:rPr lang="ca-ES" sz="1400" dirty="0"/>
              <a:t> </a:t>
            </a:r>
            <a:r>
              <a:rPr lang="ca-ES" sz="1400" dirty="0" err="1"/>
              <a:t>the</a:t>
            </a:r>
            <a:r>
              <a:rPr lang="ca-ES" sz="1400" dirty="0"/>
              <a:t> fiscal </a:t>
            </a:r>
            <a:r>
              <a:rPr lang="ca-ES" sz="1400" dirty="0" err="1"/>
              <a:t>address</a:t>
            </a:r>
            <a:r>
              <a:rPr lang="ca-ES" sz="1400" dirty="0"/>
              <a:t> </a:t>
            </a:r>
            <a:r>
              <a:rPr lang="ca-ES" sz="1400" dirty="0" err="1"/>
              <a:t>registered</a:t>
            </a:r>
            <a:r>
              <a:rPr lang="ca-ES" sz="1400" dirty="0"/>
              <a:t> in </a:t>
            </a:r>
            <a:r>
              <a:rPr lang="ca-ES" sz="1400" dirty="0" err="1"/>
              <a:t>the</a:t>
            </a:r>
            <a:r>
              <a:rPr lang="ca-ES" sz="1400" dirty="0"/>
              <a:t> </a:t>
            </a:r>
            <a:r>
              <a:rPr lang="ca-ES" sz="1400" dirty="0" err="1"/>
              <a:t>Balearic</a:t>
            </a:r>
            <a:r>
              <a:rPr lang="ca-ES" sz="1400" dirty="0"/>
              <a:t> </a:t>
            </a:r>
            <a:r>
              <a:rPr lang="ca-ES" sz="1400" dirty="0" err="1"/>
              <a:t>Islands</a:t>
            </a:r>
            <a:r>
              <a:rPr lang="ca-ES" sz="1400" dirty="0"/>
              <a:t>.            </a:t>
            </a:r>
            <a:endParaRPr sz="1400" dirty="0"/>
          </a:p>
          <a:p>
            <a:pPr marL="857250" lvl="2" indent="0" algn="just" rtl="0"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ca-ES" sz="1400" dirty="0"/>
              <a:t>       </a:t>
            </a:r>
            <a:endParaRPr sz="1400"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Creation</a:t>
            </a:r>
            <a:r>
              <a:rPr lang="ca-ES" dirty="0"/>
              <a:t> of </a:t>
            </a:r>
            <a:r>
              <a:rPr lang="ca-ES" dirty="0" err="1"/>
              <a:t>jobs</a:t>
            </a:r>
            <a:r>
              <a:rPr lang="ca-ES" dirty="0"/>
              <a:t> </a:t>
            </a:r>
            <a:r>
              <a:rPr lang="ca-ES" dirty="0" err="1"/>
              <a:t>directly</a:t>
            </a:r>
            <a:r>
              <a:rPr lang="ca-ES" dirty="0"/>
              <a:t> </a:t>
            </a:r>
            <a:r>
              <a:rPr lang="ca-ES" dirty="0" err="1"/>
              <a:t>related</a:t>
            </a:r>
            <a:r>
              <a:rPr lang="ca-ES" dirty="0"/>
              <a:t> to </a:t>
            </a:r>
            <a:r>
              <a:rPr lang="ca-ES" dirty="0" err="1"/>
              <a:t>previous</a:t>
            </a:r>
            <a:r>
              <a:rPr lang="ca-ES" dirty="0"/>
              <a:t> </a:t>
            </a:r>
            <a:r>
              <a:rPr lang="ca-ES" dirty="0" err="1"/>
              <a:t>investments</a:t>
            </a:r>
            <a:r>
              <a:rPr lang="ca-ES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Subscription</a:t>
            </a:r>
            <a:r>
              <a:rPr lang="ca-ES" dirty="0"/>
              <a:t> of </a:t>
            </a:r>
            <a:r>
              <a:rPr lang="ca-ES" dirty="0" err="1"/>
              <a:t>shares</a:t>
            </a:r>
            <a:r>
              <a:rPr lang="ca-ES" dirty="0"/>
              <a:t> or </a:t>
            </a:r>
            <a:r>
              <a:rPr lang="ca-ES" dirty="0" err="1"/>
              <a:t>participations</a:t>
            </a:r>
            <a:r>
              <a:rPr lang="ca-ES" dirty="0"/>
              <a:t> of </a:t>
            </a:r>
            <a:r>
              <a:rPr lang="ca-ES" dirty="0" err="1"/>
              <a:t>companies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carry</a:t>
            </a:r>
            <a:r>
              <a:rPr lang="ca-ES" dirty="0"/>
              <a:t> </a:t>
            </a:r>
            <a:r>
              <a:rPr lang="ca-ES" dirty="0" err="1"/>
              <a:t>out</a:t>
            </a:r>
            <a:r>
              <a:rPr lang="ca-ES" dirty="0"/>
              <a:t> </a:t>
            </a:r>
            <a:r>
              <a:rPr lang="ca-ES" dirty="0" err="1"/>
              <a:t>their</a:t>
            </a:r>
            <a:r>
              <a:rPr lang="ca-ES" dirty="0"/>
              <a:t> </a:t>
            </a:r>
            <a:r>
              <a:rPr lang="ca-ES" dirty="0" err="1"/>
              <a:t>activity</a:t>
            </a:r>
            <a:r>
              <a:rPr lang="ca-ES" dirty="0"/>
              <a:t>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Balearic</a:t>
            </a:r>
            <a:r>
              <a:rPr lang="ca-ES" dirty="0"/>
              <a:t> </a:t>
            </a:r>
            <a:r>
              <a:rPr lang="ca-ES" dirty="0" err="1"/>
              <a:t>Islands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carry</a:t>
            </a:r>
            <a:r>
              <a:rPr lang="ca-ES" dirty="0"/>
              <a:t> </a:t>
            </a:r>
            <a:r>
              <a:rPr lang="ca-ES" dirty="0" err="1"/>
              <a:t>out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previous</a:t>
            </a:r>
            <a:r>
              <a:rPr lang="ca-ES" dirty="0"/>
              <a:t> </a:t>
            </a:r>
            <a:r>
              <a:rPr lang="ca-ES" dirty="0" err="1"/>
              <a:t>investments</a:t>
            </a:r>
            <a:r>
              <a:rPr lang="ca-ES" dirty="0"/>
              <a:t>.</a:t>
            </a:r>
            <a:endParaRPr dirty="0"/>
          </a:p>
          <a:p>
            <a:pPr marL="74295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457200" lvl="1" indent="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457200" lvl="1" indent="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u="sng" dirty="0"/>
          </a:p>
        </p:txBody>
      </p:sp>
      <p:pic>
        <p:nvPicPr>
          <p:cNvPr id="182" name="Google Shape;182;p20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831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ca-ES" b="1"/>
              <a:t>Investment Reserve (III)</a:t>
            </a:r>
            <a:endParaRPr b="1"/>
          </a:p>
        </p:txBody>
      </p:sp>
      <p:sp>
        <p:nvSpPr>
          <p:cNvPr id="189" name="Google Shape;189;p21"/>
          <p:cNvSpPr txBox="1">
            <a:spLocks noGrp="1"/>
          </p:cNvSpPr>
          <p:nvPr>
            <p:ph type="body" idx="1"/>
          </p:nvPr>
        </p:nvSpPr>
        <p:spPr>
          <a:xfrm>
            <a:off x="2589212" y="1456083"/>
            <a:ext cx="8915399" cy="4455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ca-ES" u="sng" dirty="0" err="1"/>
              <a:t>Time</a:t>
            </a:r>
            <a:r>
              <a:rPr lang="ca-ES" u="sng" dirty="0"/>
              <a:t> </a:t>
            </a:r>
            <a:r>
              <a:rPr lang="ca-ES" u="sng" dirty="0" err="1"/>
              <a:t>frame</a:t>
            </a:r>
            <a:r>
              <a:rPr lang="ca-ES" u="sng" dirty="0"/>
              <a:t> </a:t>
            </a:r>
            <a:r>
              <a:rPr lang="ca-ES" u="sng" dirty="0" err="1"/>
              <a:t>requirements</a:t>
            </a:r>
            <a:endParaRPr u="sng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investment</a:t>
            </a:r>
            <a:r>
              <a:rPr lang="ca-ES" dirty="0"/>
              <a:t> </a:t>
            </a:r>
            <a:r>
              <a:rPr lang="ca-ES" dirty="0" err="1"/>
              <a:t>must</a:t>
            </a:r>
            <a:r>
              <a:rPr lang="ca-ES" dirty="0"/>
              <a:t> </a:t>
            </a:r>
            <a:r>
              <a:rPr lang="ca-ES" dirty="0" err="1"/>
              <a:t>take</a:t>
            </a:r>
            <a:r>
              <a:rPr lang="ca-ES" dirty="0"/>
              <a:t> </a:t>
            </a:r>
            <a:r>
              <a:rPr lang="ca-ES" dirty="0" err="1"/>
              <a:t>place</a:t>
            </a:r>
            <a:r>
              <a:rPr lang="ca-ES" dirty="0"/>
              <a:t> </a:t>
            </a:r>
            <a:r>
              <a:rPr lang="ca-ES" dirty="0" err="1"/>
              <a:t>within</a:t>
            </a:r>
            <a:r>
              <a:rPr lang="ca-ES" dirty="0"/>
              <a:t> </a:t>
            </a:r>
            <a:r>
              <a:rPr lang="ca-ES" dirty="0" err="1"/>
              <a:t>three</a:t>
            </a:r>
            <a:r>
              <a:rPr lang="ca-ES" dirty="0"/>
              <a:t> </a:t>
            </a:r>
            <a:r>
              <a:rPr lang="ca-ES" dirty="0" err="1"/>
              <a:t>years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date</a:t>
            </a:r>
            <a:r>
              <a:rPr lang="ca-ES" dirty="0"/>
              <a:t> of </a:t>
            </a:r>
            <a:r>
              <a:rPr lang="ca-ES" dirty="0" err="1"/>
              <a:t>accrual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tax</a:t>
            </a:r>
            <a:r>
              <a:rPr lang="ca-ES" dirty="0"/>
              <a:t> </a:t>
            </a:r>
            <a:r>
              <a:rPr lang="ca-ES" dirty="0" err="1"/>
              <a:t>corresponding</a:t>
            </a:r>
            <a:r>
              <a:rPr lang="ca-ES" dirty="0"/>
              <a:t> to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provision</a:t>
            </a:r>
            <a:r>
              <a:rPr lang="ca-ES" dirty="0"/>
              <a:t> of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reservation</a:t>
            </a:r>
            <a:r>
              <a:rPr lang="ca-ES" dirty="0"/>
              <a:t>.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creation</a:t>
            </a:r>
            <a:r>
              <a:rPr lang="ca-ES" dirty="0"/>
              <a:t> of </a:t>
            </a:r>
            <a:r>
              <a:rPr lang="ca-ES" dirty="0" err="1"/>
              <a:t>jobs</a:t>
            </a:r>
            <a:r>
              <a:rPr lang="ca-ES" dirty="0"/>
              <a:t> </a:t>
            </a:r>
            <a:r>
              <a:rPr lang="ca-ES" dirty="0" err="1"/>
              <a:t>must</a:t>
            </a:r>
            <a:r>
              <a:rPr lang="ca-ES" dirty="0"/>
              <a:t> </a:t>
            </a:r>
            <a:r>
              <a:rPr lang="ca-ES" dirty="0" err="1"/>
              <a:t>take</a:t>
            </a:r>
            <a:r>
              <a:rPr lang="ca-ES" dirty="0"/>
              <a:t> </a:t>
            </a:r>
            <a:r>
              <a:rPr lang="ca-ES" dirty="0" err="1"/>
              <a:t>place</a:t>
            </a:r>
            <a:r>
              <a:rPr lang="ca-ES" dirty="0"/>
              <a:t> </a:t>
            </a:r>
            <a:r>
              <a:rPr lang="ca-ES" dirty="0" err="1"/>
              <a:t>within</a:t>
            </a:r>
            <a:r>
              <a:rPr lang="ca-ES" dirty="0"/>
              <a:t> a </a:t>
            </a:r>
            <a:r>
              <a:rPr lang="ca-ES" dirty="0" err="1"/>
              <a:t>period</a:t>
            </a:r>
            <a:r>
              <a:rPr lang="ca-ES" dirty="0"/>
              <a:t> of 6 </a:t>
            </a:r>
            <a:r>
              <a:rPr lang="ca-ES" dirty="0" err="1"/>
              <a:t>months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start</a:t>
            </a:r>
            <a:r>
              <a:rPr lang="ca-ES" dirty="0"/>
              <a:t> of </a:t>
            </a:r>
            <a:r>
              <a:rPr lang="ca-ES" dirty="0" err="1"/>
              <a:t>investment</a:t>
            </a:r>
            <a:r>
              <a:rPr lang="ca-ES" dirty="0"/>
              <a:t>.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ca-ES" dirty="0"/>
              <a:t>Jobs </a:t>
            </a:r>
            <a:r>
              <a:rPr lang="ca-ES" dirty="0" err="1"/>
              <a:t>must</a:t>
            </a:r>
            <a:r>
              <a:rPr lang="ca-ES" dirty="0"/>
              <a:t> be </a:t>
            </a:r>
            <a:r>
              <a:rPr lang="ca-ES" dirty="0" err="1"/>
              <a:t>maintained</a:t>
            </a:r>
            <a:r>
              <a:rPr lang="ca-ES" dirty="0"/>
              <a:t> for a </a:t>
            </a:r>
            <a:r>
              <a:rPr lang="ca-ES" dirty="0" err="1"/>
              <a:t>period</a:t>
            </a:r>
            <a:r>
              <a:rPr lang="ca-ES" dirty="0"/>
              <a:t> of </a:t>
            </a:r>
            <a:r>
              <a:rPr lang="ca-ES" dirty="0" err="1"/>
              <a:t>five</a:t>
            </a:r>
            <a:r>
              <a:rPr lang="ca-ES" dirty="0"/>
              <a:t> </a:t>
            </a:r>
            <a:r>
              <a:rPr lang="ca-ES" dirty="0" err="1"/>
              <a:t>years</a:t>
            </a:r>
            <a:r>
              <a:rPr lang="ca-ES" dirty="0"/>
              <a:t>.</a:t>
            </a:r>
            <a:endParaRPr dirty="0"/>
          </a:p>
          <a:p>
            <a:pPr marL="74295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/>
              <a:t>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case</a:t>
            </a:r>
            <a:r>
              <a:rPr lang="ca-ES" dirty="0"/>
              <a:t> of </a:t>
            </a:r>
            <a:r>
              <a:rPr lang="ca-ES" dirty="0" err="1"/>
              <a:t>job</a:t>
            </a:r>
            <a:r>
              <a:rPr lang="ca-ES" dirty="0"/>
              <a:t> </a:t>
            </a:r>
            <a:r>
              <a:rPr lang="ca-ES" dirty="0" err="1"/>
              <a:t>creation</a:t>
            </a:r>
            <a:r>
              <a:rPr lang="ca-ES" dirty="0"/>
              <a:t>, </a:t>
            </a:r>
            <a:r>
              <a:rPr lang="ca-ES" dirty="0" err="1"/>
              <a:t>only</a:t>
            </a:r>
            <a:r>
              <a:rPr lang="ca-ES" dirty="0"/>
              <a:t> </a:t>
            </a:r>
            <a:r>
              <a:rPr lang="ca-ES" dirty="0" err="1"/>
              <a:t>materialization</a:t>
            </a:r>
            <a:r>
              <a:rPr lang="ca-ES" dirty="0"/>
              <a:t> </a:t>
            </a:r>
            <a:r>
              <a:rPr lang="ca-ES" dirty="0" err="1"/>
              <a:t>will</a:t>
            </a:r>
            <a:r>
              <a:rPr lang="ca-ES" dirty="0"/>
              <a:t> be </a:t>
            </a:r>
            <a:r>
              <a:rPr lang="ca-ES" dirty="0" err="1"/>
              <a:t>considered</a:t>
            </a:r>
            <a:r>
              <a:rPr lang="ca-ES" dirty="0"/>
              <a:t>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first</a:t>
            </a:r>
            <a:r>
              <a:rPr lang="ca-ES" dirty="0"/>
              <a:t> </a:t>
            </a:r>
            <a:r>
              <a:rPr lang="ca-ES" dirty="0" err="1"/>
              <a:t>two</a:t>
            </a:r>
            <a:r>
              <a:rPr lang="ca-ES" dirty="0"/>
              <a:t> </a:t>
            </a:r>
            <a:r>
              <a:rPr lang="ca-ES" dirty="0" err="1"/>
              <a:t>years</a:t>
            </a:r>
            <a:r>
              <a:rPr lang="ca-ES" dirty="0"/>
              <a:t> </a:t>
            </a:r>
            <a:r>
              <a:rPr lang="ca-ES" dirty="0" err="1"/>
              <a:t>after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increase</a:t>
            </a:r>
            <a:r>
              <a:rPr lang="ca-ES" dirty="0"/>
              <a:t> </a:t>
            </a:r>
            <a:r>
              <a:rPr lang="ca-ES" dirty="0" err="1"/>
              <a:t>template</a:t>
            </a:r>
            <a:r>
              <a:rPr lang="ca-ES" dirty="0"/>
              <a:t> </a:t>
            </a:r>
            <a:r>
              <a:rPr lang="ca-ES" dirty="0" err="1"/>
              <a:t>occurs</a:t>
            </a:r>
            <a:r>
              <a:rPr lang="ca-ES" dirty="0"/>
              <a:t>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The</a:t>
            </a:r>
            <a:r>
              <a:rPr lang="ca-ES" dirty="0"/>
              <a:t> patrimonial elements in </a:t>
            </a:r>
            <a:r>
              <a:rPr lang="ca-ES" dirty="0" err="1"/>
              <a:t>which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investment</a:t>
            </a:r>
            <a:r>
              <a:rPr lang="ca-ES" dirty="0"/>
              <a:t> has </a:t>
            </a:r>
            <a:r>
              <a:rPr lang="ca-ES" dirty="0" err="1"/>
              <a:t>taken</a:t>
            </a:r>
            <a:r>
              <a:rPr lang="ca-ES" dirty="0"/>
              <a:t> </a:t>
            </a:r>
            <a:r>
              <a:rPr lang="ca-ES" dirty="0" err="1"/>
              <a:t>place</a:t>
            </a:r>
            <a:r>
              <a:rPr lang="ca-ES" dirty="0"/>
              <a:t> </a:t>
            </a:r>
            <a:r>
              <a:rPr lang="ca-ES" dirty="0" err="1"/>
              <a:t>must</a:t>
            </a:r>
            <a:r>
              <a:rPr lang="ca-ES" dirty="0"/>
              <a:t> be in </a:t>
            </a:r>
            <a:r>
              <a:rPr lang="ca-ES" dirty="0" err="1"/>
              <a:t>operation</a:t>
            </a:r>
            <a:r>
              <a:rPr lang="ca-ES" dirty="0"/>
              <a:t> for </a:t>
            </a:r>
            <a:r>
              <a:rPr lang="ca-ES" dirty="0" err="1"/>
              <a:t>at</a:t>
            </a:r>
            <a:r>
              <a:rPr lang="ca-ES" dirty="0"/>
              <a:t> </a:t>
            </a:r>
            <a:r>
              <a:rPr lang="ca-ES" dirty="0" err="1"/>
              <a:t>least</a:t>
            </a:r>
            <a:r>
              <a:rPr lang="ca-ES" dirty="0"/>
              <a:t> </a:t>
            </a:r>
            <a:r>
              <a:rPr lang="ca-ES" dirty="0" err="1"/>
              <a:t>five</a:t>
            </a:r>
            <a:r>
              <a:rPr lang="ca-ES" dirty="0"/>
              <a:t> </a:t>
            </a:r>
            <a:r>
              <a:rPr lang="ca-ES" dirty="0" err="1"/>
              <a:t>years</a:t>
            </a:r>
            <a:r>
              <a:rPr lang="ca-ES" dirty="0"/>
              <a:t>, </a:t>
            </a:r>
            <a:r>
              <a:rPr lang="ca-ES" dirty="0" err="1"/>
              <a:t>without</a:t>
            </a:r>
            <a:r>
              <a:rPr lang="ca-ES" dirty="0"/>
              <a:t> </a:t>
            </a:r>
            <a:r>
              <a:rPr lang="ca-ES" dirty="0" err="1"/>
              <a:t>being</a:t>
            </a:r>
            <a:r>
              <a:rPr lang="ca-ES" dirty="0"/>
              <a:t> </a:t>
            </a:r>
            <a:r>
              <a:rPr lang="ca-ES" dirty="0" err="1"/>
              <a:t>subject</a:t>
            </a:r>
            <a:r>
              <a:rPr lang="ca-ES" dirty="0"/>
              <a:t> to </a:t>
            </a:r>
            <a:r>
              <a:rPr lang="ca-ES" dirty="0" err="1"/>
              <a:t>transmission</a:t>
            </a:r>
            <a:r>
              <a:rPr lang="ca-ES" dirty="0"/>
              <a:t>, </a:t>
            </a:r>
            <a:r>
              <a:rPr lang="ca-ES" dirty="0" err="1"/>
              <a:t>rental</a:t>
            </a:r>
            <a:r>
              <a:rPr lang="ca-ES" dirty="0"/>
              <a:t> or </a:t>
            </a:r>
            <a:r>
              <a:rPr lang="ca-ES" dirty="0" err="1"/>
              <a:t>transfer</a:t>
            </a:r>
            <a:r>
              <a:rPr lang="ca-ES" dirty="0"/>
              <a:t> of </a:t>
            </a:r>
            <a:r>
              <a:rPr lang="ca-ES" dirty="0" err="1"/>
              <a:t>use</a:t>
            </a:r>
            <a:r>
              <a:rPr lang="ca-ES" dirty="0"/>
              <a:t>. In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case</a:t>
            </a:r>
            <a:r>
              <a:rPr lang="ca-ES" dirty="0"/>
              <a:t> of </a:t>
            </a:r>
            <a:r>
              <a:rPr lang="ca-ES" dirty="0" err="1"/>
              <a:t>land</a:t>
            </a:r>
            <a:r>
              <a:rPr lang="ca-ES" dirty="0"/>
              <a:t> </a:t>
            </a:r>
            <a:r>
              <a:rPr lang="ca-ES" dirty="0" err="1"/>
              <a:t>acquisition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time</a:t>
            </a:r>
            <a:r>
              <a:rPr lang="ca-ES" dirty="0"/>
              <a:t> </a:t>
            </a:r>
            <a:r>
              <a:rPr lang="ca-ES" dirty="0" err="1"/>
              <a:t>period</a:t>
            </a:r>
            <a:r>
              <a:rPr lang="ca-ES" dirty="0"/>
              <a:t> </a:t>
            </a:r>
            <a:r>
              <a:rPr lang="ca-ES" dirty="0" err="1"/>
              <a:t>will</a:t>
            </a:r>
            <a:r>
              <a:rPr lang="ca-ES" dirty="0"/>
              <a:t> be 10 </a:t>
            </a:r>
            <a:r>
              <a:rPr lang="ca-ES" dirty="0" err="1"/>
              <a:t>years</a:t>
            </a:r>
            <a:r>
              <a:rPr lang="ca-ES" dirty="0"/>
              <a:t>.</a:t>
            </a:r>
            <a:endParaRPr dirty="0"/>
          </a:p>
          <a:p>
            <a:pPr marL="74295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 dirty="0"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pic>
        <p:nvPicPr>
          <p:cNvPr id="190" name="Google Shape;190;p21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>
            <a:spLocks noGrp="1"/>
          </p:cNvSpPr>
          <p:nvPr>
            <p:ph type="title"/>
          </p:nvPr>
        </p:nvSpPr>
        <p:spPr>
          <a:xfrm>
            <a:off x="2589213" y="624110"/>
            <a:ext cx="8915400" cy="73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ca-ES" b="1"/>
              <a:t>Investment Reserve  (IV)</a:t>
            </a:r>
            <a:endParaRPr b="1"/>
          </a:p>
        </p:txBody>
      </p:sp>
      <p:sp>
        <p:nvSpPr>
          <p:cNvPr id="197" name="Google Shape;197;p22"/>
          <p:cNvSpPr txBox="1">
            <a:spLocks noGrp="1"/>
          </p:cNvSpPr>
          <p:nvPr>
            <p:ph type="body" idx="1"/>
          </p:nvPr>
        </p:nvSpPr>
        <p:spPr>
          <a:xfrm>
            <a:off x="2589212" y="1359485"/>
            <a:ext cx="8915399" cy="455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ca-ES" u="sng" dirty="0" err="1"/>
              <a:t>Incompatibilities</a:t>
            </a:r>
            <a:r>
              <a:rPr lang="ca-ES" u="sng" dirty="0"/>
              <a:t> </a:t>
            </a:r>
            <a:r>
              <a:rPr lang="ca-ES" u="sng" dirty="0" err="1"/>
              <a:t>and</a:t>
            </a:r>
            <a:r>
              <a:rPr lang="ca-ES" u="sng" dirty="0"/>
              <a:t> </a:t>
            </a:r>
            <a:r>
              <a:rPr lang="ca-ES" u="sng" dirty="0" err="1"/>
              <a:t>limits</a:t>
            </a:r>
            <a:endParaRPr u="sng" dirty="0"/>
          </a:p>
          <a:p>
            <a:pPr marL="3429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Incompatibility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deductions</a:t>
            </a:r>
            <a:r>
              <a:rPr lang="ca-ES" dirty="0"/>
              <a:t> to </a:t>
            </a:r>
            <a:r>
              <a:rPr lang="ca-ES" dirty="0" err="1"/>
              <a:t>encourage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performance of </a:t>
            </a:r>
            <a:r>
              <a:rPr lang="ca-ES" dirty="0" err="1"/>
              <a:t>certain</a:t>
            </a:r>
            <a:r>
              <a:rPr lang="ca-ES" dirty="0"/>
              <a:t> </a:t>
            </a:r>
            <a:r>
              <a:rPr lang="ca-ES" dirty="0" err="1"/>
              <a:t>activities</a:t>
            </a:r>
            <a:r>
              <a:rPr lang="ca-ES" dirty="0"/>
              <a:t> </a:t>
            </a:r>
            <a:r>
              <a:rPr lang="ca-ES" dirty="0" err="1"/>
              <a:t>regulated</a:t>
            </a:r>
            <a:r>
              <a:rPr lang="ca-ES" dirty="0"/>
              <a:t> </a:t>
            </a:r>
            <a:r>
              <a:rPr lang="ca-ES" dirty="0" err="1"/>
              <a:t>under</a:t>
            </a:r>
            <a:r>
              <a:rPr lang="ca-ES" dirty="0"/>
              <a:t>  </a:t>
            </a:r>
            <a:r>
              <a:rPr lang="ca-ES" dirty="0" err="1"/>
              <a:t>Chapter</a:t>
            </a:r>
            <a:r>
              <a:rPr lang="ca-ES" dirty="0"/>
              <a:t> IV of </a:t>
            </a:r>
            <a:r>
              <a:rPr lang="ca-ES" dirty="0" err="1"/>
              <a:t>Title</a:t>
            </a:r>
            <a:r>
              <a:rPr lang="ca-ES" dirty="0"/>
              <a:t> VI of Law 27/2014 of </a:t>
            </a:r>
            <a:r>
              <a:rPr lang="ca-ES" dirty="0" err="1"/>
              <a:t>the</a:t>
            </a:r>
            <a:r>
              <a:rPr lang="ca-ES" dirty="0"/>
              <a:t> IS (</a:t>
            </a:r>
            <a:r>
              <a:rPr lang="ca-ES" dirty="0" err="1"/>
              <a:t>Deduction</a:t>
            </a:r>
            <a:r>
              <a:rPr lang="ca-ES" dirty="0"/>
              <a:t> for R &amp; D </a:t>
            </a:r>
            <a:r>
              <a:rPr lang="ca-ES" dirty="0" err="1"/>
              <a:t>activities</a:t>
            </a:r>
            <a:r>
              <a:rPr lang="ca-ES" dirty="0"/>
              <a:t>, </a:t>
            </a:r>
            <a:r>
              <a:rPr lang="ca-ES" dirty="0" err="1"/>
              <a:t>deduction</a:t>
            </a:r>
            <a:r>
              <a:rPr lang="ca-ES" dirty="0"/>
              <a:t> for film </a:t>
            </a:r>
            <a:r>
              <a:rPr lang="ca-ES" dirty="0" err="1"/>
              <a:t>productions</a:t>
            </a:r>
            <a:r>
              <a:rPr lang="ca-ES" dirty="0"/>
              <a:t>,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creation</a:t>
            </a:r>
            <a:r>
              <a:rPr lang="ca-ES" dirty="0"/>
              <a:t> of </a:t>
            </a:r>
            <a:r>
              <a:rPr lang="ca-ES" dirty="0" err="1"/>
              <a:t>jobs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creation</a:t>
            </a:r>
            <a:r>
              <a:rPr lang="ca-ES" dirty="0"/>
              <a:t> of </a:t>
            </a:r>
            <a:r>
              <a:rPr lang="ca-ES" dirty="0" err="1"/>
              <a:t>jobs</a:t>
            </a:r>
            <a:r>
              <a:rPr lang="ca-ES" dirty="0"/>
              <a:t> for </a:t>
            </a:r>
            <a:r>
              <a:rPr lang="ca-ES" dirty="0" err="1"/>
              <a:t>workers</a:t>
            </a:r>
            <a:r>
              <a:rPr lang="ca-ES" dirty="0"/>
              <a:t> </a:t>
            </a:r>
            <a:r>
              <a:rPr lang="ca-ES" dirty="0" err="1"/>
              <a:t>with</a:t>
            </a:r>
            <a:r>
              <a:rPr lang="ca-ES" dirty="0"/>
              <a:t> </a:t>
            </a:r>
            <a:r>
              <a:rPr lang="ca-ES" dirty="0" err="1"/>
              <a:t>disabilities</a:t>
            </a:r>
            <a:r>
              <a:rPr lang="ca-ES" dirty="0"/>
              <a:t>.</a:t>
            </a:r>
            <a:endParaRPr dirty="0"/>
          </a:p>
          <a:p>
            <a:pPr marL="7429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They</a:t>
            </a:r>
            <a:r>
              <a:rPr lang="ca-ES" dirty="0"/>
              <a:t> </a:t>
            </a:r>
            <a:r>
              <a:rPr lang="ca-ES" dirty="0" err="1"/>
              <a:t>may</a:t>
            </a:r>
            <a:r>
              <a:rPr lang="ca-ES" dirty="0"/>
              <a:t> </a:t>
            </a:r>
            <a:r>
              <a:rPr lang="ca-ES" dirty="0" err="1"/>
              <a:t>not</a:t>
            </a:r>
            <a:r>
              <a:rPr lang="ca-ES" dirty="0"/>
              <a:t> </a:t>
            </a:r>
            <a:r>
              <a:rPr lang="ca-ES" dirty="0" err="1"/>
              <a:t>have</a:t>
            </a:r>
            <a:r>
              <a:rPr lang="ca-ES" dirty="0"/>
              <a:t> </a:t>
            </a:r>
            <a:r>
              <a:rPr lang="ca-ES" dirty="0" err="1"/>
              <a:t>previously</a:t>
            </a:r>
            <a:r>
              <a:rPr lang="ca-ES" dirty="0"/>
              <a:t> </a:t>
            </a:r>
            <a:r>
              <a:rPr lang="ca-ES" dirty="0" err="1"/>
              <a:t>benefited</a:t>
            </a:r>
            <a:r>
              <a:rPr lang="ca-ES" dirty="0"/>
              <a:t> </a:t>
            </a:r>
            <a:r>
              <a:rPr lang="ca-ES" dirty="0" err="1"/>
              <a:t>from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tax</a:t>
            </a:r>
            <a:r>
              <a:rPr lang="ca-ES" dirty="0"/>
              <a:t> </a:t>
            </a:r>
            <a:r>
              <a:rPr lang="ca-ES" dirty="0" err="1"/>
              <a:t>system</a:t>
            </a:r>
            <a:r>
              <a:rPr lang="ca-ES" dirty="0"/>
              <a:t> as </a:t>
            </a:r>
            <a:r>
              <a:rPr lang="ca-ES" dirty="0" err="1"/>
              <a:t>new</a:t>
            </a:r>
            <a:r>
              <a:rPr lang="ca-ES" dirty="0"/>
              <a:t> </a:t>
            </a:r>
            <a:r>
              <a:rPr lang="ca-ES" dirty="0" err="1"/>
              <a:t>goods</a:t>
            </a:r>
            <a:r>
              <a:rPr lang="ca-ES" dirty="0"/>
              <a:t>.</a:t>
            </a:r>
            <a:endParaRPr dirty="0"/>
          </a:p>
          <a:p>
            <a:pPr marL="7429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742950" lvl="1" indent="-2730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tax</a:t>
            </a:r>
            <a:r>
              <a:rPr lang="ca-ES" dirty="0"/>
              <a:t> </a:t>
            </a:r>
            <a:r>
              <a:rPr lang="ca-ES" dirty="0" err="1"/>
              <a:t>benefit</a:t>
            </a:r>
            <a:r>
              <a:rPr lang="ca-ES" dirty="0"/>
              <a:t> can </a:t>
            </a:r>
            <a:r>
              <a:rPr lang="ca-ES" dirty="0" err="1"/>
              <a:t>not</a:t>
            </a:r>
            <a:r>
              <a:rPr lang="ca-ES" dirty="0"/>
              <a:t> </a:t>
            </a:r>
            <a:r>
              <a:rPr lang="ca-ES" dirty="0" err="1"/>
              <a:t>exceed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amounts</a:t>
            </a:r>
            <a:r>
              <a:rPr lang="ca-ES" dirty="0"/>
              <a:t> </a:t>
            </a:r>
            <a:r>
              <a:rPr lang="ca-ES" dirty="0" err="1"/>
              <a:t>established</a:t>
            </a:r>
            <a:r>
              <a:rPr lang="ca-ES" dirty="0"/>
              <a:t> </a:t>
            </a:r>
            <a:r>
              <a:rPr lang="ca-ES" dirty="0" err="1"/>
              <a:t>by</a:t>
            </a:r>
            <a:r>
              <a:rPr lang="ca-ES" dirty="0"/>
              <a:t>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Community</a:t>
            </a:r>
            <a:r>
              <a:rPr lang="ca-ES" dirty="0"/>
              <a:t> </a:t>
            </a:r>
            <a:r>
              <a:rPr lang="ca-ES" dirty="0" err="1"/>
              <a:t>Regulations</a:t>
            </a:r>
            <a:r>
              <a:rPr lang="ca-ES" dirty="0"/>
              <a:t> over a </a:t>
            </a:r>
            <a:r>
              <a:rPr lang="ca-ES" dirty="0" err="1"/>
              <a:t>period</a:t>
            </a:r>
            <a:r>
              <a:rPr lang="ca-ES" dirty="0"/>
              <a:t> of </a:t>
            </a:r>
            <a:r>
              <a:rPr lang="ca-ES" dirty="0" err="1"/>
              <a:t>three</a:t>
            </a:r>
            <a:r>
              <a:rPr lang="ca-ES" dirty="0"/>
              <a:t> </a:t>
            </a:r>
            <a:r>
              <a:rPr lang="ca-ES" dirty="0" err="1"/>
              <a:t>years</a:t>
            </a:r>
            <a:endParaRPr dirty="0"/>
          </a:p>
          <a:p>
            <a:pPr marL="1143000" lvl="2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-"/>
            </a:pPr>
            <a:r>
              <a:rPr lang="ca-ES" dirty="0"/>
              <a:t>500,000 euros </a:t>
            </a:r>
            <a:r>
              <a:rPr lang="ca-ES" i="1" dirty="0"/>
              <a:t>“</a:t>
            </a:r>
            <a:r>
              <a:rPr lang="ca-ES" i="1" dirty="0" err="1"/>
              <a:t>mínimis</a:t>
            </a:r>
            <a:r>
              <a:rPr lang="ca-ES" i="1" dirty="0"/>
              <a:t>” </a:t>
            </a:r>
            <a:r>
              <a:rPr lang="ca-ES" dirty="0" err="1"/>
              <a:t>aid</a:t>
            </a:r>
            <a:r>
              <a:rPr lang="ca-ES" dirty="0"/>
              <a:t> for </a:t>
            </a:r>
            <a:r>
              <a:rPr lang="ca-ES" dirty="0" err="1"/>
              <a:t>companies</a:t>
            </a:r>
            <a:r>
              <a:rPr lang="ca-ES" dirty="0"/>
              <a:t> </a:t>
            </a:r>
            <a:r>
              <a:rPr lang="ca-ES" dirty="0" err="1"/>
              <a:t>that</a:t>
            </a:r>
            <a:r>
              <a:rPr lang="ca-ES" dirty="0"/>
              <a:t> </a:t>
            </a:r>
            <a:r>
              <a:rPr lang="ca-ES" dirty="0" err="1"/>
              <a:t>provide</a:t>
            </a:r>
            <a:r>
              <a:rPr lang="ca-ES" dirty="0"/>
              <a:t> </a:t>
            </a:r>
            <a:r>
              <a:rPr lang="ca-ES" dirty="0" err="1"/>
              <a:t>services</a:t>
            </a:r>
            <a:r>
              <a:rPr lang="ca-ES" dirty="0"/>
              <a:t> of general </a:t>
            </a:r>
            <a:r>
              <a:rPr lang="ca-ES" dirty="0" err="1"/>
              <a:t>economic</a:t>
            </a:r>
            <a:r>
              <a:rPr lang="ca-ES" dirty="0"/>
              <a:t> </a:t>
            </a:r>
            <a:r>
              <a:rPr lang="ca-ES" dirty="0" err="1"/>
              <a:t>interest</a:t>
            </a:r>
            <a:endParaRPr dirty="0"/>
          </a:p>
          <a:p>
            <a:pPr marL="1143000" lvl="2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-"/>
            </a:pPr>
            <a:r>
              <a:rPr lang="ca-ES" dirty="0"/>
              <a:t>200,000 euros </a:t>
            </a:r>
            <a:r>
              <a:rPr lang="ca-ES" i="1" dirty="0"/>
              <a:t>“</a:t>
            </a:r>
            <a:r>
              <a:rPr lang="ca-ES" i="1" dirty="0" err="1"/>
              <a:t>mínimis</a:t>
            </a:r>
            <a:r>
              <a:rPr lang="ca-ES" i="1" dirty="0"/>
              <a:t>” </a:t>
            </a:r>
            <a:r>
              <a:rPr lang="ca-ES" dirty="0"/>
              <a:t> </a:t>
            </a:r>
            <a:r>
              <a:rPr lang="ca-ES" dirty="0" err="1"/>
              <a:t>aid</a:t>
            </a:r>
            <a:r>
              <a:rPr lang="ca-ES" dirty="0"/>
              <a:t> for   </a:t>
            </a:r>
            <a:r>
              <a:rPr lang="ca-ES" dirty="0" err="1"/>
              <a:t>nature</a:t>
            </a:r>
            <a:r>
              <a:rPr lang="ca-ES" dirty="0"/>
              <a:t> </a:t>
            </a:r>
            <a:r>
              <a:rPr lang="ca-ES" dirty="0" err="1"/>
              <a:t>environment</a:t>
            </a:r>
            <a:endParaRPr dirty="0"/>
          </a:p>
          <a:p>
            <a:pPr marL="1143000" lvl="2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-"/>
            </a:pPr>
            <a:r>
              <a:rPr lang="ca-ES" dirty="0"/>
              <a:t>15,000 euros “mínims” </a:t>
            </a:r>
            <a:r>
              <a:rPr lang="ca-ES" dirty="0" err="1"/>
              <a:t>aid</a:t>
            </a:r>
            <a:r>
              <a:rPr lang="ca-ES" dirty="0"/>
              <a:t>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agricultural</a:t>
            </a:r>
            <a:r>
              <a:rPr lang="ca-ES" dirty="0"/>
              <a:t> sector</a:t>
            </a:r>
            <a:endParaRPr dirty="0"/>
          </a:p>
          <a:p>
            <a:pPr marL="11430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1143000" lvl="2" indent="-203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Char char="-"/>
            </a:pPr>
            <a:r>
              <a:rPr lang="ca-ES" dirty="0"/>
              <a:t>30,000 euros “mínims” </a:t>
            </a:r>
            <a:r>
              <a:rPr lang="ca-ES" dirty="0" err="1"/>
              <a:t>aid</a:t>
            </a:r>
            <a:r>
              <a:rPr lang="ca-ES" dirty="0"/>
              <a:t> for </a:t>
            </a:r>
            <a:r>
              <a:rPr lang="ca-ES" dirty="0" err="1"/>
              <a:t>the</a:t>
            </a:r>
            <a:r>
              <a:rPr lang="ca-ES" dirty="0"/>
              <a:t> </a:t>
            </a:r>
            <a:r>
              <a:rPr lang="ca-ES" dirty="0" err="1"/>
              <a:t>fish</a:t>
            </a:r>
            <a:r>
              <a:rPr lang="ca-ES" dirty="0"/>
              <a:t> </a:t>
            </a:r>
            <a:r>
              <a:rPr lang="ca-ES" dirty="0" err="1"/>
              <a:t>and</a:t>
            </a:r>
            <a:r>
              <a:rPr lang="ca-ES" dirty="0"/>
              <a:t> </a:t>
            </a:r>
            <a:r>
              <a:rPr lang="ca-ES" dirty="0" err="1"/>
              <a:t>aquaculture</a:t>
            </a:r>
            <a:r>
              <a:rPr lang="ca-ES" dirty="0"/>
              <a:t> sector</a:t>
            </a:r>
            <a:endParaRPr dirty="0"/>
          </a:p>
          <a:p>
            <a:pPr marL="11430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857250" lvl="2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ca-ES" dirty="0"/>
              <a:t> </a:t>
            </a:r>
            <a:endParaRPr dirty="0"/>
          </a:p>
        </p:txBody>
      </p:sp>
      <p:pic>
        <p:nvPicPr>
          <p:cNvPr id="198" name="Google Shape;198;p22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/>
        </p:nvSpPr>
        <p:spPr>
          <a:xfrm>
            <a:off x="1886309" y="126299"/>
            <a:ext cx="671514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2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 RESERVE</a:t>
            </a:r>
            <a:r>
              <a:rPr lang="ca-ES" sz="2200" b="1" i="0" u="none" strike="noStrike" cap="none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EX</a:t>
            </a:r>
            <a:r>
              <a:rPr lang="ca-ES" sz="22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ca-ES" sz="2200" b="1" i="0" u="none" strike="noStrike" cap="none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MPLES (I)</a:t>
            </a:r>
            <a:endParaRPr sz="2200" b="1" dirty="0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5" name="Google Shape;205;p23"/>
          <p:cNvSpPr txBox="1"/>
          <p:nvPr/>
        </p:nvSpPr>
        <p:spPr>
          <a:xfrm>
            <a:off x="2279576" y="1571613"/>
            <a:ext cx="3600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Without Investment Reserve</a:t>
            </a:r>
            <a:endParaRPr/>
          </a:p>
        </p:txBody>
      </p:sp>
      <p:sp>
        <p:nvSpPr>
          <p:cNvPr id="206" name="Google Shape;206;p23"/>
          <p:cNvSpPr txBox="1"/>
          <p:nvPr/>
        </p:nvSpPr>
        <p:spPr>
          <a:xfrm>
            <a:off x="2666976" y="2000241"/>
            <a:ext cx="750099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Tax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€ 80,000                                         IS to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pay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25% x 80.000 = 20.000 €</a:t>
            </a: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7" name="Google Shape;207;p23"/>
          <p:cNvSpPr txBox="1"/>
          <p:nvPr/>
        </p:nvSpPr>
        <p:spPr>
          <a:xfrm>
            <a:off x="2238348" y="2714621"/>
            <a:ext cx="392966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Reserve</a:t>
            </a:r>
            <a:endParaRPr dirty="0"/>
          </a:p>
        </p:txBody>
      </p:sp>
      <p:cxnSp>
        <p:nvCxnSpPr>
          <p:cNvPr id="208" name="Google Shape;208;p23"/>
          <p:cNvCxnSpPr/>
          <p:nvPr/>
        </p:nvCxnSpPr>
        <p:spPr>
          <a:xfrm rot="10800000" flipH="1">
            <a:off x="6599087" y="2135669"/>
            <a:ext cx="1462200" cy="9900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09" name="Google Shape;209;p23"/>
          <p:cNvSpPr txBox="1"/>
          <p:nvPr/>
        </p:nvSpPr>
        <p:spPr>
          <a:xfrm>
            <a:off x="2666976" y="3090446"/>
            <a:ext cx="750099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Benefit: 80.000€                                 RESERVE = 60.000€</a:t>
            </a:r>
            <a:endParaRPr/>
          </a:p>
        </p:txBody>
      </p:sp>
      <p:cxnSp>
        <p:nvCxnSpPr>
          <p:cNvPr id="210" name="Google Shape;210;p23"/>
          <p:cNvCxnSpPr/>
          <p:nvPr/>
        </p:nvCxnSpPr>
        <p:spPr>
          <a:xfrm>
            <a:off x="4524364" y="3286124"/>
            <a:ext cx="1071570" cy="1588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11" name="Google Shape;211;p23"/>
          <p:cNvSpPr txBox="1"/>
          <p:nvPr/>
        </p:nvSpPr>
        <p:spPr>
          <a:xfrm>
            <a:off x="3381356" y="3500438"/>
            <a:ext cx="592935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- 60.000 ( 90%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on  70.000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non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distributed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= 63.000).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reserve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per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does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reach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90% of profit non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distributed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→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Reduction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by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reserve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= 20.000 (base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payable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x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25%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= 5.000€  Company </a:t>
            </a:r>
            <a:r>
              <a:rPr lang="ca-ES" sz="16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tax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payable</a:t>
            </a:r>
            <a:endParaRPr dirty="0"/>
          </a:p>
        </p:txBody>
      </p:sp>
      <p:sp>
        <p:nvSpPr>
          <p:cNvPr id="212" name="Google Shape;212;p23"/>
          <p:cNvSpPr txBox="1"/>
          <p:nvPr/>
        </p:nvSpPr>
        <p:spPr>
          <a:xfrm>
            <a:off x="2809852" y="5742406"/>
            <a:ext cx="6858048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TAX SAVINGS                                                 15.000€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                                                       (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20.000 – 5.000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dirty="0"/>
          </a:p>
        </p:txBody>
      </p:sp>
      <p:sp>
        <p:nvSpPr>
          <p:cNvPr id="213" name="Google Shape;213;p23"/>
          <p:cNvSpPr/>
          <p:nvPr/>
        </p:nvSpPr>
        <p:spPr>
          <a:xfrm>
            <a:off x="4738678" y="5857892"/>
            <a:ext cx="2071702" cy="21431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4" name="Google Shape;214;p23"/>
          <p:cNvSpPr/>
          <p:nvPr/>
        </p:nvSpPr>
        <p:spPr>
          <a:xfrm>
            <a:off x="1775520" y="557186"/>
            <a:ext cx="820891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limited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company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decides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€ 60,000 in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rehabilitating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store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acquires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machinery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furniture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computer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equipment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year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is € 80,000 of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which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€ 10,000 has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been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distributed</a:t>
            </a: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15" name="Google Shape;215;p23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4"/>
          <p:cNvSpPr txBox="1"/>
          <p:nvPr/>
        </p:nvSpPr>
        <p:spPr>
          <a:xfrm>
            <a:off x="2634792" y="284311"/>
            <a:ext cx="3604060" cy="38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9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INVESTMENT. EXAMPLES (II)</a:t>
            </a:r>
            <a:endParaRPr sz="1900" b="1" dirty="0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2" name="Google Shape;222;p24"/>
          <p:cNvSpPr txBox="1"/>
          <p:nvPr/>
        </p:nvSpPr>
        <p:spPr>
          <a:xfrm>
            <a:off x="2809852" y="2000241"/>
            <a:ext cx="750099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Profit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Activity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: 50.000€                                  IRPF to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pay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x 28,68% (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middle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 =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14.340</a:t>
            </a:r>
            <a:endParaRPr dirty="0"/>
          </a:p>
        </p:txBody>
      </p:sp>
      <p:cxnSp>
        <p:nvCxnSpPr>
          <p:cNvPr id="223" name="Google Shape;223;p24"/>
          <p:cNvCxnSpPr/>
          <p:nvPr/>
        </p:nvCxnSpPr>
        <p:spPr>
          <a:xfrm>
            <a:off x="5551665" y="2174251"/>
            <a:ext cx="1071570" cy="1588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24" name="Google Shape;224;p24"/>
          <p:cNvSpPr txBox="1"/>
          <p:nvPr/>
        </p:nvSpPr>
        <p:spPr>
          <a:xfrm>
            <a:off x="2666976" y="3090446"/>
            <a:ext cx="750099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Profit Activity: 50.000€                                 RESERVE = 20.000€</a:t>
            </a:r>
            <a:endParaRPr/>
          </a:p>
        </p:txBody>
      </p:sp>
      <p:cxnSp>
        <p:nvCxnSpPr>
          <p:cNvPr id="225" name="Google Shape;225;p24"/>
          <p:cNvCxnSpPr/>
          <p:nvPr/>
        </p:nvCxnSpPr>
        <p:spPr>
          <a:xfrm>
            <a:off x="5560215" y="3260669"/>
            <a:ext cx="1071570" cy="1588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26" name="Google Shape;226;p24"/>
          <p:cNvSpPr txBox="1"/>
          <p:nvPr/>
        </p:nvSpPr>
        <p:spPr>
          <a:xfrm>
            <a:off x="3334577" y="3500438"/>
            <a:ext cx="6771855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	14.340 (full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fee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before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deduction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	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- 5.736 (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deduction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quota IRPF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Reserve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20.000 x  28,68%)                        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</a:t>
            </a:r>
            <a:r>
              <a:rPr lang="ca-ES" sz="16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8.604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€ </a:t>
            </a:r>
            <a:endParaRPr lang="ca-ES" sz="1600" b="1" dirty="0" smtClean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a-ES" sz="1600" dirty="0" smtClean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 err="1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</a:t>
            </a:r>
            <a:r>
              <a:rPr lang="ca-ES" sz="16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deduct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80%x 70% x 14.340 = 8.030,4 → 5.736&lt;8.030,4</a:t>
            </a:r>
            <a:endParaRPr sz="16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7" name="Google Shape;227;p24"/>
          <p:cNvSpPr txBox="1"/>
          <p:nvPr/>
        </p:nvSpPr>
        <p:spPr>
          <a:xfrm>
            <a:off x="2809852" y="5456606"/>
            <a:ext cx="6858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FISCAL SAVINGS                                             5.736€</a:t>
            </a:r>
            <a:endParaRPr sz="1800" b="1" dirty="0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                                                       (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14.340 – 8.604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8" name="Google Shape;228;p24"/>
          <p:cNvSpPr/>
          <p:nvPr/>
        </p:nvSpPr>
        <p:spPr>
          <a:xfrm>
            <a:off x="4961702" y="5550092"/>
            <a:ext cx="2071702" cy="21431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229" name="Google Shape;229;p24"/>
          <p:cNvCxnSpPr/>
          <p:nvPr/>
        </p:nvCxnSpPr>
        <p:spPr>
          <a:xfrm>
            <a:off x="4209953" y="4419780"/>
            <a:ext cx="936104" cy="0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0" name="Google Shape;230;p24"/>
          <p:cNvSpPr/>
          <p:nvPr/>
        </p:nvSpPr>
        <p:spPr>
          <a:xfrm>
            <a:off x="2561930" y="428500"/>
            <a:ext cx="8496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An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autonomous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industry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which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tributes in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direct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estimation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regime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of personal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income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tax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,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obtains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a profit of € 50,000. A € 20,000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allocated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to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acquire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a lot on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which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to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build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on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premises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,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everything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necessary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is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provided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to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expand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the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​​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sale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area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of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which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70% of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the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yield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is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generated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in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the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Balearic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  </a:t>
            </a:r>
            <a:r>
              <a:rPr lang="ca-ES" dirty="0" err="1">
                <a:solidFill>
                  <a:srgbClr val="212121"/>
                </a:solidFill>
                <a:latin typeface="Century Gothic" panose="020B0502020202020204" pitchFamily="34" charset="0"/>
              </a:rPr>
              <a:t>Islands</a:t>
            </a:r>
            <a:r>
              <a:rPr lang="ca-ES" dirty="0">
                <a:solidFill>
                  <a:srgbClr val="212121"/>
                </a:solidFill>
                <a:latin typeface="Century Gothic" panose="020B0502020202020204" pitchFamily="34" charset="0"/>
              </a:rPr>
              <a:t>.</a:t>
            </a:r>
            <a:endParaRPr dirty="0">
              <a:solidFill>
                <a:srgbClr val="212121"/>
              </a:solidFill>
              <a:latin typeface="Century Gothic" panose="020B0502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1" name="Google Shape;231;p24"/>
          <p:cNvSpPr/>
          <p:nvPr/>
        </p:nvSpPr>
        <p:spPr>
          <a:xfrm>
            <a:off x="2615955" y="1630941"/>
            <a:ext cx="4124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Without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Reserve</a:t>
            </a:r>
            <a:endParaRPr dirty="0"/>
          </a:p>
        </p:txBody>
      </p:sp>
      <p:sp>
        <p:nvSpPr>
          <p:cNvPr id="232" name="Google Shape;232;p24"/>
          <p:cNvSpPr/>
          <p:nvPr/>
        </p:nvSpPr>
        <p:spPr>
          <a:xfrm>
            <a:off x="2689023" y="2627544"/>
            <a:ext cx="298350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</a:t>
            </a: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800" b="1" dirty="0" err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Reserve</a:t>
            </a:r>
            <a:endParaRPr dirty="0"/>
          </a:p>
        </p:txBody>
      </p:sp>
      <p:pic>
        <p:nvPicPr>
          <p:cNvPr id="233" name="Google Shape;233;p24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5"/>
          <p:cNvSpPr txBox="1"/>
          <p:nvPr/>
        </p:nvSpPr>
        <p:spPr>
          <a:xfrm>
            <a:off x="2128148" y="48711"/>
            <a:ext cx="671514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22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INVESTMENT RESERVE. EXAMPLES (III)</a:t>
            </a:r>
            <a:endParaRPr sz="2200" b="1" dirty="0">
              <a:solidFill>
                <a:srgbClr val="0070C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0" name="Google Shape;240;p25"/>
          <p:cNvSpPr txBox="1"/>
          <p:nvPr/>
        </p:nvSpPr>
        <p:spPr>
          <a:xfrm>
            <a:off x="2279576" y="1571613"/>
            <a:ext cx="36004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Without Investment Reserve</a:t>
            </a:r>
            <a:endParaRPr/>
          </a:p>
        </p:txBody>
      </p:sp>
      <p:sp>
        <p:nvSpPr>
          <p:cNvPr id="241" name="Google Shape;241;p25"/>
          <p:cNvSpPr txBox="1"/>
          <p:nvPr/>
        </p:nvSpPr>
        <p:spPr>
          <a:xfrm>
            <a:off x="2666976" y="2000241"/>
            <a:ext cx="750099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Corporate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Tax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Benefits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2.000.000€                                  IS to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pay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: 25%  x 2.000.000 = 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500.000€</a:t>
            </a:r>
            <a:endParaRPr sz="16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2" name="Google Shape;242;p25"/>
          <p:cNvSpPr txBox="1"/>
          <p:nvPr/>
        </p:nvSpPr>
        <p:spPr>
          <a:xfrm>
            <a:off x="2238348" y="2714621"/>
            <a:ext cx="3929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 Investment Reserve</a:t>
            </a:r>
            <a:endParaRPr/>
          </a:p>
        </p:txBody>
      </p:sp>
      <p:cxnSp>
        <p:nvCxnSpPr>
          <p:cNvPr id="243" name="Google Shape;243;p25"/>
          <p:cNvCxnSpPr/>
          <p:nvPr/>
        </p:nvCxnSpPr>
        <p:spPr>
          <a:xfrm>
            <a:off x="6909758" y="2120583"/>
            <a:ext cx="1071570" cy="1588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4" name="Google Shape;244;p25"/>
          <p:cNvSpPr txBox="1"/>
          <p:nvPr/>
        </p:nvSpPr>
        <p:spPr>
          <a:xfrm>
            <a:off x="2666976" y="3090446"/>
            <a:ext cx="750099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  2.000.000€                                 RESERVA = 1.000.000€</a:t>
            </a:r>
            <a:endParaRPr sz="1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245" name="Google Shape;245;p25"/>
          <p:cNvCxnSpPr/>
          <p:nvPr/>
        </p:nvCxnSpPr>
        <p:spPr>
          <a:xfrm>
            <a:off x="4949933" y="3270163"/>
            <a:ext cx="1071570" cy="1588"/>
          </a:xfrm>
          <a:prstGeom prst="straightConnector1">
            <a:avLst/>
          </a:prstGeom>
          <a:noFill/>
          <a:ln w="9525" cap="rnd" cmpd="sng">
            <a:solidFill>
              <a:srgbClr val="007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6" name="Google Shape;246;p25"/>
          <p:cNvSpPr txBox="1"/>
          <p:nvPr/>
        </p:nvSpPr>
        <p:spPr>
          <a:xfrm>
            <a:off x="3381356" y="3500438"/>
            <a:ext cx="592935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- 800.000 ( 90%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on 1.600.000 €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distributed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= 1.440.00.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Must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also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consider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that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final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can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over 200.000 € in 3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years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= 1.200.000 (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accounts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payable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x </a:t>
            </a:r>
            <a:r>
              <a:rPr lang="ca-ES" sz="16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Type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: 25%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= 300.000€   Company </a:t>
            </a:r>
            <a:r>
              <a:rPr lang="ca-ES" sz="16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Tax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baseline="30000" dirty="0"/>
          </a:p>
        </p:txBody>
      </p:sp>
      <p:sp>
        <p:nvSpPr>
          <p:cNvPr id="247" name="Google Shape;247;p25"/>
          <p:cNvSpPr txBox="1"/>
          <p:nvPr/>
        </p:nvSpPr>
        <p:spPr>
          <a:xfrm>
            <a:off x="2809852" y="5872007"/>
            <a:ext cx="6858048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800" b="1" dirty="0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FISCAL SAVINGS                                                 200.000€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                                                                               (</a:t>
            </a:r>
            <a:r>
              <a:rPr lang="ca-ES" sz="16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500.000 – 300.000</a:t>
            </a:r>
            <a:r>
              <a:rPr lang="ca-ES" sz="1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dirty="0"/>
          </a:p>
        </p:txBody>
      </p:sp>
      <p:sp>
        <p:nvSpPr>
          <p:cNvPr id="248" name="Google Shape;248;p25"/>
          <p:cNvSpPr/>
          <p:nvPr/>
        </p:nvSpPr>
        <p:spPr>
          <a:xfrm>
            <a:off x="5132197" y="5965049"/>
            <a:ext cx="2071702" cy="21431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49" name="Google Shape;249;p25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5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1432"/>
            <a:ext cx="2085567" cy="715941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5"/>
          <p:cNvSpPr/>
          <p:nvPr/>
        </p:nvSpPr>
        <p:spPr>
          <a:xfrm>
            <a:off x="2075450" y="327800"/>
            <a:ext cx="8030983" cy="11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public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limited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company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intends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to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diversify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its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activity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with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creation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a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new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product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dirty="0">
              <a:solidFill>
                <a:srgbClr val="21212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plans to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million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euros in a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period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3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years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 For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reasons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of fiscal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planning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is best to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apply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highest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fiscal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benefit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in </a:t>
            </a:r>
            <a:r>
              <a:rPr lang="ca-ES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year</a:t>
            </a:r>
            <a:r>
              <a:rPr lang="ca-ES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1.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planned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is to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reach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 profit of 2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million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euros of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which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400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thousand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euros to </a:t>
            </a:r>
            <a:r>
              <a:rPr lang="ca-ES" dirty="0" err="1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distribute</a:t>
            </a:r>
            <a:r>
              <a:rPr lang="ca-ES" dirty="0">
                <a:solidFill>
                  <a:srgbClr val="21212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1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6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Special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 </a:t>
            </a: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regime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 for industrial, </a:t>
            </a: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agricultural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, </a:t>
            </a: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livestock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 </a:t>
            </a: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and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 </a:t>
            </a: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fishing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 </a:t>
            </a:r>
            <a:r>
              <a:rPr lang="ca-ES" sz="2400" b="1" dirty="0" err="1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companies</a:t>
            </a:r>
            <a:r>
              <a:rPr lang="ca-ES" sz="24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 </a:t>
            </a:r>
            <a:r>
              <a:rPr lang="ca-ES" sz="3000" b="1" dirty="0">
                <a:solidFill>
                  <a:srgbClr val="212121"/>
                </a:solidFill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(I)</a:t>
            </a:r>
            <a:endParaRPr sz="3000" b="1" dirty="0">
              <a:solidFill>
                <a:srgbClr val="212121"/>
              </a:solidFill>
              <a:latin typeface="Century Gothic" panose="020B0502020202020204" pitchFamily="34" charset="0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40"/>
              <a:buFont typeface="Century Gothic"/>
              <a:buNone/>
            </a:pPr>
            <a:r>
              <a:rPr lang="ca-ES" sz="3240" b="1" dirty="0"/>
              <a:t> </a:t>
            </a:r>
            <a:endParaRPr sz="3240" b="1" dirty="0"/>
          </a:p>
        </p:txBody>
      </p:sp>
      <p:sp>
        <p:nvSpPr>
          <p:cNvPr id="257" name="Google Shape;257;p26"/>
          <p:cNvSpPr txBox="1">
            <a:spLocks noGrp="1"/>
          </p:cNvSpPr>
          <p:nvPr>
            <p:ph type="body" idx="1"/>
          </p:nvPr>
        </p:nvSpPr>
        <p:spPr>
          <a:xfrm>
            <a:off x="2592924" y="2133600"/>
            <a:ext cx="8911687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Char char="🠶"/>
            </a:pPr>
            <a:r>
              <a:rPr lang="ca-ES" sz="1700" u="sng" dirty="0"/>
              <a:t>Beneficiaries</a:t>
            </a:r>
            <a:endParaRPr dirty="0"/>
          </a:p>
          <a:p>
            <a:pPr marL="742950" lvl="1" indent="-2774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▪"/>
            </a:pPr>
            <a:r>
              <a:rPr lang="ca-ES" sz="1400" dirty="0" err="1"/>
              <a:t>Taxation</a:t>
            </a:r>
            <a:r>
              <a:rPr lang="ca-ES" sz="1400" dirty="0"/>
              <a:t>  on </a:t>
            </a:r>
            <a:r>
              <a:rPr lang="ca-ES" sz="1400" dirty="0" err="1"/>
              <a:t>Corporate</a:t>
            </a:r>
            <a:r>
              <a:rPr lang="ca-ES" sz="1400" dirty="0"/>
              <a:t> </a:t>
            </a:r>
            <a:r>
              <a:rPr lang="ca-ES" sz="1400" dirty="0" err="1"/>
              <a:t>Tax</a:t>
            </a:r>
            <a:r>
              <a:rPr lang="ca-ES" sz="1400" dirty="0"/>
              <a:t> </a:t>
            </a:r>
            <a:r>
              <a:rPr lang="ca-ES" sz="1400" dirty="0" err="1"/>
              <a:t>and</a:t>
            </a:r>
            <a:r>
              <a:rPr lang="ca-ES" sz="1400" dirty="0"/>
              <a:t> Non-Resident </a:t>
            </a:r>
            <a:r>
              <a:rPr lang="ca-ES" sz="1400" dirty="0" err="1"/>
              <a:t>Income</a:t>
            </a:r>
            <a:r>
              <a:rPr lang="ca-ES" sz="1400" dirty="0"/>
              <a:t> </a:t>
            </a:r>
            <a:r>
              <a:rPr lang="ca-ES" sz="1400" dirty="0" err="1"/>
              <a:t>Tax</a:t>
            </a:r>
            <a:r>
              <a:rPr lang="ca-ES" sz="1400" dirty="0"/>
              <a:t>.</a:t>
            </a:r>
            <a:endParaRPr sz="1400" dirty="0"/>
          </a:p>
          <a:p>
            <a:pPr marL="742950" marR="25400" lvl="1" indent="-2603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Char char="▪"/>
            </a:pPr>
            <a:r>
              <a:rPr lang="ca-ES" sz="1400" dirty="0" err="1">
                <a:solidFill>
                  <a:srgbClr val="212121"/>
                </a:solidFill>
              </a:rPr>
              <a:t>Taxation</a:t>
            </a:r>
            <a:r>
              <a:rPr lang="ca-ES" sz="1400" dirty="0">
                <a:solidFill>
                  <a:srgbClr val="212121"/>
                </a:solidFill>
              </a:rPr>
              <a:t> on  </a:t>
            </a:r>
            <a:r>
              <a:rPr lang="ca-ES" sz="1400" dirty="0" err="1">
                <a:solidFill>
                  <a:srgbClr val="212121"/>
                </a:solidFill>
              </a:rPr>
              <a:t>income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tax</a:t>
            </a:r>
            <a:r>
              <a:rPr lang="ca-ES" sz="1400" dirty="0">
                <a:solidFill>
                  <a:srgbClr val="212121"/>
                </a:solidFill>
              </a:rPr>
              <a:t> for </a:t>
            </a:r>
            <a:r>
              <a:rPr lang="ca-ES" sz="1400" dirty="0" err="1">
                <a:solidFill>
                  <a:srgbClr val="212121"/>
                </a:solidFill>
              </a:rPr>
              <a:t>physical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persons</a:t>
            </a:r>
            <a:r>
              <a:rPr lang="ca-ES" sz="1400" dirty="0">
                <a:solidFill>
                  <a:srgbClr val="212121"/>
                </a:solidFill>
              </a:rPr>
              <a:t> on </a:t>
            </a:r>
            <a:r>
              <a:rPr lang="ca-ES" sz="1400" dirty="0" err="1">
                <a:solidFill>
                  <a:srgbClr val="212121"/>
                </a:solidFill>
              </a:rPr>
              <a:t>the</a:t>
            </a:r>
            <a:r>
              <a:rPr lang="ca-ES" sz="1400" dirty="0">
                <a:solidFill>
                  <a:srgbClr val="212121"/>
                </a:solidFill>
              </a:rPr>
              <a:t> taxable base in </a:t>
            </a:r>
            <a:r>
              <a:rPr lang="ca-ES" sz="1400" dirty="0" err="1">
                <a:solidFill>
                  <a:srgbClr val="212121"/>
                </a:solidFill>
              </a:rPr>
              <a:t>direct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estimation</a:t>
            </a:r>
            <a:endParaRPr sz="1400" dirty="0">
              <a:solidFill>
                <a:srgbClr val="212121"/>
              </a:solidFill>
            </a:endParaRPr>
          </a:p>
          <a:p>
            <a:pPr marL="342900" lvl="0" indent="-3238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🠶"/>
            </a:pPr>
            <a:r>
              <a:rPr lang="ca-ES" sz="1400" u="sng" dirty="0" err="1"/>
              <a:t>Tax</a:t>
            </a:r>
            <a:r>
              <a:rPr lang="ca-ES" sz="1400" u="sng" dirty="0"/>
              <a:t> </a:t>
            </a:r>
            <a:r>
              <a:rPr lang="ca-ES" sz="1400" u="sng" dirty="0" err="1"/>
              <a:t>Benefits</a:t>
            </a:r>
            <a:r>
              <a:rPr lang="ca-ES" sz="1400" u="sng" dirty="0"/>
              <a:t> for establishments </a:t>
            </a:r>
            <a:r>
              <a:rPr lang="ca-ES" sz="1400" u="sng" dirty="0" err="1"/>
              <a:t>addressed</a:t>
            </a:r>
            <a:r>
              <a:rPr lang="ca-ES" sz="1400" u="sng" dirty="0"/>
              <a:t> in </a:t>
            </a:r>
            <a:r>
              <a:rPr lang="ca-ES" sz="1400" u="sng" dirty="0" err="1"/>
              <a:t>the</a:t>
            </a:r>
            <a:r>
              <a:rPr lang="ca-ES" sz="1400" u="sng" dirty="0"/>
              <a:t> </a:t>
            </a:r>
            <a:r>
              <a:rPr lang="ca-ES" sz="1400" u="sng" dirty="0" err="1"/>
              <a:t>Balearic</a:t>
            </a:r>
            <a:r>
              <a:rPr lang="ca-ES" sz="1400" u="sng" dirty="0"/>
              <a:t> </a:t>
            </a:r>
            <a:r>
              <a:rPr lang="ca-ES" sz="1400" u="sng" dirty="0" err="1"/>
              <a:t>Islands</a:t>
            </a:r>
            <a:r>
              <a:rPr lang="ca-ES" sz="1400" u="sng" dirty="0"/>
              <a:t> o </a:t>
            </a:r>
            <a:r>
              <a:rPr lang="ca-ES" sz="1400" u="sng" dirty="0" err="1"/>
              <a:t>other</a:t>
            </a:r>
            <a:r>
              <a:rPr lang="ca-ES" sz="1400" u="sng" dirty="0"/>
              <a:t> </a:t>
            </a:r>
            <a:r>
              <a:rPr lang="ca-ES" sz="1400" u="sng" dirty="0" err="1"/>
              <a:t>territories</a:t>
            </a:r>
            <a:r>
              <a:rPr lang="ca-ES" sz="1400" u="sng" dirty="0"/>
              <a:t>.</a:t>
            </a:r>
            <a:endParaRPr sz="1400" u="sng" dirty="0"/>
          </a:p>
          <a:p>
            <a:pPr marL="742950" lvl="1" indent="-2774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▪"/>
            </a:pPr>
            <a:r>
              <a:rPr lang="ca-ES" sz="1400" dirty="0">
                <a:solidFill>
                  <a:srgbClr val="212121"/>
                </a:solidFill>
              </a:rPr>
              <a:t>For </a:t>
            </a:r>
            <a:r>
              <a:rPr lang="ca-ES" sz="1400" dirty="0" err="1">
                <a:solidFill>
                  <a:srgbClr val="212121"/>
                </a:solidFill>
              </a:rPr>
              <a:t>the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production</a:t>
            </a:r>
            <a:r>
              <a:rPr lang="ca-ES" sz="1400" dirty="0">
                <a:solidFill>
                  <a:srgbClr val="212121"/>
                </a:solidFill>
              </a:rPr>
              <a:t> of industrial, </a:t>
            </a:r>
            <a:r>
              <a:rPr lang="ca-ES" sz="1400" dirty="0" err="1">
                <a:solidFill>
                  <a:srgbClr val="212121"/>
                </a:solidFill>
              </a:rPr>
              <a:t>agricultural</a:t>
            </a:r>
            <a:r>
              <a:rPr lang="ca-ES" sz="1400" dirty="0">
                <a:solidFill>
                  <a:srgbClr val="212121"/>
                </a:solidFill>
              </a:rPr>
              <a:t>, </a:t>
            </a:r>
            <a:r>
              <a:rPr lang="ca-ES" sz="1400" dirty="0" err="1">
                <a:solidFill>
                  <a:srgbClr val="212121"/>
                </a:solidFill>
              </a:rPr>
              <a:t>livestock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and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fishing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goods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through</a:t>
            </a:r>
            <a:r>
              <a:rPr lang="ca-ES" sz="1400" dirty="0">
                <a:solidFill>
                  <a:srgbClr val="212121"/>
                </a:solidFill>
              </a:rPr>
              <a:t> a </a:t>
            </a:r>
            <a:r>
              <a:rPr lang="ca-ES" sz="1400" dirty="0" err="1">
                <a:solidFill>
                  <a:srgbClr val="212121"/>
                </a:solidFill>
              </a:rPr>
              <a:t>branch</a:t>
            </a:r>
            <a:r>
              <a:rPr lang="ca-ES" sz="1400" dirty="0">
                <a:solidFill>
                  <a:srgbClr val="212121"/>
                </a:solidFill>
              </a:rPr>
              <a:t> or permanent establishment </a:t>
            </a:r>
            <a:r>
              <a:rPr lang="ca-ES" sz="1400" dirty="0" err="1">
                <a:solidFill>
                  <a:srgbClr val="212121"/>
                </a:solidFill>
              </a:rPr>
              <a:t>located</a:t>
            </a:r>
            <a:r>
              <a:rPr lang="ca-ES" sz="1400" dirty="0">
                <a:solidFill>
                  <a:srgbClr val="212121"/>
                </a:solidFill>
              </a:rPr>
              <a:t> in </a:t>
            </a:r>
            <a:r>
              <a:rPr lang="ca-ES" sz="1400" dirty="0" err="1">
                <a:solidFill>
                  <a:srgbClr val="212121"/>
                </a:solidFill>
              </a:rPr>
              <a:t>the</a:t>
            </a:r>
            <a:r>
              <a:rPr lang="ca-ES" sz="1400" dirty="0">
                <a:solidFill>
                  <a:srgbClr val="212121"/>
                </a:solidFill>
              </a:rPr>
              <a:t> </a:t>
            </a:r>
            <a:r>
              <a:rPr lang="ca-ES" sz="1400" dirty="0" err="1">
                <a:solidFill>
                  <a:srgbClr val="212121"/>
                </a:solidFill>
              </a:rPr>
              <a:t>archipelago</a:t>
            </a:r>
            <a:endParaRPr sz="1400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🠶"/>
            </a:pPr>
            <a:r>
              <a:rPr lang="ca-ES" sz="1700" u="sng" dirty="0" err="1"/>
              <a:t>Tax</a:t>
            </a:r>
            <a:r>
              <a:rPr lang="ca-ES" sz="1700" u="sng" dirty="0"/>
              <a:t> </a:t>
            </a:r>
            <a:r>
              <a:rPr lang="ca-ES" sz="1700" u="sng" dirty="0" err="1"/>
              <a:t>Benefit</a:t>
            </a:r>
            <a:r>
              <a:rPr lang="ca-ES" sz="1700" u="sng" dirty="0"/>
              <a:t> Base</a:t>
            </a:r>
            <a:endParaRPr sz="1530" dirty="0"/>
          </a:p>
          <a:p>
            <a:pPr marL="685800" lvl="2" indent="-2774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Char char="▪"/>
            </a:pPr>
            <a:r>
              <a:rPr lang="ca-ES" dirty="0" err="1">
                <a:solidFill>
                  <a:srgbClr val="212121"/>
                </a:solidFill>
              </a:rPr>
              <a:t>Income</a:t>
            </a:r>
            <a:r>
              <a:rPr lang="ca-ES" dirty="0">
                <a:solidFill>
                  <a:srgbClr val="212121"/>
                </a:solidFill>
              </a:rPr>
              <a:t> </a:t>
            </a:r>
            <a:r>
              <a:rPr lang="ca-ES" dirty="0" err="1">
                <a:solidFill>
                  <a:srgbClr val="212121"/>
                </a:solidFill>
              </a:rPr>
              <a:t>derived</a:t>
            </a:r>
            <a:r>
              <a:rPr lang="ca-ES" dirty="0">
                <a:solidFill>
                  <a:srgbClr val="212121"/>
                </a:solidFill>
              </a:rPr>
              <a:t> </a:t>
            </a:r>
            <a:r>
              <a:rPr lang="ca-ES" dirty="0" err="1">
                <a:solidFill>
                  <a:srgbClr val="212121"/>
                </a:solidFill>
              </a:rPr>
              <a:t>from</a:t>
            </a:r>
            <a:r>
              <a:rPr lang="ca-ES" dirty="0">
                <a:solidFill>
                  <a:srgbClr val="212121"/>
                </a:solidFill>
              </a:rPr>
              <a:t> </a:t>
            </a:r>
            <a:r>
              <a:rPr lang="ca-ES" dirty="0" err="1">
                <a:solidFill>
                  <a:srgbClr val="212121"/>
                </a:solidFill>
              </a:rPr>
              <a:t>the</a:t>
            </a:r>
            <a:r>
              <a:rPr lang="ca-ES" dirty="0">
                <a:solidFill>
                  <a:srgbClr val="212121"/>
                </a:solidFill>
              </a:rPr>
              <a:t> </a:t>
            </a:r>
            <a:r>
              <a:rPr lang="ca-ES" dirty="0" err="1">
                <a:solidFill>
                  <a:srgbClr val="212121"/>
                </a:solidFill>
              </a:rPr>
              <a:t>sale</a:t>
            </a:r>
            <a:r>
              <a:rPr lang="ca-ES" dirty="0">
                <a:solidFill>
                  <a:srgbClr val="212121"/>
                </a:solidFill>
              </a:rPr>
              <a:t>, </a:t>
            </a:r>
            <a:r>
              <a:rPr lang="ca-ES" dirty="0" err="1">
                <a:solidFill>
                  <a:srgbClr val="212121"/>
                </a:solidFill>
              </a:rPr>
              <a:t>export</a:t>
            </a:r>
            <a:r>
              <a:rPr lang="ca-ES" dirty="0">
                <a:solidFill>
                  <a:srgbClr val="212121"/>
                </a:solidFill>
              </a:rPr>
              <a:t>, </a:t>
            </a:r>
            <a:r>
              <a:rPr lang="ca-ES" dirty="0" err="1">
                <a:solidFill>
                  <a:srgbClr val="212121"/>
                </a:solidFill>
              </a:rPr>
              <a:t>commercialization</a:t>
            </a:r>
            <a:r>
              <a:rPr lang="ca-ES" dirty="0">
                <a:solidFill>
                  <a:srgbClr val="212121"/>
                </a:solidFill>
              </a:rPr>
              <a:t> or </a:t>
            </a:r>
            <a:r>
              <a:rPr lang="ca-ES" dirty="0" err="1">
                <a:solidFill>
                  <a:srgbClr val="212121"/>
                </a:solidFill>
              </a:rPr>
              <a:t>transformation</a:t>
            </a:r>
            <a:r>
              <a:rPr lang="ca-ES" dirty="0">
                <a:solidFill>
                  <a:srgbClr val="212121"/>
                </a:solidFill>
              </a:rPr>
              <a:t> of </a:t>
            </a:r>
            <a:r>
              <a:rPr lang="ca-ES" dirty="0" err="1">
                <a:solidFill>
                  <a:srgbClr val="212121"/>
                </a:solidFill>
              </a:rPr>
              <a:t>the</a:t>
            </a:r>
            <a:r>
              <a:rPr lang="ca-ES" dirty="0">
                <a:solidFill>
                  <a:srgbClr val="212121"/>
                </a:solidFill>
              </a:rPr>
              <a:t> </a:t>
            </a:r>
            <a:r>
              <a:rPr lang="ca-ES" dirty="0" err="1">
                <a:solidFill>
                  <a:srgbClr val="212121"/>
                </a:solidFill>
              </a:rPr>
              <a:t>products</a:t>
            </a:r>
            <a:r>
              <a:rPr lang="ca-ES" dirty="0">
                <a:solidFill>
                  <a:srgbClr val="212121"/>
                </a:solidFill>
              </a:rPr>
              <a:t>.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700"/>
              <a:buChar char="🠶"/>
            </a:pPr>
            <a:r>
              <a:rPr lang="ca-ES" sz="1700" u="sng" dirty="0" err="1"/>
              <a:t>Tax</a:t>
            </a:r>
            <a:r>
              <a:rPr lang="ca-ES" sz="1700" u="sng" dirty="0"/>
              <a:t> </a:t>
            </a:r>
            <a:r>
              <a:rPr lang="ca-ES" sz="1700" u="sng" dirty="0" err="1"/>
              <a:t>Benefit</a:t>
            </a:r>
            <a:r>
              <a:rPr lang="ca-ES" sz="1700" u="sng" dirty="0"/>
              <a:t> </a:t>
            </a:r>
            <a:r>
              <a:rPr lang="ca-ES" sz="1700" u="sng" dirty="0" err="1"/>
              <a:t>Calculation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530"/>
              <a:buFont typeface="Noto Sans Symbols"/>
              <a:buChar char="▪"/>
            </a:pPr>
            <a:r>
              <a:rPr lang="ca-ES" sz="1530" dirty="0" err="1"/>
              <a:t>Deduction</a:t>
            </a:r>
            <a:r>
              <a:rPr lang="ca-ES" sz="1530" dirty="0"/>
              <a:t> of 10% of </a:t>
            </a:r>
            <a:r>
              <a:rPr lang="ca-ES" sz="1530" dirty="0" err="1"/>
              <a:t>the</a:t>
            </a:r>
            <a:r>
              <a:rPr lang="ca-ES" sz="1530" dirty="0"/>
              <a:t> full quota, </a:t>
            </a:r>
            <a:r>
              <a:rPr lang="ca-ES" sz="1530" dirty="0" err="1"/>
              <a:t>provided</a:t>
            </a:r>
            <a:r>
              <a:rPr lang="ca-ES" sz="1530" dirty="0"/>
              <a:t> </a:t>
            </a:r>
            <a:r>
              <a:rPr lang="ca-ES" sz="1530" dirty="0" err="1"/>
              <a:t>that</a:t>
            </a:r>
            <a:r>
              <a:rPr lang="ca-ES" sz="1530" dirty="0"/>
              <a:t>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average</a:t>
            </a:r>
            <a:r>
              <a:rPr lang="ca-ES" sz="1530" dirty="0"/>
              <a:t> staff of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entity</a:t>
            </a:r>
            <a:r>
              <a:rPr lang="ca-ES" sz="1530" dirty="0"/>
              <a:t> is </a:t>
            </a:r>
            <a:r>
              <a:rPr lang="ca-ES" sz="1530" dirty="0" err="1"/>
              <a:t>not</a:t>
            </a:r>
            <a:r>
              <a:rPr lang="ca-ES" sz="1530" dirty="0"/>
              <a:t> </a:t>
            </a:r>
            <a:r>
              <a:rPr lang="ca-ES" sz="1530" dirty="0" err="1"/>
              <a:t>less</a:t>
            </a:r>
            <a:r>
              <a:rPr lang="ca-ES" sz="1530" dirty="0"/>
              <a:t> </a:t>
            </a:r>
            <a:r>
              <a:rPr lang="ca-ES" sz="1530" dirty="0" err="1"/>
              <a:t>than</a:t>
            </a:r>
            <a:r>
              <a:rPr lang="ca-ES" sz="1530" dirty="0"/>
              <a:t>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twelve</a:t>
            </a:r>
            <a:r>
              <a:rPr lang="ca-ES" sz="1530" dirty="0"/>
              <a:t> </a:t>
            </a:r>
            <a:r>
              <a:rPr lang="ca-ES" sz="1530" dirty="0" err="1"/>
              <a:t>months</a:t>
            </a:r>
            <a:r>
              <a:rPr lang="ca-ES" sz="1530" dirty="0"/>
              <a:t> prior to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beginning</a:t>
            </a:r>
            <a:r>
              <a:rPr lang="ca-ES" sz="1530" dirty="0"/>
              <a:t> of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first</a:t>
            </a:r>
            <a:r>
              <a:rPr lang="ca-ES" sz="1530" dirty="0"/>
              <a:t> </a:t>
            </a:r>
            <a:r>
              <a:rPr lang="ca-ES" sz="1530" dirty="0" err="1"/>
              <a:t>tax</a:t>
            </a:r>
            <a:r>
              <a:rPr lang="ca-ES" sz="1530" dirty="0"/>
              <a:t> </a:t>
            </a:r>
            <a:r>
              <a:rPr lang="ca-ES" sz="1530" dirty="0" err="1"/>
              <a:t>period</a:t>
            </a:r>
            <a:r>
              <a:rPr lang="ca-ES" sz="1530" dirty="0"/>
              <a:t> </a:t>
            </a:r>
            <a:r>
              <a:rPr lang="ca-ES" sz="1530" dirty="0" err="1"/>
              <a:t>starting</a:t>
            </a:r>
            <a:r>
              <a:rPr lang="ca-ES" sz="1530" dirty="0"/>
              <a:t> on 1-1-2010 → </a:t>
            </a:r>
            <a:r>
              <a:rPr lang="ca-ES" sz="1530" u="sng" dirty="0" err="1"/>
              <a:t>Tax</a:t>
            </a:r>
            <a:r>
              <a:rPr lang="ca-ES" sz="1530" u="sng" dirty="0"/>
              <a:t> </a:t>
            </a:r>
            <a:r>
              <a:rPr lang="ca-ES" sz="1530" u="sng" dirty="0" err="1"/>
              <a:t>Benefit</a:t>
            </a:r>
            <a:r>
              <a:rPr lang="ca-ES" sz="1530" u="sng" dirty="0"/>
              <a:t> for </a:t>
            </a:r>
            <a:r>
              <a:rPr lang="ca-ES" sz="1530" u="sng" dirty="0" err="1"/>
              <a:t>job</a:t>
            </a:r>
            <a:r>
              <a:rPr lang="ca-ES" sz="1530" u="sng" dirty="0"/>
              <a:t> </a:t>
            </a:r>
            <a:r>
              <a:rPr lang="ca-ES" sz="1530" u="sng" dirty="0" err="1"/>
              <a:t>maintenance</a:t>
            </a:r>
            <a:r>
              <a:rPr lang="ca-ES" sz="1530" u="sng" dirty="0"/>
              <a:t>.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530"/>
              <a:buFont typeface="Noto Sans Symbols"/>
              <a:buChar char="▪"/>
            </a:pPr>
            <a:r>
              <a:rPr lang="ca-ES" sz="1530" dirty="0" err="1"/>
              <a:t>Deduction</a:t>
            </a:r>
            <a:r>
              <a:rPr lang="ca-ES" sz="1530" dirty="0"/>
              <a:t> of 25% of </a:t>
            </a:r>
            <a:r>
              <a:rPr lang="ca-ES" sz="1530" dirty="0" err="1"/>
              <a:t>the</a:t>
            </a:r>
            <a:r>
              <a:rPr lang="ca-ES" sz="1530" dirty="0"/>
              <a:t> total quota </a:t>
            </a:r>
            <a:r>
              <a:rPr lang="ca-ES" sz="1530" dirty="0" err="1"/>
              <a:t>provided</a:t>
            </a:r>
            <a:r>
              <a:rPr lang="ca-ES" sz="1530" dirty="0"/>
              <a:t>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average</a:t>
            </a:r>
            <a:r>
              <a:rPr lang="ca-ES" sz="1530" dirty="0"/>
              <a:t> staff of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entity</a:t>
            </a:r>
            <a:r>
              <a:rPr lang="ca-ES" sz="1530" dirty="0"/>
              <a:t> has </a:t>
            </a:r>
            <a:r>
              <a:rPr lang="ca-ES" sz="1530" dirty="0" err="1"/>
              <a:t>increased</a:t>
            </a:r>
            <a:r>
              <a:rPr lang="ca-ES" sz="1530" dirty="0"/>
              <a:t> </a:t>
            </a:r>
            <a:r>
              <a:rPr lang="ca-ES" sz="1530" dirty="0" err="1"/>
              <a:t>with</a:t>
            </a:r>
            <a:r>
              <a:rPr lang="ca-ES" sz="1530" dirty="0"/>
              <a:t> </a:t>
            </a:r>
            <a:r>
              <a:rPr lang="ca-ES" sz="1530" dirty="0" err="1"/>
              <a:t>respect</a:t>
            </a:r>
            <a:r>
              <a:rPr lang="ca-ES" sz="1530" dirty="0"/>
              <a:t> to </a:t>
            </a:r>
            <a:r>
              <a:rPr lang="ca-ES" sz="1530" dirty="0" err="1"/>
              <a:t>the</a:t>
            </a:r>
            <a:r>
              <a:rPr lang="ca-ES" sz="1530" dirty="0"/>
              <a:t> </a:t>
            </a:r>
            <a:r>
              <a:rPr lang="ca-ES" sz="1530" dirty="0" err="1"/>
              <a:t>previous</a:t>
            </a:r>
            <a:r>
              <a:rPr lang="ca-ES" sz="1530" dirty="0"/>
              <a:t> </a:t>
            </a:r>
            <a:r>
              <a:rPr lang="ca-ES" sz="1530" dirty="0" err="1"/>
              <a:t>twelve</a:t>
            </a:r>
            <a:r>
              <a:rPr lang="ca-ES" sz="1530" dirty="0"/>
              <a:t> </a:t>
            </a:r>
            <a:r>
              <a:rPr lang="ca-ES" sz="1530" dirty="0" err="1"/>
              <a:t>months</a:t>
            </a:r>
            <a:r>
              <a:rPr lang="ca-ES" sz="1530" dirty="0"/>
              <a:t> </a:t>
            </a:r>
            <a:r>
              <a:rPr lang="ca-ES" sz="1530" dirty="0" err="1"/>
              <a:t>and</a:t>
            </a:r>
            <a:r>
              <a:rPr lang="ca-ES" sz="1530" dirty="0"/>
              <a:t> </a:t>
            </a:r>
            <a:r>
              <a:rPr lang="ca-ES" sz="1530" dirty="0" err="1"/>
              <a:t>this</a:t>
            </a:r>
            <a:r>
              <a:rPr lang="ca-ES" sz="1530" dirty="0"/>
              <a:t> </a:t>
            </a:r>
            <a:r>
              <a:rPr lang="ca-ES" sz="1530" dirty="0" err="1"/>
              <a:t>increase</a:t>
            </a:r>
            <a:r>
              <a:rPr lang="ca-ES" sz="1530" dirty="0"/>
              <a:t> </a:t>
            </a:r>
            <a:r>
              <a:rPr lang="ca-ES" sz="1530" dirty="0" err="1"/>
              <a:t>remains</a:t>
            </a:r>
            <a:r>
              <a:rPr lang="ca-ES" sz="1530" dirty="0"/>
              <a:t> </a:t>
            </a:r>
            <a:r>
              <a:rPr lang="ca-ES" sz="1530" dirty="0" err="1"/>
              <a:t>at</a:t>
            </a:r>
            <a:r>
              <a:rPr lang="ca-ES" sz="1530" dirty="0"/>
              <a:t> </a:t>
            </a:r>
            <a:r>
              <a:rPr lang="ca-ES" sz="1530" dirty="0" err="1"/>
              <a:t>ease</a:t>
            </a:r>
            <a:r>
              <a:rPr lang="ca-ES" sz="1530" dirty="0"/>
              <a:t> for 3 </a:t>
            </a:r>
            <a:r>
              <a:rPr lang="ca-ES" sz="1530" dirty="0" err="1"/>
              <a:t>years</a:t>
            </a:r>
            <a:r>
              <a:rPr lang="ca-ES" sz="1530" dirty="0"/>
              <a:t> → </a:t>
            </a:r>
            <a:r>
              <a:rPr lang="ca-ES" sz="1530" u="sng" dirty="0" err="1"/>
              <a:t>Benefit</a:t>
            </a:r>
            <a:r>
              <a:rPr lang="ca-ES" sz="1530" u="sng" dirty="0"/>
              <a:t> for </a:t>
            </a:r>
            <a:r>
              <a:rPr lang="ca-ES" sz="1530" u="sng" dirty="0" err="1"/>
              <a:t>creating</a:t>
            </a:r>
            <a:r>
              <a:rPr lang="ca-ES" sz="1530" u="sng" dirty="0"/>
              <a:t> </a:t>
            </a:r>
            <a:r>
              <a:rPr lang="ca-ES" sz="1530" u="sng" dirty="0" err="1"/>
              <a:t>jobs</a:t>
            </a:r>
            <a:r>
              <a:rPr lang="ca-ES" sz="1530" u="sng" dirty="0"/>
              <a:t>.</a:t>
            </a:r>
            <a:endParaRPr sz="1530" u="sng" dirty="0"/>
          </a:p>
        </p:txBody>
      </p:sp>
      <p:pic>
        <p:nvPicPr>
          <p:cNvPr id="258" name="Google Shape;258;p26" descr="CHIS_CO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304" y="1359485"/>
            <a:ext cx="1615005" cy="14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75;p19" descr="https://ci3.googleusercontent.com/proxy/2Fxdd9Bbji8AmMauIkt3sl5CPP7NO5wcEG0Hdh5ZQNXqlLHuF-uCLv_DszLBx9GjdL48rweJYbxxogi7Mz7qQn7h=s0-d-e1-ft#http://www.atib.es/App_Themes/Azul/img/3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06433" y="0"/>
            <a:ext cx="2085567" cy="71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6250168"/>
            <a:ext cx="1550706" cy="474784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73" y="6039405"/>
            <a:ext cx="688464" cy="68554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8" y="5603925"/>
            <a:ext cx="1238908" cy="5433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1387</Words>
  <Application>Microsoft Office PowerPoint</Application>
  <PresentationFormat>Personalizado</PresentationFormat>
  <Paragraphs>151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Noto Sans Symbols</vt:lpstr>
      <vt:lpstr>Espiral</vt:lpstr>
      <vt:lpstr>SPECIAL FISCAL MEASURES BALEARIC ISLANDS´ REGIME </vt:lpstr>
      <vt:lpstr>Investment Reserve (I)</vt:lpstr>
      <vt:lpstr>Investment Reserve (II)</vt:lpstr>
      <vt:lpstr>Investment Reserve (III)</vt:lpstr>
      <vt:lpstr>Investment Reserve  (IV)</vt:lpstr>
      <vt:lpstr>Presentación de PowerPoint</vt:lpstr>
      <vt:lpstr>Presentación de PowerPoint</vt:lpstr>
      <vt:lpstr>Presentación de PowerPoint</vt:lpstr>
      <vt:lpstr> Special regime for industrial, agricultural, livestock and fishing companies (I)  </vt:lpstr>
      <vt:lpstr>Special regime for industrial, agricultural, livestock and fishing companies (II) </vt:lpstr>
      <vt:lpstr>SPECIAL SCHEME FOR INDUSTRIAL, AGRICULTURAL, FARMING AND FISHING COMPANIES.  EXAMPLES (1)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FISCAL MEASURES BALEARIC ISLANDS´ REGIME </dc:title>
  <dc:creator>Adele Bunbury</dc:creator>
  <cp:lastModifiedBy>Cambra de Comerç de Mallorca, Gabinet de Premsa</cp:lastModifiedBy>
  <cp:revision>4</cp:revision>
  <dcterms:modified xsi:type="dcterms:W3CDTF">2019-04-01T09:01:09Z</dcterms:modified>
</cp:coreProperties>
</file>