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3" r:id="rId2"/>
  </p:sldMasterIdLst>
  <p:notesMasterIdLst>
    <p:notesMasterId r:id="rId11"/>
  </p:notesMasterIdLst>
  <p:sldIdLst>
    <p:sldId id="256" r:id="rId3"/>
    <p:sldId id="372" r:id="rId4"/>
    <p:sldId id="349" r:id="rId5"/>
    <p:sldId id="350" r:id="rId6"/>
    <p:sldId id="343" r:id="rId7"/>
    <p:sldId id="344" r:id="rId8"/>
    <p:sldId id="345" r:id="rId9"/>
    <p:sldId id="360" r:id="rId10"/>
  </p:sldIdLst>
  <p:sldSz cx="9144000" cy="6858000" type="screen4x3"/>
  <p:notesSz cx="6738938" cy="987107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1724" autoAdjust="0"/>
  </p:normalViewPr>
  <p:slideViewPr>
    <p:cSldViewPr>
      <p:cViewPr>
        <p:scale>
          <a:sx n="70" d="100"/>
          <a:sy n="70" d="100"/>
        </p:scale>
        <p:origin x="-281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17938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E262E6-46A8-4887-ADD5-81E02B4F6AC7}" type="datetimeFigureOut">
              <a:rPr lang="el-GR"/>
              <a:pPr>
                <a:defRPr/>
              </a:pPr>
              <a:t>2/4/2019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1150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375775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17938" y="9375775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D36037-8772-46BD-84C9-DA6FC3BE46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829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829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A78C5-6826-4FA0-899C-BBFB60117495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6A40B-D34D-49D1-B0A4-96CE25DB23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BBB2-42CB-431C-B9E0-2EF6E4DDFA30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E836-0FFE-4FBF-A519-83A4BA5777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BAE2D-42A6-4C6F-9D1B-24DAF7C37037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31AB-CACE-4B60-912B-9ED6010F0D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31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58EE-D201-42B5-A1B4-42F158E57D3D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85A10-E418-4EEC-8D1D-9B9F060C56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50A55-CF5B-4A8F-83FD-7A606F0FF6B0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A0426-485B-4291-BBBC-BA54AA35F4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96235-C1DF-4849-84F5-44B0ECD667EA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1C6D-546D-422F-9CD3-53D8FFFEA5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8A14B-AD3B-4CFF-9146-06645AB71352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92C5-D705-4153-9044-B8116377902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E7222-BC7C-457F-80CA-04AC78F25BA9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E94D5-6012-49C3-A1D9-382C1B45CF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C1C15-754F-4AFA-8A43-F6E913001885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8FC44-D95F-4E99-BDB5-46303996FA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65831-9D86-4281-8C9A-CFA2AE7B6033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FA0C5-1B68-49E0-8976-C05AD620B1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5FAE0-7EA4-4D30-A732-59DB8F721E51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4772-0B15-4899-A0E8-C2B0C4E709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A4AF0-CE71-424D-9484-CDEDD4B48E10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9D19-47F5-475B-B671-8167B82C32C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087-A7FA-4B5F-B004-5F016879520F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6828D-D71B-4B03-A503-397B9FC991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8DE8B-7478-49E7-870D-20B7718130DE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0950-001C-4E0B-9C45-B975E5EC25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D66F8-36B2-4790-BBA0-04F0580D0DDB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936C4-D088-4B61-BC97-F5FABED58B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09FF4-C6D8-48B8-8F97-D8608F99A5F2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B8DF5-375D-49B1-A1A1-2BE22E2BE3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E4AAF-19E2-4990-B379-84986947A0CB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0466-9ADF-4869-8ED2-C4E0C64EEC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EFBBA-0BB8-4A42-B3EC-79A2BE9D36B2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E8659-4CD8-4F7C-A24A-0DF48F423D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91F0-A156-4516-AC3A-011922798038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92B90-DFBF-4BF9-879F-A1B7E615785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0E027-9760-4828-95F5-8E3A14747DBD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352A5-3D2E-4C3A-8019-A696AF8825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59AEC-856E-49F6-9F1D-F89499962667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99791-39ED-4DFF-8066-321AA1D94E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E808F-8E97-4F5F-AA00-08E7FF537881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5AB2E-BA45-4778-90D7-5D0A095967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19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19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819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C302FAC-7ECA-4EBC-A3A8-90CFB548382B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819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50DE22-E2E8-4227-A590-D142CB84170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819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819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9216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6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217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921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F0EB24-02CA-441C-9DFE-8511B854F718}" type="datetime1">
              <a:rPr lang="el-GR" smtClean="0"/>
              <a:pPr>
                <a:defRPr/>
              </a:pPr>
              <a:t>2/4/2019</a:t>
            </a:fld>
            <a:endParaRPr lang="el-GR"/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3D28F90-D92D-48E6-8441-74C81FFD97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217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9217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suleur.org/index.php?Idi=2&amp;ho=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2019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VAT IN EUROPEAN ISLANDS</a:t>
            </a:r>
            <a:endParaRPr lang="el-GR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727200" y="4021138"/>
            <a:ext cx="6229350" cy="19288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George Assonitis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Advisor-Union of Hellenic Chambers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Member-Technical Committee INSULEUR</a:t>
            </a:r>
            <a:endParaRPr lang="el-GR" sz="2400" dirty="0" smtClean="0"/>
          </a:p>
        </p:txBody>
      </p:sp>
      <p:pic>
        <p:nvPicPr>
          <p:cNvPr id="5124" name="Picture 7" descr="cabecer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European taxation policy and VAT in Islands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a </a:t>
            </a:r>
            <a:r>
              <a:rPr lang="en-US" b="1" dirty="0" smtClean="0"/>
              <a:t>general tax</a:t>
            </a:r>
            <a:r>
              <a:rPr lang="en-US" dirty="0" smtClean="0"/>
              <a:t> that applies, in principle, to all commercial activities involving the production and distribution of goods and the provision of services</a:t>
            </a:r>
            <a:endParaRPr lang="el-GR" dirty="0" smtClean="0"/>
          </a:p>
          <a:p>
            <a:pPr marL="342900" lvl="2" indent="-342900"/>
            <a:r>
              <a:rPr lang="en-US" dirty="0" smtClean="0"/>
              <a:t>a </a:t>
            </a:r>
            <a:r>
              <a:rPr lang="en-US" b="1" dirty="0" smtClean="0"/>
              <a:t>consumption tax</a:t>
            </a:r>
            <a:r>
              <a:rPr lang="en-US" dirty="0" smtClean="0"/>
              <a:t> because it is borne ultimately by the final consumer</a:t>
            </a:r>
            <a:endParaRPr lang="el-GR" dirty="0" smtClean="0"/>
          </a:p>
          <a:p>
            <a:r>
              <a:rPr lang="en-US" sz="2400" dirty="0" smtClean="0"/>
              <a:t>charged as a percentage of price</a:t>
            </a:r>
          </a:p>
          <a:p>
            <a:r>
              <a:rPr lang="en-US" sz="2400" dirty="0" smtClean="0"/>
              <a:t>collected </a:t>
            </a:r>
            <a:r>
              <a:rPr lang="en-US" sz="2400" b="1" dirty="0" smtClean="0"/>
              <a:t>fractionally</a:t>
            </a:r>
            <a:endParaRPr lang="el-GR" sz="2400" dirty="0" smtClean="0"/>
          </a:p>
          <a:p>
            <a:r>
              <a:rPr lang="en-US" sz="2400" dirty="0" smtClean="0"/>
              <a:t>paid to the revenue authorities by the seller of the goods</a:t>
            </a:r>
            <a:endParaRPr lang="el-GR" sz="2400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772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- Ορθογώνιο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Geographical features of the application of VAT in the EU</a:t>
            </a:r>
          </a:p>
          <a:p>
            <a:endParaRPr lang="en-US" b="1" dirty="0"/>
          </a:p>
          <a:p>
            <a:r>
              <a:rPr lang="en-US" sz="1400" b="1" dirty="0">
                <a:solidFill>
                  <a:srgbClr val="FF0000"/>
                </a:solidFill>
              </a:rPr>
              <a:t>DENMARK</a:t>
            </a:r>
          </a:p>
          <a:p>
            <a:r>
              <a:rPr lang="en-US" sz="1400" dirty="0"/>
              <a:t>The Faeroe Islands and Greenland are not part of the European Union;</a:t>
            </a:r>
          </a:p>
          <a:p>
            <a:r>
              <a:rPr lang="en-US" sz="1400" dirty="0"/>
              <a:t>consequently, no VAT is applied in these territories.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GERMANY</a:t>
            </a:r>
          </a:p>
          <a:p>
            <a:r>
              <a:rPr lang="en-US" sz="1400" dirty="0"/>
              <a:t>For VAT purposes, the country does not include the island of </a:t>
            </a:r>
            <a:r>
              <a:rPr lang="en-US" sz="1400" dirty="0" err="1"/>
              <a:t>Heligoland</a:t>
            </a:r>
            <a:r>
              <a:rPr lang="en-US" sz="1400" dirty="0"/>
              <a:t> and</a:t>
            </a:r>
          </a:p>
          <a:p>
            <a:r>
              <a:rPr lang="en-US" sz="1400" dirty="0"/>
              <a:t>the territory of </a:t>
            </a:r>
            <a:r>
              <a:rPr lang="en-US" sz="1400" dirty="0" err="1"/>
              <a:t>Büsingen</a:t>
            </a:r>
            <a:r>
              <a:rPr lang="en-US" sz="1400" dirty="0"/>
              <a:t>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GREECE</a:t>
            </a:r>
          </a:p>
          <a:p>
            <a:r>
              <a:rPr lang="en-US" sz="1400" dirty="0"/>
              <a:t>According to Article 120 of the VAT Directive, Greece </a:t>
            </a:r>
            <a:r>
              <a:rPr lang="en-US" sz="1400" dirty="0" smtClean="0"/>
              <a:t>had a right to apply rates </a:t>
            </a:r>
            <a:r>
              <a:rPr lang="en-US" sz="1400" dirty="0"/>
              <a:t>30% lower than the corresponding rate applied in the mainland to the islands of </a:t>
            </a:r>
            <a:r>
              <a:rPr lang="en-US" sz="1400" dirty="0" err="1"/>
              <a:t>Leros</a:t>
            </a:r>
            <a:r>
              <a:rPr lang="en-US" sz="1400" dirty="0"/>
              <a:t>, Lesbos, Kos, Samos and Chios.</a:t>
            </a:r>
          </a:p>
          <a:p>
            <a:r>
              <a:rPr lang="en-US" sz="1400" dirty="0"/>
              <a:t>The lower rates applied in these Greek Islands are 4%, 9% and 17%.</a:t>
            </a:r>
          </a:p>
          <a:p>
            <a:r>
              <a:rPr lang="en-US" sz="1400" dirty="0"/>
              <a:t>The lower VAT rates will be abolished on 30.06.2018.</a:t>
            </a:r>
          </a:p>
          <a:p>
            <a:r>
              <a:rPr lang="en-US" sz="1400" dirty="0"/>
              <a:t>Mount Athos is excluded from the scope of VAT as part of the customs territory of the Community.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SPAIN</a:t>
            </a:r>
          </a:p>
          <a:p>
            <a:r>
              <a:rPr lang="en-US" sz="1400" dirty="0"/>
              <a:t>For VAT purposes, the country does not include the Canary Islands, Ceuta</a:t>
            </a:r>
          </a:p>
          <a:p>
            <a:r>
              <a:rPr lang="en-US" sz="1400" dirty="0"/>
              <a:t>and </a:t>
            </a:r>
            <a:r>
              <a:rPr lang="en-US" sz="1400" dirty="0" err="1"/>
              <a:t>Menilla</a:t>
            </a:r>
            <a:r>
              <a:rPr lang="en-US" sz="1400" dirty="0"/>
              <a:t>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FRANCE</a:t>
            </a:r>
          </a:p>
          <a:p>
            <a:r>
              <a:rPr lang="en-US" sz="1400" dirty="0"/>
              <a:t>Special rates apply in Corsica and the overseas departments (DOM):</a:t>
            </a:r>
          </a:p>
          <a:p>
            <a:r>
              <a:rPr lang="en-US" sz="1400" dirty="0"/>
              <a:t>a) Corsica</a:t>
            </a:r>
          </a:p>
          <a:p>
            <a:r>
              <a:rPr lang="en-US" sz="1400" dirty="0"/>
              <a:t>0.90%: the first performances of certain shows, the sales of livestock intended for use as foodstuff</a:t>
            </a:r>
          </a:p>
          <a:p>
            <a:r>
              <a:rPr lang="en-US" sz="1400" dirty="0"/>
              <a:t>to persons/entities not liable to pay tax;</a:t>
            </a:r>
          </a:p>
          <a:p>
            <a:r>
              <a:rPr lang="en-US" sz="1400" dirty="0"/>
              <a:t>2.10%: some goods supplied in Corsica and some services to which the</a:t>
            </a:r>
          </a:p>
          <a:p>
            <a:r>
              <a:rPr lang="en-US" sz="1400" dirty="0"/>
              <a:t>reduced rates are applicable in mainland France;</a:t>
            </a:r>
            <a:endParaRPr lang="el-GR" sz="1400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Ορθογώνιο"/>
          <p:cNvSpPr>
            <a:spLocks noChangeArrowheads="1"/>
          </p:cNvSpPr>
          <p:nvPr/>
        </p:nvSpPr>
        <p:spPr bwMode="auto">
          <a:xfrm>
            <a:off x="428625" y="285750"/>
            <a:ext cx="8501063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The standard rate applicable in Corsica is the same as</a:t>
            </a:r>
          </a:p>
          <a:p>
            <a:r>
              <a:rPr lang="en-US" sz="1400" dirty="0"/>
              <a:t>in the rest of the country: 20%.</a:t>
            </a:r>
          </a:p>
          <a:p>
            <a:r>
              <a:rPr lang="en-US" sz="1400" dirty="0"/>
              <a:t>b) DOM</a:t>
            </a:r>
          </a:p>
          <a:p>
            <a:r>
              <a:rPr lang="en-US" sz="1400" dirty="0"/>
              <a:t>In the overseas departments, but not French Guiana and Mayotte,</a:t>
            </a:r>
          </a:p>
          <a:p>
            <a:r>
              <a:rPr lang="en-US" sz="1400" dirty="0"/>
              <a:t>a reduced rate of 2.10% and a standard rate of 8.5% are applicable; the</a:t>
            </a:r>
          </a:p>
          <a:p>
            <a:r>
              <a:rPr lang="en-US" sz="1400" dirty="0"/>
              <a:t>rates of 1.05 % and 1.75 % are also applicable respectively to the press</a:t>
            </a:r>
          </a:p>
          <a:p>
            <a:r>
              <a:rPr lang="en-US" sz="1400" dirty="0"/>
              <a:t>and the first performances of certain shows, and to certain sales of animals for slaughter.</a:t>
            </a:r>
          </a:p>
          <a:p>
            <a:r>
              <a:rPr lang="en-US" sz="1400" dirty="0"/>
              <a:t>c) Monaco</a:t>
            </a:r>
          </a:p>
          <a:p>
            <a:r>
              <a:rPr lang="en-US" sz="1400" dirty="0"/>
              <a:t>Goods and services supplied to or from the Principality of Monaco are</a:t>
            </a:r>
          </a:p>
          <a:p>
            <a:r>
              <a:rPr lang="en-US" sz="1400" dirty="0"/>
              <a:t>regarded as having been supplied to or from France.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ITALY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following territories are excluded from the scope of VAT: </a:t>
            </a:r>
            <a:r>
              <a:rPr lang="en-US" sz="1400" dirty="0" err="1"/>
              <a:t>Livigno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Campione</a:t>
            </a:r>
            <a:r>
              <a:rPr lang="en-US" sz="1400" dirty="0"/>
              <a:t> </a:t>
            </a:r>
            <a:r>
              <a:rPr lang="en-US" sz="1400" dirty="0" err="1"/>
              <a:t>d’Italia</a:t>
            </a:r>
            <a:r>
              <a:rPr lang="en-US" sz="1400" dirty="0"/>
              <a:t> and the territorial waters of Lake </a:t>
            </a:r>
            <a:r>
              <a:rPr lang="en-US" sz="1400" dirty="0" err="1"/>
              <a:t>Lugano</a:t>
            </a:r>
            <a:r>
              <a:rPr lang="en-US" sz="1400" dirty="0"/>
              <a:t>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CYPRUS</a:t>
            </a:r>
          </a:p>
          <a:p>
            <a:r>
              <a:rPr lang="en-US" sz="1400" dirty="0" smtClean="0"/>
              <a:t>Transactions </a:t>
            </a:r>
            <a:r>
              <a:rPr lang="en-US" sz="1400" dirty="0"/>
              <a:t>originating in, or intended for, the United Kingdom Sovereign</a:t>
            </a:r>
          </a:p>
          <a:p>
            <a:r>
              <a:rPr lang="en-US" sz="1400" dirty="0"/>
              <a:t>Base Areas of </a:t>
            </a:r>
            <a:r>
              <a:rPr lang="en-US" sz="1400" dirty="0" err="1"/>
              <a:t>Akrotiri</a:t>
            </a:r>
            <a:r>
              <a:rPr lang="en-US" sz="1400" dirty="0"/>
              <a:t> and </a:t>
            </a:r>
            <a:r>
              <a:rPr lang="en-US" sz="1400" dirty="0" err="1"/>
              <a:t>Dhekelia</a:t>
            </a:r>
            <a:r>
              <a:rPr lang="en-US" sz="1400" dirty="0"/>
              <a:t> are treated as transactions originating </a:t>
            </a:r>
            <a:r>
              <a:rPr lang="en-US" sz="1400" dirty="0" err="1"/>
              <a:t>in,or</a:t>
            </a:r>
            <a:r>
              <a:rPr lang="en-US" sz="1400" dirty="0"/>
              <a:t> intended for, the Republic of Cyprus</a:t>
            </a:r>
            <a:r>
              <a:rPr lang="en-US" sz="1400" dirty="0" smtClean="0"/>
              <a:t>.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AUSTRIA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dirty="0" smtClean="0"/>
              <a:t>A special rate of 19% applies in </a:t>
            </a:r>
            <a:r>
              <a:rPr lang="en-US" sz="1400" dirty="0" err="1" smtClean="0"/>
              <a:t>Jungholz</a:t>
            </a:r>
            <a:r>
              <a:rPr lang="en-US" sz="1400" dirty="0" smtClean="0"/>
              <a:t> and </a:t>
            </a:r>
            <a:r>
              <a:rPr lang="en-US" sz="1400" dirty="0" err="1" smtClean="0"/>
              <a:t>Mittelberg</a:t>
            </a:r>
            <a:r>
              <a:rPr lang="en-US" sz="1400" dirty="0" smtClean="0"/>
              <a:t>.</a:t>
            </a:r>
          </a:p>
          <a:p>
            <a:endParaRPr lang="en-US" sz="1400" b="1" dirty="0" smtClean="0"/>
          </a:p>
          <a:p>
            <a:r>
              <a:rPr lang="en-US" sz="1400" b="1" dirty="0" smtClean="0">
                <a:solidFill>
                  <a:srgbClr val="FF0000"/>
                </a:solidFill>
              </a:rPr>
              <a:t>PORTUGAL</a:t>
            </a:r>
          </a:p>
          <a:p>
            <a:r>
              <a:rPr lang="en-US" sz="1400" dirty="0" smtClean="0"/>
              <a:t>Special rates apply in the Autonomous regions of Azores and Madeira:</a:t>
            </a:r>
          </a:p>
          <a:p>
            <a:r>
              <a:rPr lang="en-US" sz="1400" dirty="0" smtClean="0"/>
              <a:t>a) In the </a:t>
            </a:r>
            <a:r>
              <a:rPr lang="en-US" sz="1400" dirty="0" smtClean="0"/>
              <a:t>Azores 4</a:t>
            </a:r>
            <a:r>
              <a:rPr lang="en-US" sz="1400" dirty="0" smtClean="0"/>
              <a:t>%: reduced rate</a:t>
            </a:r>
            <a:r>
              <a:rPr lang="en-US" sz="1400" dirty="0" smtClean="0"/>
              <a:t>; 9</a:t>
            </a:r>
            <a:r>
              <a:rPr lang="en-US" sz="1400" dirty="0" smtClean="0"/>
              <a:t>%: reduced rate / parking rate</a:t>
            </a:r>
            <a:r>
              <a:rPr lang="en-US" sz="1400" dirty="0" smtClean="0"/>
              <a:t>; 18</a:t>
            </a:r>
            <a:r>
              <a:rPr lang="en-US" sz="1400" dirty="0" smtClean="0"/>
              <a:t>%: standard rate;</a:t>
            </a:r>
          </a:p>
          <a:p>
            <a:r>
              <a:rPr lang="en-US" sz="1400" dirty="0" smtClean="0"/>
              <a:t>b) In </a:t>
            </a:r>
            <a:r>
              <a:rPr lang="en-US" sz="1400" dirty="0" smtClean="0"/>
              <a:t>Madeira 5</a:t>
            </a:r>
            <a:r>
              <a:rPr lang="en-US" sz="1400" dirty="0" smtClean="0"/>
              <a:t>%: reduced </a:t>
            </a:r>
            <a:r>
              <a:rPr lang="en-US" sz="1400" dirty="0" smtClean="0"/>
              <a:t>rate;12</a:t>
            </a:r>
            <a:r>
              <a:rPr lang="en-US" sz="1400" dirty="0" smtClean="0"/>
              <a:t>%: reduced rate / parking rate</a:t>
            </a:r>
            <a:r>
              <a:rPr lang="en-US" sz="1400" dirty="0" smtClean="0"/>
              <a:t>; 22</a:t>
            </a:r>
            <a:r>
              <a:rPr lang="en-US" sz="1400" dirty="0" smtClean="0"/>
              <a:t>%: standard rate.</a:t>
            </a:r>
          </a:p>
          <a:p>
            <a:endParaRPr lang="en-US" sz="1400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Ορθογώνιο"/>
          <p:cNvSpPr>
            <a:spLocks noChangeArrowheads="1"/>
          </p:cNvSpPr>
          <p:nvPr/>
        </p:nvSpPr>
        <p:spPr bwMode="auto">
          <a:xfrm>
            <a:off x="0" y="0"/>
            <a:ext cx="91440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 dirty="0"/>
          </a:p>
          <a:p>
            <a:r>
              <a:rPr lang="en-US" sz="1400" b="1" dirty="0">
                <a:solidFill>
                  <a:srgbClr val="FF0000"/>
                </a:solidFill>
              </a:rPr>
              <a:t>AUSTRIA</a:t>
            </a:r>
          </a:p>
          <a:p>
            <a:endParaRPr lang="en-US" sz="1400" dirty="0" smtClean="0"/>
          </a:p>
          <a:p>
            <a:r>
              <a:rPr lang="en-US" sz="1400" dirty="0" smtClean="0"/>
              <a:t>A </a:t>
            </a:r>
            <a:r>
              <a:rPr lang="en-US" sz="1400" dirty="0"/>
              <a:t>special rate of 19% applies in </a:t>
            </a:r>
            <a:r>
              <a:rPr lang="en-US" sz="1400" dirty="0" err="1"/>
              <a:t>Jungholz</a:t>
            </a:r>
            <a:r>
              <a:rPr lang="en-US" sz="1400" dirty="0"/>
              <a:t> and </a:t>
            </a:r>
            <a:r>
              <a:rPr lang="en-US" sz="1400" dirty="0" err="1"/>
              <a:t>Mittelberg</a:t>
            </a:r>
            <a:r>
              <a:rPr lang="en-US" sz="1400" dirty="0"/>
              <a:t>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PORTUGAL</a:t>
            </a:r>
          </a:p>
          <a:p>
            <a:endParaRPr lang="en-US" sz="1400" dirty="0" smtClean="0"/>
          </a:p>
          <a:p>
            <a:r>
              <a:rPr lang="en-US" sz="1400" dirty="0" smtClean="0"/>
              <a:t>Special </a:t>
            </a:r>
            <a:r>
              <a:rPr lang="en-US" sz="1400" dirty="0"/>
              <a:t>rates apply in the Autonomous regions of Azores and Madeira:</a:t>
            </a:r>
          </a:p>
          <a:p>
            <a:r>
              <a:rPr lang="en-US" sz="1400" dirty="0"/>
              <a:t>a) In the Azores</a:t>
            </a:r>
          </a:p>
          <a:p>
            <a:r>
              <a:rPr lang="en-US" sz="1400" dirty="0"/>
              <a:t>4%: reduced rate;</a:t>
            </a:r>
          </a:p>
          <a:p>
            <a:r>
              <a:rPr lang="en-US" sz="1400" dirty="0"/>
              <a:t>9%: reduced rate / parking rate;</a:t>
            </a:r>
          </a:p>
          <a:p>
            <a:r>
              <a:rPr lang="en-US" sz="1400" dirty="0"/>
              <a:t>18%: standard rate;</a:t>
            </a:r>
          </a:p>
          <a:p>
            <a:r>
              <a:rPr lang="en-US" sz="1400" dirty="0"/>
              <a:t>b) In Madeira</a:t>
            </a:r>
          </a:p>
          <a:p>
            <a:r>
              <a:rPr lang="en-US" sz="1400" dirty="0"/>
              <a:t>5%: reduced rate;</a:t>
            </a:r>
          </a:p>
          <a:p>
            <a:r>
              <a:rPr lang="en-US" sz="1400" dirty="0"/>
              <a:t>12%: reduced rate / parking rate;</a:t>
            </a:r>
          </a:p>
          <a:p>
            <a:r>
              <a:rPr lang="en-US" sz="1400" dirty="0"/>
              <a:t>22%: standard rate.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FINLAND</a:t>
            </a:r>
          </a:p>
          <a:p>
            <a:endParaRPr lang="en-US" sz="1400" dirty="0" smtClean="0"/>
          </a:p>
          <a:p>
            <a:r>
              <a:rPr lang="en-US" sz="1400" dirty="0" smtClean="0"/>
              <a:t>The </a:t>
            </a:r>
            <a:r>
              <a:rPr lang="en-US" sz="1400" dirty="0" err="1"/>
              <a:t>Åland</a:t>
            </a:r>
            <a:r>
              <a:rPr lang="en-US" sz="1400" dirty="0"/>
              <a:t> Islands are excluded from the scope of VAT.</a:t>
            </a:r>
          </a:p>
          <a:p>
            <a:endParaRPr lang="en-US" sz="1400" b="1" dirty="0"/>
          </a:p>
          <a:p>
            <a:r>
              <a:rPr lang="en-US" sz="1400" b="1" dirty="0">
                <a:solidFill>
                  <a:srgbClr val="FF0000"/>
                </a:solidFill>
              </a:rPr>
              <a:t>UNITED KINGDOM</a:t>
            </a:r>
          </a:p>
          <a:p>
            <a:endParaRPr lang="en-US" sz="1400" dirty="0"/>
          </a:p>
          <a:p>
            <a:r>
              <a:rPr lang="en-US" sz="1400" dirty="0"/>
              <a:t>Goods and services supplied to or from the Isle of Man are regarded as having been supplied to or from the United Kingdom.</a:t>
            </a:r>
            <a:endParaRPr lang="el-GR" sz="1400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357188" y="857250"/>
            <a:ext cx="8429625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INSULEUR’s Position</a:t>
            </a:r>
          </a:p>
          <a:p>
            <a:pPr algn="just" eaLnBrk="0" hangingPunct="0"/>
            <a:endParaRPr lang="en-GB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INSULEUR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would like to keep intact the content of the article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120 and of all other provisions on reduced VAT in islands 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extent </a:t>
            </a:r>
            <a:r>
              <a:rPr lang="en-GB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expressis</a:t>
            </a:r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verbis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this regime of reduced VAT rates to all European Islands. </a:t>
            </a:r>
            <a:endParaRPr lang="en-GB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GB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INSULEUR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possibility of Governments of Member States willing to apply reduced VAT to their islands to do this. This will give a </a:t>
            </a:r>
            <a:r>
              <a:rPr lang="en-GB" sz="24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playing field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insular companies, principle of high value for the European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Commission,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their competitiveness and best prices for insular habitants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0" hangingPunct="0"/>
            <a:endParaRPr lang="en-GB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428625" y="4000500"/>
            <a:ext cx="8215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en-GB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George Asonitis-Technical Committee Insuleur</a:t>
            </a:r>
            <a:endParaRPr lang="el-GR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Κρυστάλλινα επίπεδα">
  <a:themeElements>
    <a:clrScheme name="Κρυστάλλινα επίπεδα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Κρυστάλλινα επίπεδα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Κρυστάλλινα επίπεδα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Κρυστάλλινα επίπεδα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Κρυστάλλινα επίπεδα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Κρυστάλλινα επίπεδα">
  <a:themeElements>
    <a:clrScheme name="1_Κρυστάλλινα επίπεδα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1_Κρυστάλλινα επίπεδα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Κρυστάλλινα επίπεδα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Κρυστάλλινα επίπεδα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Κρυστάλλινα επίπεδα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4423</TotalTime>
  <Words>607</Words>
  <Application>Microsoft Office PowerPoint</Application>
  <PresentationFormat>Προβολή στην οθόνη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0" baseType="lpstr">
      <vt:lpstr>Κρυστάλλινα επίπεδα</vt:lpstr>
      <vt:lpstr>1_Κρυστάλλινα επίπεδα</vt:lpstr>
      <vt:lpstr>VAT IN EUROPEAN ISLANDS</vt:lpstr>
      <vt:lpstr> European taxation policy and VAT in Islands 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Company>KEEE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IDO</dc:creator>
  <cp:lastModifiedBy>User</cp:lastModifiedBy>
  <cp:revision>216</cp:revision>
  <dcterms:created xsi:type="dcterms:W3CDTF">2010-11-23T21:09:43Z</dcterms:created>
  <dcterms:modified xsi:type="dcterms:W3CDTF">2019-04-02T12:28:28Z</dcterms:modified>
</cp:coreProperties>
</file>