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9" r:id="rId3"/>
    <p:sldId id="260" r:id="rId4"/>
    <p:sldId id="258" r:id="rId5"/>
    <p:sldId id="266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412"/>
    <a:srgbClr val="CC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599AC6F0-FF6C-49EC-B392-F3D7C1CABE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97" cy="498066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A3EADB7-351A-424D-813E-C60E0D0B6A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706" y="0"/>
            <a:ext cx="2945397" cy="498066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3E038384-01FF-4E85-B41B-B20E5EE807EC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D267630-0B1C-4F59-9B10-465DF98724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72"/>
            <a:ext cx="2945397" cy="49806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27F194-D953-417F-9369-7B883A411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706" y="9428572"/>
            <a:ext cx="2945397" cy="49806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BECB0F2F-EF69-438B-8938-28F49C4D4A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758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3557"/>
            <a:ext cx="7772400" cy="1783948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040520"/>
            <a:ext cx="8600903" cy="1877812"/>
          </a:xfr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Sustainable mobility and tourism as drivers                                                 for economic growth in European islands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  <a:r>
              <a:rPr lang="en-US" dirty="0"/>
              <a:t>Public Hearing,</a:t>
            </a:r>
            <a:r>
              <a:rPr lang="el-GR" dirty="0"/>
              <a:t> </a:t>
            </a:r>
            <a:r>
              <a:rPr lang="en-US" dirty="0"/>
              <a:t>Brussels, 8th of June 2018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C1B5FCA-D7F7-44E1-BFAA-12960833CBE1}"/>
              </a:ext>
            </a:extLst>
          </p:cNvPr>
          <p:cNvGrpSpPr/>
          <p:nvPr userDrawn="1"/>
        </p:nvGrpSpPr>
        <p:grpSpPr>
          <a:xfrm>
            <a:off x="0" y="-51665"/>
            <a:ext cx="3046822" cy="1326380"/>
            <a:chOff x="0" y="-51665"/>
            <a:chExt cx="3046822" cy="132638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6F3E33C-A27B-473C-A223-08D2DFAA74E7}"/>
                </a:ext>
              </a:extLst>
            </p:cNvPr>
            <p:cNvSpPr/>
            <p:nvPr userDrawn="1"/>
          </p:nvSpPr>
          <p:spPr>
            <a:xfrm>
              <a:off x="0" y="-8626"/>
              <a:ext cx="3046822" cy="1283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879C2308-92C0-4F50-BA51-A89716801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8854" y="-51665"/>
              <a:ext cx="1149009" cy="1293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480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1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1758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1758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8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17E3D8-B868-42C3-8D90-2BD01772DC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177"/>
            <a:ext cx="304826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8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9105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DD14A4-3C98-423E-91A9-6E1E1B983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26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674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674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9036915-94D7-4DD4-9BF5-DBA04162C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26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2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222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0222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DEC2CE-3DC8-416F-8067-A561E7B2E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8977"/>
            <a:ext cx="304826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0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5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F83B43D-634F-4A55-BB55-3E219003EB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26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9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21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51262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4426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07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57423"/>
            <a:ext cx="7886700" cy="48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6661"/>
            <a:ext cx="7886700" cy="3515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26" y="5962996"/>
            <a:ext cx="777077" cy="773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09" y="6057101"/>
            <a:ext cx="2370423" cy="659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1" y="6073630"/>
            <a:ext cx="2165938" cy="66315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65757" y="245442"/>
            <a:ext cx="2088108" cy="735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Speaker</a:t>
            </a:r>
            <a:r>
              <a:rPr lang="en-GB" sz="1600" baseline="0" dirty="0"/>
              <a:t> logo-</a:t>
            </a:r>
            <a:r>
              <a:rPr lang="en-GB" sz="1600" baseline="0" dirty="0" err="1"/>
              <a:t>pls</a:t>
            </a:r>
            <a:r>
              <a:rPr lang="en-GB" sz="1600" baseline="0" dirty="0"/>
              <a:t> change in </a:t>
            </a:r>
            <a:r>
              <a:rPr lang="en-GB" sz="1600" baseline="0" dirty="0" err="1"/>
              <a:t>masterslide</a:t>
            </a:r>
            <a:endParaRPr lang="en-GB" sz="16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95" y="5973975"/>
            <a:ext cx="1873134" cy="734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37619" y="106978"/>
            <a:ext cx="2006381" cy="10122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8792" y="5622550"/>
            <a:ext cx="9066415" cy="2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 userDrawn="1"/>
        </p:nvSpPr>
        <p:spPr>
          <a:xfrm>
            <a:off x="0" y="5620977"/>
            <a:ext cx="9016537" cy="1283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Public Hearing 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sym typeface="Symbol" panose="05050102010706020507" pitchFamily="18" charset="2"/>
              </a:rPr>
              <a:t> </a:t>
            </a:r>
            <a:r>
              <a:rPr lang="en-GB" sz="13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Sustainable mobility and tourism as drivers for economic growth in European islands 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sym typeface="Symbol" panose="05050102010706020507" pitchFamily="18" charset="2"/>
              </a:rPr>
              <a:t> 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Brussels, 8th June 2018</a:t>
            </a:r>
          </a:p>
        </p:txBody>
      </p:sp>
    </p:spTree>
    <p:extLst>
      <p:ext uri="{BB962C8B-B14F-4D97-AF65-F5344CB8AC3E}">
        <p14:creationId xmlns:p14="http://schemas.microsoft.com/office/powerpoint/2010/main" val="409101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inationsplatform.eu/" TargetMode="External"/><Relationship Id="rId2" Type="http://schemas.openxmlformats.org/officeDocument/2006/relationships/hyperlink" Target="http://civitas.eu/destin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rariosdofunchal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2953"/>
            <a:ext cx="7772400" cy="1783948"/>
          </a:xfrm>
        </p:spPr>
        <p:txBody>
          <a:bodyPr/>
          <a:lstStyle/>
          <a:p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CIVITAS DESTINATIONS</a:t>
            </a: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TOURISM, MOBILITY AND SUSTAINABILITY CHALLENGE</a:t>
            </a: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712" y="3652946"/>
            <a:ext cx="8184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/>
              <a:t>Claudio Mantero, </a:t>
            </a:r>
            <a:r>
              <a:rPr lang="en-GB" sz="2200" dirty="0" err="1"/>
              <a:t>Horários</a:t>
            </a:r>
            <a:r>
              <a:rPr lang="en-GB" sz="2200" dirty="0"/>
              <a:t> do Funchal</a:t>
            </a:r>
            <a:br>
              <a:rPr lang="en-GB" sz="2200" dirty="0"/>
            </a:b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CIVITAS DESTINATIONS </a:t>
            </a:r>
            <a:r>
              <a:rPr lang="en-GB" sz="2200" dirty="0"/>
              <a:t>Coordinator</a:t>
            </a:r>
          </a:p>
        </p:txBody>
      </p:sp>
    </p:spTree>
    <p:extLst>
      <p:ext uri="{BB962C8B-B14F-4D97-AF65-F5344CB8AC3E}">
        <p14:creationId xmlns:p14="http://schemas.microsoft.com/office/powerpoint/2010/main" val="14130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CA2E6AE-0691-4F9B-8BE2-3B85F722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8" y="1449076"/>
            <a:ext cx="8514272" cy="3515851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dirty="0"/>
              <a:t>Islands and Investments</a:t>
            </a:r>
          </a:p>
          <a:p>
            <a:pPr marL="457200" lvl="1" indent="0">
              <a:buNone/>
            </a:pPr>
            <a:r>
              <a:rPr lang="en-GB" sz="1600" b="1" dirty="0"/>
              <a:t>Transport mobility in island suffer high seasonality. Sharing economies and innovative cooperative management tools can be a solution. A common strategy for island at EU level can be vital to leverage investment in tourism and sustainable economies.</a:t>
            </a:r>
            <a:endParaRPr lang="pt-PT" sz="1600" dirty="0"/>
          </a:p>
          <a:p>
            <a:pPr lvl="0"/>
            <a:r>
              <a:rPr lang="en-GB" b="1" dirty="0"/>
              <a:t>Islands and financing instruments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b="1" dirty="0"/>
              <a:t>Road maintenance and transport infrastructures are vital for island transport and local economy. A financial support is needed to support the over cost raised by the insular condition.</a:t>
            </a:r>
          </a:p>
          <a:p>
            <a:r>
              <a:rPr lang="en-GB" b="1" dirty="0"/>
              <a:t>Islands and regulations</a:t>
            </a:r>
          </a:p>
          <a:p>
            <a:pPr marL="457200" lvl="1" indent="0">
              <a:buNone/>
            </a:pPr>
            <a:r>
              <a:rPr lang="en-US" sz="1600" b="1" dirty="0"/>
              <a:t>Mobility and transport at island dimension need a long run integrated, territorial dimension approach with a broad strategy involving main local economies (logistic), tourism, energy, safety and security in an integrated way (ISMP –Island Sustainable Plan?)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pt-PT" sz="1600" b="1" dirty="0"/>
          </a:p>
          <a:p>
            <a:pPr marL="0" indent="0">
              <a:buNone/>
            </a:pPr>
            <a:endParaRPr lang="pt-PT" dirty="0"/>
          </a:p>
          <a:p>
            <a:pPr lvl="0"/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186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A72757D0-C82D-4977-A0A5-0F21FA54B065}"/>
              </a:ext>
            </a:extLst>
          </p:cNvPr>
          <p:cNvSpPr txBox="1">
            <a:spLocks/>
          </p:cNvSpPr>
          <p:nvPr/>
        </p:nvSpPr>
        <p:spPr>
          <a:xfrm>
            <a:off x="689035" y="1518248"/>
            <a:ext cx="7886700" cy="399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Islands and Emissions Trading Scheme</a:t>
            </a:r>
          </a:p>
          <a:p>
            <a:pPr marL="457200" lvl="1" indent="0">
              <a:buNone/>
            </a:pPr>
            <a:r>
              <a:rPr lang="en-US" sz="1600" b="1" dirty="0"/>
              <a:t>The closed economies of EU islands can be the perfect laboratory to push for sustainable strategies in all fields using innovative consumption technologies and related incentive schemes.</a:t>
            </a:r>
            <a:endParaRPr lang="pt-PT" sz="1600" b="1" dirty="0"/>
          </a:p>
          <a:p>
            <a:r>
              <a:rPr lang="en-GB" b="1" dirty="0"/>
              <a:t>Islands and innovation</a:t>
            </a:r>
          </a:p>
          <a:p>
            <a:pPr marL="449263" indent="0">
              <a:buNone/>
            </a:pPr>
            <a:r>
              <a:rPr lang="en-US" sz="1600" b="1" dirty="0"/>
              <a:t>Natural assets in Island are especially relevant. Innovation has to be focused on main insular assets (tourism, culture, ocean, agriculture..). It is also essential to find integration platforms with </a:t>
            </a:r>
            <a:r>
              <a:rPr lang="en-US" sz="1600" b="1" dirty="0" err="1"/>
              <a:t>neighbour</a:t>
            </a:r>
            <a:r>
              <a:rPr lang="en-US" sz="1600" b="1" dirty="0"/>
              <a:t> areas to empower the positive effects </a:t>
            </a:r>
            <a:r>
              <a:rPr lang="pt-PT" sz="1600" b="1" dirty="0" err="1"/>
              <a:t>and</a:t>
            </a:r>
            <a:r>
              <a:rPr lang="pt-PT" sz="1600" b="1" dirty="0"/>
              <a:t> to </a:t>
            </a:r>
            <a:r>
              <a:rPr lang="pt-PT" sz="1600" b="1" dirty="0" err="1"/>
              <a:t>create</a:t>
            </a:r>
            <a:r>
              <a:rPr lang="pt-PT" sz="1600" b="1" dirty="0"/>
              <a:t> </a:t>
            </a:r>
            <a:r>
              <a:rPr lang="pt-PT" sz="1600" b="1" dirty="0" err="1"/>
              <a:t>critical</a:t>
            </a:r>
            <a:r>
              <a:rPr lang="pt-PT" sz="1600" b="1" dirty="0"/>
              <a:t> </a:t>
            </a:r>
            <a:r>
              <a:rPr lang="pt-PT" sz="1600" b="1" dirty="0" err="1"/>
              <a:t>mass</a:t>
            </a:r>
            <a:r>
              <a:rPr lang="pt-PT" sz="1600" b="1" dirty="0"/>
              <a:t> </a:t>
            </a:r>
            <a:r>
              <a:rPr lang="pt-PT" sz="1600" b="1" dirty="0" err="1"/>
              <a:t>on</a:t>
            </a:r>
            <a:r>
              <a:rPr lang="pt-PT" sz="1600" b="1" dirty="0"/>
              <a:t> </a:t>
            </a:r>
            <a:r>
              <a:rPr lang="pt-PT" sz="1600" b="1" dirty="0" err="1"/>
              <a:t>relevant</a:t>
            </a:r>
            <a:r>
              <a:rPr lang="pt-PT" sz="1600" b="1" dirty="0"/>
              <a:t> </a:t>
            </a:r>
            <a:r>
              <a:rPr lang="pt-PT" sz="1600" b="1" dirty="0" err="1"/>
              <a:t>markets</a:t>
            </a:r>
            <a:r>
              <a:rPr lang="pt-PT" sz="1600" b="1" dirty="0"/>
              <a:t>.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615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4B9387A-5AAA-46F5-AC62-1B6124121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4" y="1291830"/>
            <a:ext cx="5105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134095"/>
                </a:solidFill>
                <a:hlinkClick r:id="rId2"/>
              </a:rPr>
              <a:t>http://civitas.eu/destinations</a:t>
            </a:r>
            <a:endParaRPr lang="de-DE" dirty="0">
              <a:solidFill>
                <a:srgbClr val="134095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134095"/>
                </a:solidFill>
                <a:hlinkClick r:id="rId3"/>
              </a:rPr>
              <a:t>https://www.destinationsplatform.eu/</a:t>
            </a:r>
            <a:endParaRPr lang="de-DE" dirty="0">
              <a:solidFill>
                <a:srgbClr val="134095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de-DE" b="1" dirty="0">
              <a:solidFill>
                <a:srgbClr val="134095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de-DE" b="1" dirty="0">
              <a:solidFill>
                <a:srgbClr val="134095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Thank you!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Claudio Mantero</a:t>
            </a:r>
          </a:p>
          <a:p>
            <a:pPr>
              <a:spcBef>
                <a:spcPct val="50000"/>
              </a:spcBef>
              <a:defRPr/>
            </a:pP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Horários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do Funchal,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Transportes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Publicos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www.horariosdofunchal.pt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+351 291705555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claudiomantero@horariosdofunchal.pt</a:t>
            </a:r>
          </a:p>
          <a:p>
            <a:pPr>
              <a:spcBef>
                <a:spcPct val="50000"/>
              </a:spcBef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14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AD5989A3-3E5F-4DAF-9C0F-D24F313F6D0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509623"/>
            <a:ext cx="8585200" cy="2346026"/>
            <a:chOff x="353704" y="4293927"/>
            <a:chExt cx="6252439" cy="1600200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041F0DB4-5E5B-4A76-B979-1FA7C45EF2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704" y="4293927"/>
              <a:ext cx="1580882" cy="1600200"/>
              <a:chOff x="353704" y="4293927"/>
              <a:chExt cx="1580882" cy="1600200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B3735B12-0C37-4D05-9D93-114A15B57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4293927"/>
                <a:ext cx="1514475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4">
                <a:extLst>
                  <a:ext uri="{FF2B5EF4-FFF2-40B4-BE49-F238E27FC236}">
                    <a16:creationId xmlns:a16="http://schemas.microsoft.com/office/drawing/2014/main" id="{AA7861C0-2A75-44E1-B8D7-856BDC64D06F}"/>
                  </a:ext>
                </a:extLst>
              </p:cNvPr>
              <p:cNvSpPr txBox="1"/>
              <p:nvPr/>
            </p:nvSpPr>
            <p:spPr>
              <a:xfrm>
                <a:off x="353704" y="4386302"/>
                <a:ext cx="1580452" cy="7082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AU" sz="2000" dirty="0">
                    <a:solidFill>
                      <a:schemeClr val="bg1"/>
                    </a:solidFill>
                    <a:latin typeface="+mj-lt"/>
                  </a:rPr>
                  <a:t>5 phases</a:t>
                </a:r>
              </a:p>
              <a:p>
                <a:pPr algn="ctr" eaLnBrk="1" hangingPunct="1">
                  <a:defRPr/>
                </a:pPr>
                <a:r>
                  <a:rPr lang="en-AU" sz="2000" dirty="0">
                    <a:solidFill>
                      <a:schemeClr val="bg1"/>
                    </a:solidFill>
                    <a:latin typeface="+mj-lt"/>
                  </a:rPr>
                  <a:t>(2002-2020)</a:t>
                </a:r>
                <a:endParaRPr lang="de-DE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8D4599B-AA3E-4CED-9DCD-79F9F8386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8721" y="4293927"/>
              <a:ext cx="1590857" cy="1600200"/>
              <a:chOff x="1908721" y="4293927"/>
              <a:chExt cx="1590857" cy="1600200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21ECD460-1D4F-4516-A10E-F9A862B64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7698" y="4293927"/>
                <a:ext cx="1533525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F9BD7A-3FFD-4182-92AC-088B5F3BC6D2}"/>
                  </a:ext>
                </a:extLst>
              </p:cNvPr>
              <p:cNvSpPr txBox="1"/>
              <p:nvPr/>
            </p:nvSpPr>
            <p:spPr>
              <a:xfrm>
                <a:off x="1908721" y="4386302"/>
                <a:ext cx="1590857" cy="7082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AU" sz="2000" dirty="0">
                    <a:solidFill>
                      <a:schemeClr val="bg1"/>
                    </a:solidFill>
                    <a:latin typeface="+mj-lt"/>
                  </a:rPr>
                  <a:t>85 CIVITAS </a:t>
                </a:r>
              </a:p>
              <a:p>
                <a:pPr algn="ctr" eaLnBrk="1" hangingPunct="1">
                  <a:defRPr/>
                </a:pPr>
                <a:r>
                  <a:rPr lang="en-AU" sz="2000" dirty="0">
                    <a:solidFill>
                      <a:schemeClr val="bg1"/>
                    </a:solidFill>
                    <a:latin typeface="+mj-lt"/>
                  </a:rPr>
                  <a:t>Cities</a:t>
                </a:r>
                <a:endParaRPr lang="de-DE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BA8DABF7-FED9-4ED3-8DDE-72A801790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5667" y="4293927"/>
              <a:ext cx="1590692" cy="1600200"/>
              <a:chOff x="348803" y="4293927"/>
              <a:chExt cx="1590692" cy="1600200"/>
            </a:xfrm>
          </p:grpSpPr>
          <p:pic>
            <p:nvPicPr>
              <p:cNvPr id="11" name="Picture 16">
                <a:extLst>
                  <a:ext uri="{FF2B5EF4-FFF2-40B4-BE49-F238E27FC236}">
                    <a16:creationId xmlns:a16="http://schemas.microsoft.com/office/drawing/2014/main" id="{3B9B768E-36C2-4500-956F-77DF495E1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4293927"/>
                <a:ext cx="1514475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593AA216-73F4-41EE-BE9A-7A297E1602AB}"/>
                  </a:ext>
                </a:extLst>
              </p:cNvPr>
              <p:cNvSpPr txBox="1"/>
              <p:nvPr/>
            </p:nvSpPr>
            <p:spPr>
              <a:xfrm>
                <a:off x="348435" y="4386302"/>
                <a:ext cx="1590857" cy="7082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AU" sz="2000" dirty="0">
                    <a:solidFill>
                      <a:schemeClr val="bg1"/>
                    </a:solidFill>
                    <a:latin typeface="+mj-lt"/>
                  </a:rPr>
                  <a:t>19 CIVITAS </a:t>
                </a:r>
              </a:p>
              <a:p>
                <a:pPr algn="ctr" eaLnBrk="1" hangingPunct="1">
                  <a:defRPr/>
                </a:pPr>
                <a:r>
                  <a:rPr lang="en-AU" sz="2000" dirty="0">
                    <a:solidFill>
                      <a:schemeClr val="bg1"/>
                    </a:solidFill>
                    <a:latin typeface="+mj-lt"/>
                  </a:rPr>
                  <a:t>projects</a:t>
                </a:r>
                <a:endParaRPr lang="de-DE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E6DE806F-58C8-4AFB-A05D-18B28A412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2618" y="4293927"/>
              <a:ext cx="1533525" cy="1590675"/>
              <a:chOff x="1937698" y="4303452"/>
              <a:chExt cx="1533525" cy="1590675"/>
            </a:xfrm>
          </p:grpSpPr>
          <p:pic>
            <p:nvPicPr>
              <p:cNvPr id="9" name="Picture 20">
                <a:extLst>
                  <a:ext uri="{FF2B5EF4-FFF2-40B4-BE49-F238E27FC236}">
                    <a16:creationId xmlns:a16="http://schemas.microsoft.com/office/drawing/2014/main" id="{0EE4E2FD-64B9-4DB9-B652-AEBF45CCE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7698" y="4303452"/>
                <a:ext cx="1533525" cy="159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21">
                <a:extLst>
                  <a:ext uri="{FF2B5EF4-FFF2-40B4-BE49-F238E27FC236}">
                    <a16:creationId xmlns:a16="http://schemas.microsoft.com/office/drawing/2014/main" id="{8EE2EA03-EF84-459A-BCF1-3FE8148412E5}"/>
                  </a:ext>
                </a:extLst>
              </p:cNvPr>
              <p:cNvSpPr txBox="1"/>
              <p:nvPr/>
            </p:nvSpPr>
            <p:spPr>
              <a:xfrm>
                <a:off x="1956671" y="4386204"/>
                <a:ext cx="1496053" cy="7082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AU" sz="2000" dirty="0">
                    <a:solidFill>
                      <a:schemeClr val="bg1"/>
                    </a:solidFill>
                    <a:latin typeface="+mj-lt"/>
                  </a:rPr>
                  <a:t>18 living </a:t>
                </a:r>
              </a:p>
              <a:p>
                <a:pPr algn="ctr" eaLnBrk="1" hangingPunct="1">
                  <a:defRPr/>
                </a:pPr>
                <a:r>
                  <a:rPr lang="en-AU" sz="2000" dirty="0">
                    <a:solidFill>
                      <a:schemeClr val="bg1"/>
                    </a:solidFill>
                    <a:latin typeface="+mj-lt"/>
                  </a:rPr>
                  <a:t>lab projects</a:t>
                </a:r>
                <a:endParaRPr lang="de-DE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F42E3151-28F8-4AE3-A65D-6A99B335CD6E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008049"/>
            <a:ext cx="843915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pt-PT" sz="1800" dirty="0">
                <a:solidFill>
                  <a:schemeClr val="accent5">
                    <a:lumMod val="50000"/>
                  </a:schemeClr>
                </a:solidFill>
              </a:rPr>
              <a:t>Measures are reaching 52.4 million citizens</a:t>
            </a:r>
          </a:p>
          <a:p>
            <a:pPr>
              <a:lnSpc>
                <a:spcPct val="80000"/>
              </a:lnSpc>
            </a:pPr>
            <a:r>
              <a:rPr lang="en-US" altLang="pt-PT" sz="1800" dirty="0">
                <a:solidFill>
                  <a:schemeClr val="accent5">
                    <a:lumMod val="50000"/>
                  </a:schemeClr>
                </a:solidFill>
              </a:rPr>
              <a:t>Total budget: approx. EUR 250 million </a:t>
            </a:r>
          </a:p>
          <a:p>
            <a:pPr>
              <a:lnSpc>
                <a:spcPct val="80000"/>
              </a:lnSpc>
            </a:pPr>
            <a:r>
              <a:rPr lang="en-US" altLang="pt-PT" sz="1800" dirty="0">
                <a:solidFill>
                  <a:schemeClr val="accent5">
                    <a:lumMod val="50000"/>
                  </a:schemeClr>
                </a:solidFill>
              </a:rPr>
              <a:t>Total EC contribution: approx. EUR 180 million</a:t>
            </a:r>
          </a:p>
          <a:p>
            <a:pPr>
              <a:lnSpc>
                <a:spcPct val="80000"/>
              </a:lnSpc>
            </a:pPr>
            <a:r>
              <a:rPr lang="en-US" altLang="pt-PT" sz="1800" dirty="0">
                <a:solidFill>
                  <a:schemeClr val="accent5">
                    <a:lumMod val="50000"/>
                  </a:schemeClr>
                </a:solidFill>
              </a:rPr>
              <a:t>700 measures tested in more than 10 years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7124BBF-8B5A-4D42-A63B-12D9889A7859}"/>
              </a:ext>
            </a:extLst>
          </p:cNvPr>
          <p:cNvSpPr txBox="1"/>
          <p:nvPr/>
        </p:nvSpPr>
        <p:spPr>
          <a:xfrm>
            <a:off x="1540379" y="336429"/>
            <a:ext cx="3422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>
                <a:solidFill>
                  <a:schemeClr val="accent5">
                    <a:lumMod val="50000"/>
                  </a:schemeClr>
                </a:solidFill>
              </a:rPr>
              <a:t>CIVITAS in figures</a:t>
            </a:r>
          </a:p>
        </p:txBody>
      </p:sp>
    </p:spTree>
    <p:extLst>
      <p:ext uri="{BB962C8B-B14F-4D97-AF65-F5344CB8AC3E}">
        <p14:creationId xmlns:p14="http://schemas.microsoft.com/office/powerpoint/2010/main" val="141646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2">
            <a:extLst>
              <a:ext uri="{FF2B5EF4-FFF2-40B4-BE49-F238E27FC236}">
                <a16:creationId xmlns:a16="http://schemas.microsoft.com/office/drawing/2014/main" id="{6404E837-6506-4DFB-904D-3F0F28F03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"/>
          <a:stretch/>
        </p:blipFill>
        <p:spPr bwMode="auto">
          <a:xfrm>
            <a:off x="0" y="1173192"/>
            <a:ext cx="4762500" cy="22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id="{9760BC1C-794F-43DD-B44E-68E71818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312524"/>
            <a:ext cx="4762500" cy="216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">
            <a:extLst>
              <a:ext uri="{FF2B5EF4-FFF2-40B4-BE49-F238E27FC236}">
                <a16:creationId xmlns:a16="http://schemas.microsoft.com/office/drawing/2014/main" id="{24B9CAE2-DFEE-4C05-A160-6B23C1F7A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/>
          <a:stretch/>
        </p:blipFill>
        <p:spPr bwMode="auto">
          <a:xfrm>
            <a:off x="1971675" y="1163667"/>
            <a:ext cx="4762500" cy="217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9">
            <a:extLst>
              <a:ext uri="{FF2B5EF4-FFF2-40B4-BE49-F238E27FC236}">
                <a16:creationId xmlns:a16="http://schemas.microsoft.com/office/drawing/2014/main" id="{4820C8A8-CB4A-44A6-9257-AE77FE7D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760"/>
            <a:ext cx="4762500" cy="206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1">
            <a:extLst>
              <a:ext uri="{FF2B5EF4-FFF2-40B4-BE49-F238E27FC236}">
                <a16:creationId xmlns:a16="http://schemas.microsoft.com/office/drawing/2014/main" id="{E3039B7D-2E8F-4ED8-B5D0-95041B1DB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/>
          <a:stretch/>
        </p:blipFill>
        <p:spPr bwMode="auto">
          <a:xfrm>
            <a:off x="5981700" y="1163667"/>
            <a:ext cx="3162300" cy="29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24">
            <a:extLst>
              <a:ext uri="{FF2B5EF4-FFF2-40B4-BE49-F238E27FC236}">
                <a16:creationId xmlns:a16="http://schemas.microsoft.com/office/drawing/2014/main" id="{8F64F298-B0BB-4E6E-BD2A-90ADF2A9E47A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720967"/>
            <a:ext cx="2554287" cy="2554288"/>
            <a:chOff x="1377595" y="1451616"/>
            <a:chExt cx="2554727" cy="2554727"/>
          </a:xfrm>
          <a:solidFill>
            <a:schemeClr val="accent6"/>
          </a:solidFill>
        </p:grpSpPr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70EF36B2-1669-45D3-BC62-4512BCB8E2E1}"/>
                </a:ext>
              </a:extLst>
            </p:cNvPr>
            <p:cNvSpPr/>
            <p:nvPr/>
          </p:nvSpPr>
          <p:spPr>
            <a:xfrm>
              <a:off x="1593525" y="1647144"/>
              <a:ext cx="2223517" cy="2223517"/>
            </a:xfrm>
            <a:custGeom>
              <a:avLst/>
              <a:gdLst>
                <a:gd name="connsiteX0" fmla="*/ 1358437 w 1815493"/>
                <a:gd name="connsiteY0" fmla="*/ 459818 h 1815493"/>
                <a:gd name="connsiteX1" fmla="*/ 1626284 w 1815493"/>
                <a:gd name="connsiteY1" fmla="*/ 379094 h 1815493"/>
                <a:gd name="connsiteX2" fmla="*/ 1724841 w 1815493"/>
                <a:gd name="connsiteY2" fmla="*/ 549801 h 1815493"/>
                <a:gd name="connsiteX3" fmla="*/ 1521009 w 1815493"/>
                <a:gd name="connsiteY3" fmla="*/ 741401 h 1815493"/>
                <a:gd name="connsiteX4" fmla="*/ 1521009 w 1815493"/>
                <a:gd name="connsiteY4" fmla="*/ 1074092 h 1815493"/>
                <a:gd name="connsiteX5" fmla="*/ 1724841 w 1815493"/>
                <a:gd name="connsiteY5" fmla="*/ 1265692 h 1815493"/>
                <a:gd name="connsiteX6" fmla="*/ 1626284 w 1815493"/>
                <a:gd name="connsiteY6" fmla="*/ 1436399 h 1815493"/>
                <a:gd name="connsiteX7" fmla="*/ 1358437 w 1815493"/>
                <a:gd name="connsiteY7" fmla="*/ 1355675 h 1815493"/>
                <a:gd name="connsiteX8" fmla="*/ 1070318 w 1815493"/>
                <a:gd name="connsiteY8" fmla="*/ 1522021 h 1815493"/>
                <a:gd name="connsiteX9" fmla="*/ 1006304 w 1815493"/>
                <a:gd name="connsiteY9" fmla="*/ 1794344 h 1815493"/>
                <a:gd name="connsiteX10" fmla="*/ 809189 w 1815493"/>
                <a:gd name="connsiteY10" fmla="*/ 1794344 h 1815493"/>
                <a:gd name="connsiteX11" fmla="*/ 745175 w 1815493"/>
                <a:gd name="connsiteY11" fmla="*/ 1522020 h 1815493"/>
                <a:gd name="connsiteX12" fmla="*/ 457056 w 1815493"/>
                <a:gd name="connsiteY12" fmla="*/ 1355674 h 1815493"/>
                <a:gd name="connsiteX13" fmla="*/ 189209 w 1815493"/>
                <a:gd name="connsiteY13" fmla="*/ 1436399 h 1815493"/>
                <a:gd name="connsiteX14" fmla="*/ 90652 w 1815493"/>
                <a:gd name="connsiteY14" fmla="*/ 1265692 h 1815493"/>
                <a:gd name="connsiteX15" fmla="*/ 294484 w 1815493"/>
                <a:gd name="connsiteY15" fmla="*/ 1074092 h 1815493"/>
                <a:gd name="connsiteX16" fmla="*/ 294484 w 1815493"/>
                <a:gd name="connsiteY16" fmla="*/ 741401 h 1815493"/>
                <a:gd name="connsiteX17" fmla="*/ 90652 w 1815493"/>
                <a:gd name="connsiteY17" fmla="*/ 549801 h 1815493"/>
                <a:gd name="connsiteX18" fmla="*/ 189209 w 1815493"/>
                <a:gd name="connsiteY18" fmla="*/ 379094 h 1815493"/>
                <a:gd name="connsiteX19" fmla="*/ 457056 w 1815493"/>
                <a:gd name="connsiteY19" fmla="*/ 459818 h 1815493"/>
                <a:gd name="connsiteX20" fmla="*/ 745175 w 1815493"/>
                <a:gd name="connsiteY20" fmla="*/ 293472 h 1815493"/>
                <a:gd name="connsiteX21" fmla="*/ 809189 w 1815493"/>
                <a:gd name="connsiteY21" fmla="*/ 21149 h 1815493"/>
                <a:gd name="connsiteX22" fmla="*/ 1006304 w 1815493"/>
                <a:gd name="connsiteY22" fmla="*/ 21149 h 1815493"/>
                <a:gd name="connsiteX23" fmla="*/ 1070318 w 1815493"/>
                <a:gd name="connsiteY23" fmla="*/ 293473 h 1815493"/>
                <a:gd name="connsiteX24" fmla="*/ 1358437 w 1815493"/>
                <a:gd name="connsiteY24" fmla="*/ 459819 h 1815493"/>
                <a:gd name="connsiteX25" fmla="*/ 1358437 w 1815493"/>
                <a:gd name="connsiteY25" fmla="*/ 459818 h 181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5493" h="1815493">
                  <a:moveTo>
                    <a:pt x="1168536" y="459235"/>
                  </a:moveTo>
                  <a:lnTo>
                    <a:pt x="1362721" y="338967"/>
                  </a:lnTo>
                  <a:lnTo>
                    <a:pt x="1476526" y="452772"/>
                  </a:lnTo>
                  <a:lnTo>
                    <a:pt x="1356258" y="646956"/>
                  </a:lnTo>
                  <a:cubicBezTo>
                    <a:pt x="1402581" y="726622"/>
                    <a:pt x="1426848" y="817188"/>
                    <a:pt x="1426564" y="909341"/>
                  </a:cubicBezTo>
                  <a:lnTo>
                    <a:pt x="1627811" y="1017377"/>
                  </a:lnTo>
                  <a:lnTo>
                    <a:pt x="1586156" y="1172837"/>
                  </a:lnTo>
                  <a:lnTo>
                    <a:pt x="1357853" y="1165774"/>
                  </a:lnTo>
                  <a:cubicBezTo>
                    <a:pt x="1312022" y="1245724"/>
                    <a:pt x="1245723" y="1312022"/>
                    <a:pt x="1165774" y="1357854"/>
                  </a:cubicBezTo>
                  <a:lnTo>
                    <a:pt x="1172836" y="1586156"/>
                  </a:lnTo>
                  <a:lnTo>
                    <a:pt x="1017377" y="1627811"/>
                  </a:lnTo>
                  <a:lnTo>
                    <a:pt x="909342" y="1426564"/>
                  </a:lnTo>
                  <a:cubicBezTo>
                    <a:pt x="817188" y="1426848"/>
                    <a:pt x="726622" y="1402580"/>
                    <a:pt x="646956" y="1356258"/>
                  </a:cubicBezTo>
                  <a:lnTo>
                    <a:pt x="452772" y="1476526"/>
                  </a:lnTo>
                  <a:lnTo>
                    <a:pt x="338967" y="1362721"/>
                  </a:lnTo>
                  <a:lnTo>
                    <a:pt x="459235" y="1168537"/>
                  </a:lnTo>
                  <a:cubicBezTo>
                    <a:pt x="412912" y="1088871"/>
                    <a:pt x="388645" y="998305"/>
                    <a:pt x="388929" y="906152"/>
                  </a:cubicBezTo>
                  <a:lnTo>
                    <a:pt x="187682" y="798116"/>
                  </a:lnTo>
                  <a:lnTo>
                    <a:pt x="229337" y="642656"/>
                  </a:lnTo>
                  <a:lnTo>
                    <a:pt x="457640" y="649719"/>
                  </a:lnTo>
                  <a:cubicBezTo>
                    <a:pt x="503471" y="569769"/>
                    <a:pt x="569770" y="503471"/>
                    <a:pt x="649719" y="457639"/>
                  </a:cubicBezTo>
                  <a:lnTo>
                    <a:pt x="642657" y="229337"/>
                  </a:lnTo>
                  <a:lnTo>
                    <a:pt x="798116" y="187682"/>
                  </a:lnTo>
                  <a:lnTo>
                    <a:pt x="906151" y="388929"/>
                  </a:lnTo>
                  <a:cubicBezTo>
                    <a:pt x="998305" y="388645"/>
                    <a:pt x="1088871" y="412913"/>
                    <a:pt x="1168537" y="459235"/>
                  </a:cubicBezTo>
                  <a:lnTo>
                    <a:pt x="1168536" y="459235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lIns="619983" tIns="619983" rIns="619983" bIns="619983" spcCol="1270" anchor="ctr"/>
            <a:lstStyle/>
            <a:p>
              <a:pPr marL="0" marR="0" lvl="0" indent="0" algn="ctr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L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Test New Solutions</a:t>
              </a:r>
            </a:p>
          </p:txBody>
        </p:sp>
        <p:sp>
          <p:nvSpPr>
            <p:cNvPr id="94" name="Circular Arrow 26">
              <a:extLst>
                <a:ext uri="{FF2B5EF4-FFF2-40B4-BE49-F238E27FC236}">
                  <a16:creationId xmlns:a16="http://schemas.microsoft.com/office/drawing/2014/main" id="{F55826EE-2F89-488F-BC0C-41A36C317099}"/>
                </a:ext>
              </a:extLst>
            </p:cNvPr>
            <p:cNvSpPr/>
            <p:nvPr/>
          </p:nvSpPr>
          <p:spPr>
            <a:xfrm rot="3342845" flipV="1">
              <a:off x="1377595" y="1451616"/>
              <a:ext cx="2554727" cy="2554727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pFill/>
            <a:ln w="25400">
              <a:solidFill>
                <a:srgbClr val="FFFF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rgbClr val="FFFFFF"/>
              </a:contourClr>
            </a:sp3d>
          </p:spPr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B0D8C9D-072B-4B5A-B852-E23849F3FF32}"/>
                </a:ext>
              </a:extLst>
            </p:cNvPr>
            <p:cNvSpPr/>
            <p:nvPr/>
          </p:nvSpPr>
          <p:spPr bwMode="auto">
            <a:xfrm>
              <a:off x="2570012" y="2234389"/>
              <a:ext cx="314379" cy="312791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lIns="36000" tIns="0" rIns="36000" bIns="0"/>
            <a:lstStyle/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r>
                <a:rPr kumimoji="0" lang="fr-L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</a:t>
              </a:r>
            </a:p>
          </p:txBody>
        </p:sp>
      </p:grpSp>
      <p:grpSp>
        <p:nvGrpSpPr>
          <p:cNvPr id="96" name="Group 28">
            <a:extLst>
              <a:ext uri="{FF2B5EF4-FFF2-40B4-BE49-F238E27FC236}">
                <a16:creationId xmlns:a16="http://schemas.microsoft.com/office/drawing/2014/main" id="{F1FD1BB0-A1F1-4A0E-89FF-8240D04591B7}"/>
              </a:ext>
            </a:extLst>
          </p:cNvPr>
          <p:cNvGrpSpPr>
            <a:grpSpLocks/>
          </p:cNvGrpSpPr>
          <p:nvPr/>
        </p:nvGrpSpPr>
        <p:grpSpPr bwMode="auto">
          <a:xfrm>
            <a:off x="1727200" y="2591042"/>
            <a:ext cx="3260725" cy="3260725"/>
            <a:chOff x="2028868" y="3263865"/>
            <a:chExt cx="3261156" cy="3261156"/>
          </a:xfrm>
          <a:solidFill>
            <a:schemeClr val="accent6">
              <a:lumMod val="50000"/>
            </a:schemeClr>
          </a:solidFill>
        </p:grpSpPr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A1E320E6-A4C4-4FF5-9545-797B4BAB151B}"/>
                </a:ext>
              </a:extLst>
            </p:cNvPr>
            <p:cNvSpPr/>
            <p:nvPr/>
          </p:nvSpPr>
          <p:spPr>
            <a:xfrm>
              <a:off x="2242051" y="3731691"/>
              <a:ext cx="2547778" cy="2547778"/>
            </a:xfrm>
            <a:custGeom>
              <a:avLst/>
              <a:gdLst>
                <a:gd name="connsiteX0" fmla="*/ 1808424 w 2547778"/>
                <a:gd name="connsiteY0" fmla="*/ 406214 h 2547778"/>
                <a:gd name="connsiteX1" fmla="*/ 2006600 w 2547778"/>
                <a:gd name="connsiteY1" fmla="*/ 239915 h 2547778"/>
                <a:gd name="connsiteX2" fmla="*/ 2164921 w 2547778"/>
                <a:gd name="connsiteY2" fmla="*/ 372761 h 2547778"/>
                <a:gd name="connsiteX3" fmla="*/ 2035561 w 2547778"/>
                <a:gd name="connsiteY3" fmla="*/ 596805 h 2547778"/>
                <a:gd name="connsiteX4" fmla="*/ 2241097 w 2547778"/>
                <a:gd name="connsiteY4" fmla="*/ 952804 h 2547778"/>
                <a:gd name="connsiteX5" fmla="*/ 2499804 w 2547778"/>
                <a:gd name="connsiteY5" fmla="*/ 952797 h 2547778"/>
                <a:gd name="connsiteX6" fmla="*/ 2535692 w 2547778"/>
                <a:gd name="connsiteY6" fmla="*/ 1156329 h 2547778"/>
                <a:gd name="connsiteX7" fmla="*/ 2292585 w 2547778"/>
                <a:gd name="connsiteY7" fmla="*/ 1244806 h 2547778"/>
                <a:gd name="connsiteX8" fmla="*/ 2221203 w 2547778"/>
                <a:gd name="connsiteY8" fmla="*/ 1649633 h 2547778"/>
                <a:gd name="connsiteX9" fmla="*/ 2419389 w 2547778"/>
                <a:gd name="connsiteY9" fmla="*/ 1815921 h 2547778"/>
                <a:gd name="connsiteX10" fmla="*/ 2316052 w 2547778"/>
                <a:gd name="connsiteY10" fmla="*/ 1994905 h 2547778"/>
                <a:gd name="connsiteX11" fmla="*/ 2072950 w 2547778"/>
                <a:gd name="connsiteY11" fmla="*/ 1906415 h 2547778"/>
                <a:gd name="connsiteX12" fmla="*/ 1758051 w 2547778"/>
                <a:gd name="connsiteY12" fmla="*/ 2170647 h 2547778"/>
                <a:gd name="connsiteX13" fmla="*/ 1802981 w 2547778"/>
                <a:gd name="connsiteY13" fmla="*/ 2425423 h 2547778"/>
                <a:gd name="connsiteX14" fmla="*/ 1608773 w 2547778"/>
                <a:gd name="connsiteY14" fmla="*/ 2496109 h 2547778"/>
                <a:gd name="connsiteX15" fmla="*/ 1479425 w 2547778"/>
                <a:gd name="connsiteY15" fmla="*/ 2272059 h 2547778"/>
                <a:gd name="connsiteX16" fmla="*/ 1068353 w 2547778"/>
                <a:gd name="connsiteY16" fmla="*/ 2272059 h 2547778"/>
                <a:gd name="connsiteX17" fmla="*/ 939005 w 2547778"/>
                <a:gd name="connsiteY17" fmla="*/ 2496109 h 2547778"/>
                <a:gd name="connsiteX18" fmla="*/ 744797 w 2547778"/>
                <a:gd name="connsiteY18" fmla="*/ 2425423 h 2547778"/>
                <a:gd name="connsiteX19" fmla="*/ 789728 w 2547778"/>
                <a:gd name="connsiteY19" fmla="*/ 2170647 h 2547778"/>
                <a:gd name="connsiteX20" fmla="*/ 474829 w 2547778"/>
                <a:gd name="connsiteY20" fmla="*/ 1906415 h 2547778"/>
                <a:gd name="connsiteX21" fmla="*/ 231726 w 2547778"/>
                <a:gd name="connsiteY21" fmla="*/ 1994905 h 2547778"/>
                <a:gd name="connsiteX22" fmla="*/ 128389 w 2547778"/>
                <a:gd name="connsiteY22" fmla="*/ 1815921 h 2547778"/>
                <a:gd name="connsiteX23" fmla="*/ 326575 w 2547778"/>
                <a:gd name="connsiteY23" fmla="*/ 1649633 h 2547778"/>
                <a:gd name="connsiteX24" fmla="*/ 255193 w 2547778"/>
                <a:gd name="connsiteY24" fmla="*/ 1244806 h 2547778"/>
                <a:gd name="connsiteX25" fmla="*/ 12086 w 2547778"/>
                <a:gd name="connsiteY25" fmla="*/ 1156329 h 2547778"/>
                <a:gd name="connsiteX26" fmla="*/ 47974 w 2547778"/>
                <a:gd name="connsiteY26" fmla="*/ 952797 h 2547778"/>
                <a:gd name="connsiteX27" fmla="*/ 306681 w 2547778"/>
                <a:gd name="connsiteY27" fmla="*/ 952804 h 2547778"/>
                <a:gd name="connsiteX28" fmla="*/ 512217 w 2547778"/>
                <a:gd name="connsiteY28" fmla="*/ 596805 h 2547778"/>
                <a:gd name="connsiteX29" fmla="*/ 382857 w 2547778"/>
                <a:gd name="connsiteY29" fmla="*/ 372761 h 2547778"/>
                <a:gd name="connsiteX30" fmla="*/ 541178 w 2547778"/>
                <a:gd name="connsiteY30" fmla="*/ 239915 h 2547778"/>
                <a:gd name="connsiteX31" fmla="*/ 739354 w 2547778"/>
                <a:gd name="connsiteY31" fmla="*/ 406214 h 2547778"/>
                <a:gd name="connsiteX32" fmla="*/ 1125635 w 2547778"/>
                <a:gd name="connsiteY32" fmla="*/ 265619 h 2547778"/>
                <a:gd name="connsiteX33" fmla="*/ 1170553 w 2547778"/>
                <a:gd name="connsiteY33" fmla="*/ 10841 h 2547778"/>
                <a:gd name="connsiteX34" fmla="*/ 1377225 w 2547778"/>
                <a:gd name="connsiteY34" fmla="*/ 10841 h 2547778"/>
                <a:gd name="connsiteX35" fmla="*/ 1422143 w 2547778"/>
                <a:gd name="connsiteY35" fmla="*/ 265619 h 2547778"/>
                <a:gd name="connsiteX36" fmla="*/ 1808424 w 2547778"/>
                <a:gd name="connsiteY36" fmla="*/ 406214 h 254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47778" h="2547778">
                  <a:moveTo>
                    <a:pt x="1808424" y="406214"/>
                  </a:moveTo>
                  <a:lnTo>
                    <a:pt x="2006600" y="239915"/>
                  </a:lnTo>
                  <a:lnTo>
                    <a:pt x="2164921" y="372761"/>
                  </a:lnTo>
                  <a:lnTo>
                    <a:pt x="2035561" y="596805"/>
                  </a:lnTo>
                  <a:cubicBezTo>
                    <a:pt x="2127543" y="700278"/>
                    <a:pt x="2197477" y="821408"/>
                    <a:pt x="2241097" y="952804"/>
                  </a:cubicBezTo>
                  <a:lnTo>
                    <a:pt x="2499804" y="952797"/>
                  </a:lnTo>
                  <a:lnTo>
                    <a:pt x="2535692" y="1156329"/>
                  </a:lnTo>
                  <a:lnTo>
                    <a:pt x="2292585" y="1244806"/>
                  </a:lnTo>
                  <a:cubicBezTo>
                    <a:pt x="2296536" y="1383196"/>
                    <a:pt x="2272248" y="1520940"/>
                    <a:pt x="2221203" y="1649633"/>
                  </a:cubicBezTo>
                  <a:lnTo>
                    <a:pt x="2419389" y="1815921"/>
                  </a:lnTo>
                  <a:lnTo>
                    <a:pt x="2316052" y="1994905"/>
                  </a:lnTo>
                  <a:lnTo>
                    <a:pt x="2072950" y="1906415"/>
                  </a:lnTo>
                  <a:cubicBezTo>
                    <a:pt x="1987021" y="2014968"/>
                    <a:pt x="1879876" y="2104873"/>
                    <a:pt x="1758051" y="2170647"/>
                  </a:cubicBezTo>
                  <a:lnTo>
                    <a:pt x="1802981" y="2425423"/>
                  </a:lnTo>
                  <a:lnTo>
                    <a:pt x="1608773" y="2496109"/>
                  </a:lnTo>
                  <a:lnTo>
                    <a:pt x="1479425" y="2272059"/>
                  </a:lnTo>
                  <a:cubicBezTo>
                    <a:pt x="1343824" y="2299981"/>
                    <a:pt x="1203955" y="2299981"/>
                    <a:pt x="1068353" y="2272059"/>
                  </a:cubicBezTo>
                  <a:lnTo>
                    <a:pt x="939005" y="2496109"/>
                  </a:lnTo>
                  <a:lnTo>
                    <a:pt x="744797" y="2425423"/>
                  </a:lnTo>
                  <a:lnTo>
                    <a:pt x="789728" y="2170647"/>
                  </a:lnTo>
                  <a:cubicBezTo>
                    <a:pt x="667903" y="2104874"/>
                    <a:pt x="560758" y="2014968"/>
                    <a:pt x="474829" y="1906415"/>
                  </a:cubicBezTo>
                  <a:lnTo>
                    <a:pt x="231726" y="1994905"/>
                  </a:lnTo>
                  <a:lnTo>
                    <a:pt x="128389" y="1815921"/>
                  </a:lnTo>
                  <a:lnTo>
                    <a:pt x="326575" y="1649633"/>
                  </a:lnTo>
                  <a:cubicBezTo>
                    <a:pt x="275530" y="1520940"/>
                    <a:pt x="251242" y="1383196"/>
                    <a:pt x="255193" y="1244806"/>
                  </a:cubicBezTo>
                  <a:lnTo>
                    <a:pt x="12086" y="1156329"/>
                  </a:lnTo>
                  <a:lnTo>
                    <a:pt x="47974" y="952797"/>
                  </a:lnTo>
                  <a:lnTo>
                    <a:pt x="306681" y="952804"/>
                  </a:lnTo>
                  <a:cubicBezTo>
                    <a:pt x="350300" y="821409"/>
                    <a:pt x="420235" y="700279"/>
                    <a:pt x="512217" y="596805"/>
                  </a:cubicBezTo>
                  <a:lnTo>
                    <a:pt x="382857" y="372761"/>
                  </a:lnTo>
                  <a:lnTo>
                    <a:pt x="541178" y="239915"/>
                  </a:lnTo>
                  <a:lnTo>
                    <a:pt x="739354" y="406214"/>
                  </a:lnTo>
                  <a:cubicBezTo>
                    <a:pt x="857228" y="333597"/>
                    <a:pt x="988661" y="285759"/>
                    <a:pt x="1125635" y="265619"/>
                  </a:cubicBezTo>
                  <a:lnTo>
                    <a:pt x="1170553" y="10841"/>
                  </a:lnTo>
                  <a:lnTo>
                    <a:pt x="1377225" y="10841"/>
                  </a:lnTo>
                  <a:lnTo>
                    <a:pt x="1422143" y="265619"/>
                  </a:lnTo>
                  <a:cubicBezTo>
                    <a:pt x="1559117" y="285759"/>
                    <a:pt x="1690550" y="333597"/>
                    <a:pt x="1808424" y="406214"/>
                  </a:cubicBez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lIns="535077" tIns="619665" rIns="535077" bIns="664223" spcCol="1270" anchor="ctr"/>
            <a:lstStyle/>
            <a:p>
              <a:pPr marL="0" marR="0" lvl="0" indent="0" algn="ctr" defTabSz="8001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LU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Convince</a:t>
              </a:r>
              <a:r>
                <a:rPr kumimoji="0" lang="fr-L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r>
                <a:rPr kumimoji="0" lang="fr-LU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Politicians</a:t>
              </a:r>
              <a:endParaRPr kumimoji="0" lang="fr-L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Circular Arrow 30">
              <a:extLst>
                <a:ext uri="{FF2B5EF4-FFF2-40B4-BE49-F238E27FC236}">
                  <a16:creationId xmlns:a16="http://schemas.microsoft.com/office/drawing/2014/main" id="{686C1A23-F052-4CF8-9378-2234A11A4006}"/>
                </a:ext>
              </a:extLst>
            </p:cNvPr>
            <p:cNvSpPr/>
            <p:nvPr/>
          </p:nvSpPr>
          <p:spPr>
            <a:xfrm rot="8931777" flipH="1">
              <a:off x="2028868" y="3263865"/>
              <a:ext cx="3261156" cy="3261156"/>
            </a:xfrm>
            <a:prstGeom prst="circularArrow">
              <a:avLst>
                <a:gd name="adj1" fmla="val 4688"/>
                <a:gd name="adj2" fmla="val 299029"/>
                <a:gd name="adj3" fmla="val 2525726"/>
                <a:gd name="adj4" fmla="val 15840833"/>
                <a:gd name="adj5" fmla="val 5469"/>
              </a:avLst>
            </a:prstGeom>
            <a:grpFill/>
            <a:ln w="25400">
              <a:solidFill>
                <a:srgbClr val="FFFF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rgbClr val="FFFFFF"/>
              </a:contourClr>
            </a:sp3d>
          </p:spPr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0E81BC6-0FA5-4F47-9F5C-BCC625C60A84}"/>
                </a:ext>
              </a:extLst>
            </p:cNvPr>
            <p:cNvSpPr/>
            <p:nvPr/>
          </p:nvSpPr>
          <p:spPr bwMode="auto">
            <a:xfrm>
              <a:off x="3360957" y="4281588"/>
              <a:ext cx="312778" cy="312778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lIns="36000" tIns="0" rIns="36000" bIns="0"/>
            <a:lstStyle/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r>
                <a:rPr kumimoji="0" lang="fr-L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3</a:t>
              </a:r>
            </a:p>
          </p:txBody>
        </p:sp>
      </p:grpSp>
      <p:grpSp>
        <p:nvGrpSpPr>
          <p:cNvPr id="100" name="Group 32">
            <a:extLst>
              <a:ext uri="{FF2B5EF4-FFF2-40B4-BE49-F238E27FC236}">
                <a16:creationId xmlns:a16="http://schemas.microsoft.com/office/drawing/2014/main" id="{FD9690CA-A880-49EC-94EE-0D6FBDF9360F}"/>
              </a:ext>
            </a:extLst>
          </p:cNvPr>
          <p:cNvGrpSpPr>
            <a:grpSpLocks/>
          </p:cNvGrpSpPr>
          <p:nvPr/>
        </p:nvGrpSpPr>
        <p:grpSpPr bwMode="auto">
          <a:xfrm>
            <a:off x="217488" y="1986205"/>
            <a:ext cx="2368550" cy="2370137"/>
            <a:chOff x="431557" y="2717625"/>
            <a:chExt cx="2369434" cy="2369434"/>
          </a:xfrm>
          <a:solidFill>
            <a:schemeClr val="accent6">
              <a:lumMod val="75000"/>
            </a:schemeClr>
          </a:solidFill>
        </p:grpSpPr>
        <p:sp>
          <p:nvSpPr>
            <p:cNvPr id="101" name="Freeform 33">
              <a:extLst>
                <a:ext uri="{FF2B5EF4-FFF2-40B4-BE49-F238E27FC236}">
                  <a16:creationId xmlns:a16="http://schemas.microsoft.com/office/drawing/2014/main" id="{62DD43D4-1A85-40AF-8E56-50AC1D515CCA}"/>
                </a:ext>
              </a:extLst>
            </p:cNvPr>
            <p:cNvSpPr/>
            <p:nvPr/>
          </p:nvSpPr>
          <p:spPr>
            <a:xfrm>
              <a:off x="775050" y="3132564"/>
              <a:ext cx="1852930" cy="1852930"/>
            </a:xfrm>
            <a:custGeom>
              <a:avLst/>
              <a:gdLst>
                <a:gd name="connsiteX0" fmla="*/ 1386449 w 1852930"/>
                <a:gd name="connsiteY0" fmla="*/ 469300 h 1852930"/>
                <a:gd name="connsiteX1" fmla="*/ 1659819 w 1852930"/>
                <a:gd name="connsiteY1" fmla="*/ 386911 h 1852930"/>
                <a:gd name="connsiteX2" fmla="*/ 1760409 w 1852930"/>
                <a:gd name="connsiteY2" fmla="*/ 561138 h 1852930"/>
                <a:gd name="connsiteX3" fmla="*/ 1552374 w 1852930"/>
                <a:gd name="connsiteY3" fmla="*/ 756689 h 1852930"/>
                <a:gd name="connsiteX4" fmla="*/ 1552374 w 1852930"/>
                <a:gd name="connsiteY4" fmla="*/ 1096241 h 1852930"/>
                <a:gd name="connsiteX5" fmla="*/ 1760409 w 1852930"/>
                <a:gd name="connsiteY5" fmla="*/ 1291792 h 1852930"/>
                <a:gd name="connsiteX6" fmla="*/ 1659819 w 1852930"/>
                <a:gd name="connsiteY6" fmla="*/ 1466019 h 1852930"/>
                <a:gd name="connsiteX7" fmla="*/ 1386449 w 1852930"/>
                <a:gd name="connsiteY7" fmla="*/ 1383630 h 1852930"/>
                <a:gd name="connsiteX8" fmla="*/ 1092389 w 1852930"/>
                <a:gd name="connsiteY8" fmla="*/ 1553406 h 1852930"/>
                <a:gd name="connsiteX9" fmla="*/ 1027055 w 1852930"/>
                <a:gd name="connsiteY9" fmla="*/ 1831345 h 1852930"/>
                <a:gd name="connsiteX10" fmla="*/ 825875 w 1852930"/>
                <a:gd name="connsiteY10" fmla="*/ 1831345 h 1852930"/>
                <a:gd name="connsiteX11" fmla="*/ 760541 w 1852930"/>
                <a:gd name="connsiteY11" fmla="*/ 1553406 h 1852930"/>
                <a:gd name="connsiteX12" fmla="*/ 466481 w 1852930"/>
                <a:gd name="connsiteY12" fmla="*/ 1383630 h 1852930"/>
                <a:gd name="connsiteX13" fmla="*/ 193111 w 1852930"/>
                <a:gd name="connsiteY13" fmla="*/ 1466019 h 1852930"/>
                <a:gd name="connsiteX14" fmla="*/ 92521 w 1852930"/>
                <a:gd name="connsiteY14" fmla="*/ 1291792 h 1852930"/>
                <a:gd name="connsiteX15" fmla="*/ 300556 w 1852930"/>
                <a:gd name="connsiteY15" fmla="*/ 1096241 h 1852930"/>
                <a:gd name="connsiteX16" fmla="*/ 300556 w 1852930"/>
                <a:gd name="connsiteY16" fmla="*/ 756689 h 1852930"/>
                <a:gd name="connsiteX17" fmla="*/ 92521 w 1852930"/>
                <a:gd name="connsiteY17" fmla="*/ 561138 h 1852930"/>
                <a:gd name="connsiteX18" fmla="*/ 193111 w 1852930"/>
                <a:gd name="connsiteY18" fmla="*/ 386911 h 1852930"/>
                <a:gd name="connsiteX19" fmla="*/ 466481 w 1852930"/>
                <a:gd name="connsiteY19" fmla="*/ 469300 h 1852930"/>
                <a:gd name="connsiteX20" fmla="*/ 760541 w 1852930"/>
                <a:gd name="connsiteY20" fmla="*/ 299524 h 1852930"/>
                <a:gd name="connsiteX21" fmla="*/ 825875 w 1852930"/>
                <a:gd name="connsiteY21" fmla="*/ 21585 h 1852930"/>
                <a:gd name="connsiteX22" fmla="*/ 1027055 w 1852930"/>
                <a:gd name="connsiteY22" fmla="*/ 21585 h 1852930"/>
                <a:gd name="connsiteX23" fmla="*/ 1092389 w 1852930"/>
                <a:gd name="connsiteY23" fmla="*/ 299524 h 1852930"/>
                <a:gd name="connsiteX24" fmla="*/ 1386449 w 1852930"/>
                <a:gd name="connsiteY24" fmla="*/ 469300 h 185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52930" h="1852930">
                  <a:moveTo>
                    <a:pt x="1386449" y="469300"/>
                  </a:moveTo>
                  <a:lnTo>
                    <a:pt x="1659819" y="386911"/>
                  </a:lnTo>
                  <a:lnTo>
                    <a:pt x="1760409" y="561138"/>
                  </a:lnTo>
                  <a:lnTo>
                    <a:pt x="1552374" y="756689"/>
                  </a:lnTo>
                  <a:cubicBezTo>
                    <a:pt x="1582530" y="867864"/>
                    <a:pt x="1582530" y="985065"/>
                    <a:pt x="1552374" y="1096241"/>
                  </a:cubicBezTo>
                  <a:lnTo>
                    <a:pt x="1760409" y="1291792"/>
                  </a:lnTo>
                  <a:lnTo>
                    <a:pt x="1659819" y="1466019"/>
                  </a:lnTo>
                  <a:lnTo>
                    <a:pt x="1386449" y="1383630"/>
                  </a:lnTo>
                  <a:cubicBezTo>
                    <a:pt x="1305246" y="1465333"/>
                    <a:pt x="1203747" y="1523934"/>
                    <a:pt x="1092389" y="1553406"/>
                  </a:cubicBezTo>
                  <a:lnTo>
                    <a:pt x="1027055" y="1831345"/>
                  </a:lnTo>
                  <a:lnTo>
                    <a:pt x="825875" y="1831345"/>
                  </a:lnTo>
                  <a:lnTo>
                    <a:pt x="760541" y="1553406"/>
                  </a:lnTo>
                  <a:cubicBezTo>
                    <a:pt x="649182" y="1523934"/>
                    <a:pt x="547683" y="1465334"/>
                    <a:pt x="466481" y="1383630"/>
                  </a:cubicBezTo>
                  <a:lnTo>
                    <a:pt x="193111" y="1466019"/>
                  </a:lnTo>
                  <a:lnTo>
                    <a:pt x="92521" y="1291792"/>
                  </a:lnTo>
                  <a:lnTo>
                    <a:pt x="300556" y="1096241"/>
                  </a:lnTo>
                  <a:cubicBezTo>
                    <a:pt x="270400" y="985066"/>
                    <a:pt x="270400" y="867865"/>
                    <a:pt x="300556" y="756689"/>
                  </a:cubicBezTo>
                  <a:lnTo>
                    <a:pt x="92521" y="561138"/>
                  </a:lnTo>
                  <a:lnTo>
                    <a:pt x="193111" y="386911"/>
                  </a:lnTo>
                  <a:lnTo>
                    <a:pt x="466481" y="469300"/>
                  </a:lnTo>
                  <a:cubicBezTo>
                    <a:pt x="547684" y="387597"/>
                    <a:pt x="649183" y="328996"/>
                    <a:pt x="760541" y="299524"/>
                  </a:cubicBezTo>
                  <a:lnTo>
                    <a:pt x="825875" y="21585"/>
                  </a:lnTo>
                  <a:lnTo>
                    <a:pt x="1027055" y="21585"/>
                  </a:lnTo>
                  <a:lnTo>
                    <a:pt x="1092389" y="299524"/>
                  </a:lnTo>
                  <a:cubicBezTo>
                    <a:pt x="1203748" y="328996"/>
                    <a:pt x="1305247" y="387596"/>
                    <a:pt x="1386449" y="469300"/>
                  </a:cubicBez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lIns="484261" tIns="487080" rIns="484261" bIns="487080" spcCol="1270" anchor="ctr"/>
            <a:lstStyle/>
            <a:p>
              <a:pPr marL="0" marR="0" lvl="0" indent="0" algn="ctr" defTabSz="6223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L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Exchange Good Practices</a:t>
              </a:r>
            </a:p>
          </p:txBody>
        </p:sp>
        <p:sp>
          <p:nvSpPr>
            <p:cNvPr id="102" name="Shape 34">
              <a:extLst>
                <a:ext uri="{FF2B5EF4-FFF2-40B4-BE49-F238E27FC236}">
                  <a16:creationId xmlns:a16="http://schemas.microsoft.com/office/drawing/2014/main" id="{DCD5C974-80C1-49FE-B0EC-BEEE2DD7F66A}"/>
                </a:ext>
              </a:extLst>
            </p:cNvPr>
            <p:cNvSpPr/>
            <p:nvPr/>
          </p:nvSpPr>
          <p:spPr>
            <a:xfrm rot="2220787" flipV="1">
              <a:off x="431557" y="2717625"/>
              <a:ext cx="2369434" cy="2369434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pFill/>
            <a:ln w="25400">
              <a:solidFill>
                <a:srgbClr val="FFFF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rgbClr val="FFFFFF"/>
              </a:contourClr>
            </a:sp3d>
          </p:spPr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2840A1E-47FD-4E3E-93FC-A27DE35C8E12}"/>
                </a:ext>
              </a:extLst>
            </p:cNvPr>
            <p:cNvSpPr/>
            <p:nvPr/>
          </p:nvSpPr>
          <p:spPr bwMode="auto">
            <a:xfrm>
              <a:off x="1559103" y="3473051"/>
              <a:ext cx="312854" cy="312644"/>
            </a:xfrm>
            <a:prstGeom prst="ellipse">
              <a:avLst/>
            </a:prstGeom>
            <a:grpFill/>
            <a:ln w="254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lIns="36000" tIns="0" rIns="36000" bIns="0"/>
            <a:lstStyle/>
            <a:p>
              <a:pPr marL="0" marR="0" lvl="0" indent="0" algn="ctr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r>
                <a:rPr kumimoji="0" lang="fr-L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2</a:t>
              </a:r>
            </a:p>
          </p:txBody>
        </p:sp>
      </p:grpSp>
      <p:sp>
        <p:nvSpPr>
          <p:cNvPr id="104" name="Rounded Rectangle 36">
            <a:extLst>
              <a:ext uri="{FF2B5EF4-FFF2-40B4-BE49-F238E27FC236}">
                <a16:creationId xmlns:a16="http://schemas.microsoft.com/office/drawing/2014/main" id="{14B8D7CE-96DC-4C1E-8D11-D1F1D4A71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1762367"/>
            <a:ext cx="1928813" cy="242831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9525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lIns="72000" tIns="0" rIns="72000" bIns="0" anchor="ctr"/>
          <a:lstStyle>
            <a:lvl1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PT" sz="1600">
                <a:solidFill>
                  <a:srgbClr val="FFFFFF"/>
                </a:solidFill>
                <a:latin typeface="Arial" panose="020B0604020202020204" pitchFamily="34" charset="0"/>
              </a:rPr>
              <a:t>Living labs</a:t>
            </a:r>
          </a:p>
        </p:txBody>
      </p:sp>
      <p:sp>
        <p:nvSpPr>
          <p:cNvPr id="105" name="Rounded Rectangle 37">
            <a:extLst>
              <a:ext uri="{FF2B5EF4-FFF2-40B4-BE49-F238E27FC236}">
                <a16:creationId xmlns:a16="http://schemas.microsoft.com/office/drawing/2014/main" id="{911F4475-1D5A-4F26-948E-B42C971E0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2773605"/>
            <a:ext cx="1930400" cy="250825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9525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lIns="72000" tIns="0" rIns="72000" bIns="0" anchor="ctr"/>
          <a:lstStyle>
            <a:lvl1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PT" sz="1400">
                <a:solidFill>
                  <a:srgbClr val="FFFFFF"/>
                </a:solidFill>
                <a:latin typeface="Arial" panose="020B0604020202020204" pitchFamily="34" charset="0"/>
              </a:rPr>
              <a:t>How did you do it?</a:t>
            </a:r>
          </a:p>
        </p:txBody>
      </p:sp>
      <p:sp>
        <p:nvSpPr>
          <p:cNvPr id="106" name="Rounded Rectangle 38">
            <a:extLst>
              <a:ext uri="{FF2B5EF4-FFF2-40B4-BE49-F238E27FC236}">
                <a16:creationId xmlns:a16="http://schemas.microsoft.com/office/drawing/2014/main" id="{CB99C24E-404E-4FD7-A979-73F0FF622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4075356"/>
            <a:ext cx="1928812" cy="384732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9525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lIns="72000" tIns="0" rIns="72000" bIns="0" anchor="ctr"/>
          <a:lstStyle>
            <a:lvl1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PT" sz="1400">
                <a:solidFill>
                  <a:srgbClr val="FFFFFF"/>
                </a:solidFill>
                <a:latin typeface="Arial" panose="020B0604020202020204" pitchFamily="34" charset="0"/>
              </a:rPr>
              <a:t>How did you win them over?</a:t>
            </a:r>
          </a:p>
        </p:txBody>
      </p:sp>
      <p:sp>
        <p:nvSpPr>
          <p:cNvPr id="107" name="TextBox 32">
            <a:extLst>
              <a:ext uri="{FF2B5EF4-FFF2-40B4-BE49-F238E27FC236}">
                <a16:creationId xmlns:a16="http://schemas.microsoft.com/office/drawing/2014/main" id="{2B932FC8-3B7E-48F0-B6ED-8E1711AE88DD}"/>
              </a:ext>
            </a:extLst>
          </p:cNvPr>
          <p:cNvSpPr txBox="1"/>
          <p:nvPr/>
        </p:nvSpPr>
        <p:spPr>
          <a:xfrm>
            <a:off x="7000875" y="1454392"/>
            <a:ext cx="1676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n w="10541" cmpd="sng">
                  <a:noFill/>
                  <a:prstDash val="solid"/>
                </a:ln>
                <a:solidFill>
                  <a:srgbClr val="000000"/>
                </a:solidFill>
                <a:latin typeface="Arial"/>
                <a:ea typeface="MS PGothic" pitchFamily="34" charset="-128"/>
                <a:cs typeface="Arial" charset="0"/>
              </a:rPr>
              <a:t>Knowledge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n w="10541" cmpd="sng">
                  <a:noFill/>
                  <a:prstDash val="solid"/>
                </a:ln>
                <a:solidFill>
                  <a:srgbClr val="000000"/>
                </a:solidFill>
                <a:latin typeface="Arial"/>
                <a:ea typeface="MS PGothic" pitchFamily="34" charset="-128"/>
                <a:cs typeface="Arial" charset="0"/>
              </a:rPr>
              <a:t>Base on Clean Urban Transport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pic>
        <p:nvPicPr>
          <p:cNvPr id="108" name="Picture 37">
            <a:extLst>
              <a:ext uri="{FF2B5EF4-FFF2-40B4-BE49-F238E27FC236}">
                <a16:creationId xmlns:a16="http://schemas.microsoft.com/office/drawing/2014/main" id="{594E5A4C-2DDD-497A-83B5-DFB792B5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176955"/>
            <a:ext cx="361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38">
            <a:extLst>
              <a:ext uri="{FF2B5EF4-FFF2-40B4-BE49-F238E27FC236}">
                <a16:creationId xmlns:a16="http://schemas.microsoft.com/office/drawing/2014/main" id="{79215C31-1C10-448A-9500-CE19EF12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3527667"/>
            <a:ext cx="361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40">
            <a:extLst>
              <a:ext uri="{FF2B5EF4-FFF2-40B4-BE49-F238E27FC236}">
                <a16:creationId xmlns:a16="http://schemas.microsoft.com/office/drawing/2014/main" id="{249B29A0-B296-4EE8-9D2B-F3698384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3029192"/>
            <a:ext cx="361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41">
            <a:extLst>
              <a:ext uri="{FF2B5EF4-FFF2-40B4-BE49-F238E27FC236}">
                <a16:creationId xmlns:a16="http://schemas.microsoft.com/office/drawing/2014/main" id="{3EF357EB-717E-46E8-A25C-32CB6705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527792"/>
            <a:ext cx="361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42">
            <a:extLst>
              <a:ext uri="{FF2B5EF4-FFF2-40B4-BE49-F238E27FC236}">
                <a16:creationId xmlns:a16="http://schemas.microsoft.com/office/drawing/2014/main" id="{B6C5EBA9-E7EA-4687-AAC8-D98A6B9AF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3975342"/>
            <a:ext cx="361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3" name="Straight Connector 40">
            <a:extLst>
              <a:ext uri="{FF2B5EF4-FFF2-40B4-BE49-F238E27FC236}">
                <a16:creationId xmlns:a16="http://schemas.microsoft.com/office/drawing/2014/main" id="{4F816332-C5BE-42B7-AE32-F41CD24530B2}"/>
              </a:ext>
            </a:extLst>
          </p:cNvPr>
          <p:cNvCxnSpPr/>
          <p:nvPr/>
        </p:nvCxnSpPr>
        <p:spPr>
          <a:xfrm>
            <a:off x="6000750" y="3246680"/>
            <a:ext cx="617538" cy="190500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4" name="Straight Connector 42">
            <a:extLst>
              <a:ext uri="{FF2B5EF4-FFF2-40B4-BE49-F238E27FC236}">
                <a16:creationId xmlns:a16="http://schemas.microsoft.com/office/drawing/2014/main" id="{36E341A0-5878-47CE-9688-662146C17904}"/>
              </a:ext>
            </a:extLst>
          </p:cNvPr>
          <p:cNvCxnSpPr>
            <a:endCxn id="109" idx="1"/>
          </p:cNvCxnSpPr>
          <p:nvPr/>
        </p:nvCxnSpPr>
        <p:spPr>
          <a:xfrm>
            <a:off x="6851650" y="3573705"/>
            <a:ext cx="719138" cy="330200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5" name="Straight Connector 43">
            <a:extLst>
              <a:ext uri="{FF2B5EF4-FFF2-40B4-BE49-F238E27FC236}">
                <a16:creationId xmlns:a16="http://schemas.microsoft.com/office/drawing/2014/main" id="{5CE814B7-EB4B-4025-A432-5F2FDC649A4B}"/>
              </a:ext>
            </a:extLst>
          </p:cNvPr>
          <p:cNvCxnSpPr/>
          <p:nvPr/>
        </p:nvCxnSpPr>
        <p:spPr>
          <a:xfrm>
            <a:off x="6715125" y="3832467"/>
            <a:ext cx="123825" cy="381000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6" name="Straight Connector 44">
            <a:extLst>
              <a:ext uri="{FF2B5EF4-FFF2-40B4-BE49-F238E27FC236}">
                <a16:creationId xmlns:a16="http://schemas.microsoft.com/office/drawing/2014/main" id="{747026AE-5751-4F8E-ACF0-007DED1CD4CB}"/>
              </a:ext>
            </a:extLst>
          </p:cNvPr>
          <p:cNvCxnSpPr>
            <a:endCxn id="112" idx="1"/>
          </p:cNvCxnSpPr>
          <p:nvPr/>
        </p:nvCxnSpPr>
        <p:spPr>
          <a:xfrm>
            <a:off x="7934325" y="4118217"/>
            <a:ext cx="358775" cy="233363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17" name="Picture 43">
            <a:extLst>
              <a:ext uri="{FF2B5EF4-FFF2-40B4-BE49-F238E27FC236}">
                <a16:creationId xmlns:a16="http://schemas.microsoft.com/office/drawing/2014/main" id="{AF6A7B59-DABC-414B-9546-DA08D940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751380"/>
            <a:ext cx="361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9">
            <a:extLst>
              <a:ext uri="{FF2B5EF4-FFF2-40B4-BE49-F238E27FC236}">
                <a16:creationId xmlns:a16="http://schemas.microsoft.com/office/drawing/2014/main" id="{ED1C2A80-02C2-490F-8904-E32332D7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070467"/>
            <a:ext cx="361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9" name="Straight Connector 48">
            <a:extLst>
              <a:ext uri="{FF2B5EF4-FFF2-40B4-BE49-F238E27FC236}">
                <a16:creationId xmlns:a16="http://schemas.microsoft.com/office/drawing/2014/main" id="{6247DEEA-359A-4A2F-A11B-BBCEE17D12E1}"/>
              </a:ext>
            </a:extLst>
          </p:cNvPr>
          <p:cNvCxnSpPr/>
          <p:nvPr/>
        </p:nvCxnSpPr>
        <p:spPr>
          <a:xfrm flipV="1">
            <a:off x="7794625" y="4746867"/>
            <a:ext cx="501650" cy="228600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0" name="Straight Connector 49">
            <a:extLst>
              <a:ext uri="{FF2B5EF4-FFF2-40B4-BE49-F238E27FC236}">
                <a16:creationId xmlns:a16="http://schemas.microsoft.com/office/drawing/2014/main" id="{E38DD751-D24B-419A-8BE6-7F198C9E65DE}"/>
              </a:ext>
            </a:extLst>
          </p:cNvPr>
          <p:cNvCxnSpPr/>
          <p:nvPr/>
        </p:nvCxnSpPr>
        <p:spPr>
          <a:xfrm>
            <a:off x="7080250" y="4918317"/>
            <a:ext cx="377825" cy="161925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1" name="Straight Connector 50">
            <a:extLst>
              <a:ext uri="{FF2B5EF4-FFF2-40B4-BE49-F238E27FC236}">
                <a16:creationId xmlns:a16="http://schemas.microsoft.com/office/drawing/2014/main" id="{0025DEE6-6D07-4F4F-9ACC-DACC230A6A8E}"/>
              </a:ext>
            </a:extLst>
          </p:cNvPr>
          <p:cNvCxnSpPr/>
          <p:nvPr/>
        </p:nvCxnSpPr>
        <p:spPr>
          <a:xfrm flipV="1">
            <a:off x="7099300" y="4289667"/>
            <a:ext cx="454025" cy="200025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22" name="Picture 40">
            <a:extLst>
              <a:ext uri="{FF2B5EF4-FFF2-40B4-BE49-F238E27FC236}">
                <a16:creationId xmlns:a16="http://schemas.microsoft.com/office/drawing/2014/main" id="{00ADB435-9261-45B7-B6F0-BD944413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714867"/>
            <a:ext cx="361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" name="Straight Connector 58">
            <a:extLst>
              <a:ext uri="{FF2B5EF4-FFF2-40B4-BE49-F238E27FC236}">
                <a16:creationId xmlns:a16="http://schemas.microsoft.com/office/drawing/2014/main" id="{9D04EA29-DCF9-481F-8B16-EC1792430BE5}"/>
              </a:ext>
            </a:extLst>
          </p:cNvPr>
          <p:cNvCxnSpPr>
            <a:endCxn id="112" idx="0"/>
          </p:cNvCxnSpPr>
          <p:nvPr/>
        </p:nvCxnSpPr>
        <p:spPr>
          <a:xfrm>
            <a:off x="8424863" y="3811830"/>
            <a:ext cx="49212" cy="163512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4" name="Straight Connector 59">
            <a:extLst>
              <a:ext uri="{FF2B5EF4-FFF2-40B4-BE49-F238E27FC236}">
                <a16:creationId xmlns:a16="http://schemas.microsoft.com/office/drawing/2014/main" id="{DEC4C170-12BE-4038-9405-F9ED6C33ACCC}"/>
              </a:ext>
            </a:extLst>
          </p:cNvPr>
          <p:cNvCxnSpPr/>
          <p:nvPr/>
        </p:nvCxnSpPr>
        <p:spPr>
          <a:xfrm flipV="1">
            <a:off x="6870700" y="3203817"/>
            <a:ext cx="377825" cy="179388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5" name="Straight Connector 60">
            <a:extLst>
              <a:ext uri="{FF2B5EF4-FFF2-40B4-BE49-F238E27FC236}">
                <a16:creationId xmlns:a16="http://schemas.microsoft.com/office/drawing/2014/main" id="{8955F693-362D-4948-A7AF-1D1A0A83C713}"/>
              </a:ext>
            </a:extLst>
          </p:cNvPr>
          <p:cNvCxnSpPr/>
          <p:nvPr/>
        </p:nvCxnSpPr>
        <p:spPr>
          <a:xfrm>
            <a:off x="7575550" y="3135555"/>
            <a:ext cx="719138" cy="330200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6" name="Straight Connector 63">
            <a:extLst>
              <a:ext uri="{FF2B5EF4-FFF2-40B4-BE49-F238E27FC236}">
                <a16:creationId xmlns:a16="http://schemas.microsoft.com/office/drawing/2014/main" id="{85ACFED1-F369-42D0-9527-8B34234C56C7}"/>
              </a:ext>
            </a:extLst>
          </p:cNvPr>
          <p:cNvCxnSpPr/>
          <p:nvPr/>
        </p:nvCxnSpPr>
        <p:spPr>
          <a:xfrm flipV="1">
            <a:off x="7870825" y="3699117"/>
            <a:ext cx="454025" cy="200025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27" name="Picture 40">
            <a:extLst>
              <a:ext uri="{FF2B5EF4-FFF2-40B4-BE49-F238E27FC236}">
                <a16:creationId xmlns:a16="http://schemas.microsoft.com/office/drawing/2014/main" id="{2F1E4B0D-7370-468F-AADB-51AFA3DE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171942"/>
            <a:ext cx="361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8" name="Straight Connector 65">
            <a:extLst>
              <a:ext uri="{FF2B5EF4-FFF2-40B4-BE49-F238E27FC236}">
                <a16:creationId xmlns:a16="http://schemas.microsoft.com/office/drawing/2014/main" id="{E91626D6-5C71-42B4-B1B8-3806205C693F}"/>
              </a:ext>
            </a:extLst>
          </p:cNvPr>
          <p:cNvCxnSpPr/>
          <p:nvPr/>
        </p:nvCxnSpPr>
        <p:spPr>
          <a:xfrm>
            <a:off x="6899275" y="2725980"/>
            <a:ext cx="377825" cy="153987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9" name="Straight Connector 67">
            <a:extLst>
              <a:ext uri="{FF2B5EF4-FFF2-40B4-BE49-F238E27FC236}">
                <a16:creationId xmlns:a16="http://schemas.microsoft.com/office/drawing/2014/main" id="{AA458F46-9FB3-403D-B844-126FD3E3A54B}"/>
              </a:ext>
            </a:extLst>
          </p:cNvPr>
          <p:cNvCxnSpPr/>
          <p:nvPr/>
        </p:nvCxnSpPr>
        <p:spPr>
          <a:xfrm flipV="1">
            <a:off x="6156325" y="2708517"/>
            <a:ext cx="415925" cy="322263"/>
          </a:xfrm>
          <a:prstGeom prst="line">
            <a:avLst/>
          </a:prstGeom>
          <a:noFill/>
          <a:ln w="53975" cap="flat" cmpd="sng" algn="ctr">
            <a:solidFill>
              <a:srgbClr val="00CC99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30" name="Picture 46">
            <a:extLst>
              <a:ext uri="{FF2B5EF4-FFF2-40B4-BE49-F238E27FC236}">
                <a16:creationId xmlns:a16="http://schemas.microsoft.com/office/drawing/2014/main" id="{31287A66-A2AD-4121-B3D3-B0D6578B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2613267"/>
            <a:ext cx="3222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17A25ECD-50D7-436F-8E24-C9733B7ADB83}"/>
              </a:ext>
            </a:extLst>
          </p:cNvPr>
          <p:cNvSpPr txBox="1"/>
          <p:nvPr/>
        </p:nvSpPr>
        <p:spPr>
          <a:xfrm>
            <a:off x="1540379" y="336429"/>
            <a:ext cx="3986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>
                <a:solidFill>
                  <a:schemeClr val="accent5">
                    <a:lumMod val="50000"/>
                  </a:schemeClr>
                </a:solidFill>
              </a:rPr>
              <a:t>CIVITAS </a:t>
            </a:r>
            <a:r>
              <a:rPr lang="pt-PT" sz="3600" dirty="0" err="1">
                <a:solidFill>
                  <a:schemeClr val="accent5">
                    <a:lumMod val="50000"/>
                  </a:schemeClr>
                </a:solidFill>
              </a:rPr>
              <a:t>way</a:t>
            </a:r>
            <a:r>
              <a:rPr lang="pt-PT" sz="3600"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lang="pt-PT" sz="3600" dirty="0" err="1">
                <a:solidFill>
                  <a:schemeClr val="accent5">
                    <a:lumMod val="50000"/>
                  </a:schemeClr>
                </a:solidFill>
              </a:rPr>
              <a:t>work</a:t>
            </a:r>
            <a:endParaRPr lang="pt-PT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43FB0F7-1A2A-49EA-83AB-B6E535BA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29581" r="37810" b="14857"/>
          <a:stretch>
            <a:fillRect/>
          </a:stretch>
        </p:blipFill>
        <p:spPr bwMode="auto">
          <a:xfrm>
            <a:off x="3764470" y="1500231"/>
            <a:ext cx="5379530" cy="340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0789270-37D7-4B1A-840A-C3401485A5FA}"/>
              </a:ext>
            </a:extLst>
          </p:cNvPr>
          <p:cNvSpPr txBox="1"/>
          <p:nvPr/>
        </p:nvSpPr>
        <p:spPr>
          <a:xfrm>
            <a:off x="231566" y="1482979"/>
            <a:ext cx="3443287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Implement a set of mutually reinforcing innovative mobility solutions in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six urban/regional laboratory areas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solidFill>
                <a:schemeClr val="tx2">
                  <a:lumMod val="75000"/>
                </a:schemeClr>
              </a:solidFill>
              <a:latin typeface="+mj-lt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The project gathers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29 partners from 12 European countries, plus China</a:t>
            </a:r>
            <a:endParaRPr lang="en-GB" dirty="0">
              <a:solidFill>
                <a:schemeClr val="tx2">
                  <a:lumMod val="75000"/>
                </a:schemeClr>
              </a:solidFill>
              <a:latin typeface="+mj-lt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chemeClr val="tx2">
                  <a:lumMod val="75000"/>
                </a:schemeClr>
              </a:solidFill>
              <a:latin typeface="+mj-lt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From 1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st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September 2016 to 31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st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August 2020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48 months duration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chemeClr val="tx2">
                  <a:lumMod val="75000"/>
                </a:schemeClr>
              </a:solidFill>
              <a:latin typeface="+mj-lt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 Total budget of 19.9 M€ of which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17.8 M€ of EC Contribution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2317B6-42C8-4E8C-BB5B-DE65C618F7B1}"/>
              </a:ext>
            </a:extLst>
          </p:cNvPr>
          <p:cNvSpPr txBox="1"/>
          <p:nvPr/>
        </p:nvSpPr>
        <p:spPr>
          <a:xfrm>
            <a:off x="1540379" y="336429"/>
            <a:ext cx="586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>
                <a:solidFill>
                  <a:schemeClr val="accent5">
                    <a:lumMod val="50000"/>
                  </a:schemeClr>
                </a:solidFill>
              </a:rPr>
              <a:t>CIVITAS DESTINATIONS Project</a:t>
            </a:r>
          </a:p>
        </p:txBody>
      </p:sp>
    </p:spTree>
    <p:extLst>
      <p:ext uri="{BB962C8B-B14F-4D97-AF65-F5344CB8AC3E}">
        <p14:creationId xmlns:p14="http://schemas.microsoft.com/office/powerpoint/2010/main" val="97201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2317B6-42C8-4E8C-BB5B-DE65C618F7B1}"/>
              </a:ext>
            </a:extLst>
          </p:cNvPr>
          <p:cNvSpPr txBox="1"/>
          <p:nvPr/>
        </p:nvSpPr>
        <p:spPr>
          <a:xfrm>
            <a:off x="1540379" y="336429"/>
            <a:ext cx="586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>
                <a:solidFill>
                  <a:schemeClr val="accent5">
                    <a:lumMod val="50000"/>
                  </a:schemeClr>
                </a:solidFill>
              </a:rPr>
              <a:t>CIVITAS DESTINATIONS Project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3DDF1F-8557-455D-970F-E96ACC099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14" y="905123"/>
            <a:ext cx="7175792" cy="47367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638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08D6D2-4D4D-43B8-B2CD-922849913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23" y="1385891"/>
            <a:ext cx="2737341" cy="19691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ABD3364-984E-44DD-B7C6-27878EA4958D}"/>
              </a:ext>
            </a:extLst>
          </p:cNvPr>
          <p:cNvSpPr txBox="1"/>
          <p:nvPr/>
        </p:nvSpPr>
        <p:spPr>
          <a:xfrm>
            <a:off x="1540379" y="336429"/>
            <a:ext cx="489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>
                <a:solidFill>
                  <a:schemeClr val="accent5">
                    <a:lumMod val="50000"/>
                  </a:schemeClr>
                </a:solidFill>
              </a:rPr>
              <a:t>Figures </a:t>
            </a:r>
            <a:r>
              <a:rPr lang="pt-PT" sz="3600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pt-PT" sz="3600" dirty="0">
                <a:solidFill>
                  <a:schemeClr val="accent5">
                    <a:lumMod val="50000"/>
                  </a:schemeClr>
                </a:solidFill>
              </a:rPr>
              <a:t> Madeira Island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1EC0B3-B085-4CE1-823D-E922D8558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491" y="1385891"/>
            <a:ext cx="2981202" cy="19752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0B666E-F679-4355-A1FB-1BD62F3B2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31" y="3557217"/>
            <a:ext cx="3365284" cy="19691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65BA187-1244-4099-86EC-C6003AD1F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373" y="3557218"/>
            <a:ext cx="2743438" cy="196917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7775C27-3DE3-409F-AA52-2279050E7599}"/>
              </a:ext>
            </a:extLst>
          </p:cNvPr>
          <p:cNvSpPr/>
          <p:nvPr/>
        </p:nvSpPr>
        <p:spPr>
          <a:xfrm>
            <a:off x="5391509" y="4666891"/>
            <a:ext cx="1164566" cy="172529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011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F630A28-CFBC-4138-855C-4517B5FDF569}"/>
              </a:ext>
            </a:extLst>
          </p:cNvPr>
          <p:cNvSpPr txBox="1"/>
          <p:nvPr/>
        </p:nvSpPr>
        <p:spPr>
          <a:xfrm>
            <a:off x="1540379" y="25884"/>
            <a:ext cx="5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Main topics and main achievements at high level</a:t>
            </a:r>
            <a:endParaRPr lang="pt-PT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 descr="https://www.elbasharing.com/wp-content/uploads/header_loghi_home_dest.png">
            <a:extLst>
              <a:ext uri="{FF2B5EF4-FFF2-40B4-BE49-F238E27FC236}">
                <a16:creationId xmlns:a16="http://schemas.microsoft.com/office/drawing/2014/main" id="{7388FC98-0AE5-4667-AFA8-2F3D29B9E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3" r="30587"/>
          <a:stretch/>
        </p:blipFill>
        <p:spPr bwMode="auto">
          <a:xfrm>
            <a:off x="5950073" y="3001725"/>
            <a:ext cx="1948327" cy="1127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id="{C49C9909-14D0-4822-98BC-199AEEA36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256" t="-1568" r="42000" b="69473"/>
          <a:stretch/>
        </p:blipFill>
        <p:spPr>
          <a:xfrm>
            <a:off x="7740152" y="1654421"/>
            <a:ext cx="1230594" cy="269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BE1E420-48FB-405C-8ED8-32458215E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542" t="18542" r="58485" b="17854"/>
          <a:stretch/>
        </p:blipFill>
        <p:spPr>
          <a:xfrm>
            <a:off x="6515855" y="4189895"/>
            <a:ext cx="2110502" cy="1296827"/>
          </a:xfrm>
          <a:prstGeom prst="rect">
            <a:avLst/>
          </a:prstGeom>
        </p:spPr>
      </p:pic>
      <p:pic>
        <p:nvPicPr>
          <p:cNvPr id="10" name="Picture 2" descr="http://payload.cargocollective.com/1/4/132806/1989862/customer%20journey_800.png">
            <a:extLst>
              <a:ext uri="{FF2B5EF4-FFF2-40B4-BE49-F238E27FC236}">
                <a16:creationId xmlns:a16="http://schemas.microsoft.com/office/drawing/2014/main" id="{0AB67060-E6F1-47CC-8344-C00F27D0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751" t="4022" r="3436" b="7916"/>
          <a:stretch>
            <a:fillRect/>
          </a:stretch>
        </p:blipFill>
        <p:spPr bwMode="auto">
          <a:xfrm>
            <a:off x="6515855" y="1357432"/>
            <a:ext cx="2275872" cy="148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9C3D01-2E79-4E8C-89A6-0B72AD108CBC}"/>
              </a:ext>
            </a:extLst>
          </p:cNvPr>
          <p:cNvSpPr txBox="1"/>
          <p:nvPr/>
        </p:nvSpPr>
        <p:spPr>
          <a:xfrm>
            <a:off x="47999" y="1482164"/>
            <a:ext cx="5902074" cy="40045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228600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Overarching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approach to urban and regional problems, including a supra-municipal perspective</a:t>
            </a:r>
          </a:p>
          <a:p>
            <a:pPr marL="228600" lvl="1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Urban and regional authorities and actors work together to drive the change on sustainable mobility regulation and activity </a:t>
            </a:r>
          </a:p>
          <a:p>
            <a:pPr marL="228600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Development of mobility solutions serving both residents and tourists needs</a:t>
            </a:r>
          </a:p>
          <a:p>
            <a:pPr marL="228600" lvl="1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Tourist and residents have different transport needs, both use the same mobility system and cohabitation must improve</a:t>
            </a:r>
          </a:p>
          <a:p>
            <a:pPr marL="228600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 Project economy-sharing driven </a:t>
            </a:r>
          </a:p>
          <a:p>
            <a:pPr marL="228600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Development of business models to guarantee lasting impacts of the measures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850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F630A28-CFBC-4138-855C-4517B5FDF569}"/>
              </a:ext>
            </a:extLst>
          </p:cNvPr>
          <p:cNvSpPr txBox="1"/>
          <p:nvPr/>
        </p:nvSpPr>
        <p:spPr>
          <a:xfrm>
            <a:off x="1540379" y="25884"/>
            <a:ext cx="5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Main topics and main achievements at high level</a:t>
            </a:r>
            <a:endParaRPr lang="pt-PT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FC7EEA-45B8-40FF-A7E6-4215435F8316}"/>
              </a:ext>
            </a:extLst>
          </p:cNvPr>
          <p:cNvSpPr txBox="1"/>
          <p:nvPr/>
        </p:nvSpPr>
        <p:spPr>
          <a:xfrm>
            <a:off x="47999" y="1482164"/>
            <a:ext cx="5902074" cy="39990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228600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Working group representing over 150 coastal and insular regions following the project as observers with CPMR leading role</a:t>
            </a:r>
          </a:p>
          <a:p>
            <a:pPr marL="228600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Link to China, the most promising touristic market of the future, to strength international cooperation</a:t>
            </a:r>
          </a:p>
          <a:p>
            <a:pPr marL="228600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GV21 and other strategic partners at research and mobility level</a:t>
            </a:r>
          </a:p>
          <a:p>
            <a:pPr marL="228600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New formats for assembling stakeholders and co-creation processes</a:t>
            </a:r>
          </a:p>
          <a:p>
            <a:pPr marL="228600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CO-creation SUMP strategy was implemented in 6 cites/regions with remarkable positive results</a:t>
            </a:r>
          </a:p>
          <a:p>
            <a:pPr marL="228600" indent="-228600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 Information and technologies up calling such Gaming, incentives, mobile apps, integrated tools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926C50C-7D3C-4204-AF9C-3818E849E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14162" r="12621" b="11163"/>
          <a:stretch>
            <a:fillRect/>
          </a:stretch>
        </p:blipFill>
        <p:spPr bwMode="auto">
          <a:xfrm>
            <a:off x="5950073" y="3085270"/>
            <a:ext cx="2342356" cy="132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civitas.eu/sites/default/files/styles/small/public/pictures/news/civitas_itb_china_photo_original_1.jpeg?itok=kIgeaZL5">
            <a:extLst>
              <a:ext uri="{FF2B5EF4-FFF2-40B4-BE49-F238E27FC236}">
                <a16:creationId xmlns:a16="http://schemas.microsoft.com/office/drawing/2014/main" id="{36578559-0EEC-4C4E-A12B-94D3BF44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89" y="1710919"/>
            <a:ext cx="1952625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slands Commission Logo">
            <a:extLst>
              <a:ext uri="{FF2B5EF4-FFF2-40B4-BE49-F238E27FC236}">
                <a16:creationId xmlns:a16="http://schemas.microsoft.com/office/drawing/2014/main" id="{247CAF24-E532-426D-BB83-F2F859D3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6" y="1226213"/>
            <a:ext cx="2505732" cy="81171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F6B901D-A62E-4035-80EA-FE32AA330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08" y="4294788"/>
            <a:ext cx="2337685" cy="13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0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sultati immagini per tecnologia">
            <a:extLst>
              <a:ext uri="{FF2B5EF4-FFF2-40B4-BE49-F238E27FC236}">
                <a16:creationId xmlns:a16="http://schemas.microsoft.com/office/drawing/2014/main" id="{52244B48-6A6F-48EE-9F3A-F4416371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18" y="4280928"/>
            <a:ext cx="19700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4">
            <a:extLst>
              <a:ext uri="{FF2B5EF4-FFF2-40B4-BE49-F238E27FC236}">
                <a16:creationId xmlns:a16="http://schemas.microsoft.com/office/drawing/2014/main" id="{0F2BF979-94CC-45CA-A969-CCEBE9598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58" y="2860620"/>
            <a:ext cx="2190495" cy="16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890E5E1-B509-4641-917E-92AFEC95E17D}"/>
              </a:ext>
            </a:extLst>
          </p:cNvPr>
          <p:cNvSpPr txBox="1"/>
          <p:nvPr/>
        </p:nvSpPr>
        <p:spPr>
          <a:xfrm>
            <a:off x="1540379" y="25884"/>
            <a:ext cx="5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Which future for mobility and tourism?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94F01AF-8957-433D-BAAE-202BF839962D}"/>
              </a:ext>
            </a:extLst>
          </p:cNvPr>
          <p:cNvSpPr/>
          <p:nvPr/>
        </p:nvSpPr>
        <p:spPr>
          <a:xfrm>
            <a:off x="173269" y="1122173"/>
            <a:ext cx="7832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Local measures to address global problems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24CADB-0BEC-406D-A885-CC6790821F98}"/>
              </a:ext>
            </a:extLst>
          </p:cNvPr>
          <p:cNvSpPr txBox="1"/>
          <p:nvPr/>
        </p:nvSpPr>
        <p:spPr>
          <a:xfrm>
            <a:off x="173269" y="1532082"/>
            <a:ext cx="6985000" cy="47243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Brave and long run urban mobility plans</a:t>
            </a:r>
          </a:p>
          <a:p>
            <a:pPr marL="2286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Emergent new mobility businesses	</a:t>
            </a:r>
          </a:p>
          <a:p>
            <a:pPr marL="2286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Electro mobility    </a:t>
            </a:r>
          </a:p>
          <a:p>
            <a:pPr marL="2286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Integrated, innovative and accessible PT</a:t>
            </a:r>
          </a:p>
          <a:p>
            <a:pPr marL="2286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Need for a clear regulation framework with needed enforcement 	 </a:t>
            </a:r>
          </a:p>
          <a:p>
            <a:pPr marL="2286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ITC and public services</a:t>
            </a:r>
          </a:p>
          <a:p>
            <a:pPr marL="2286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Excellence as a strong incentive for the “hosting culture” </a:t>
            </a:r>
          </a:p>
          <a:p>
            <a:pPr marL="2286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More livable cities/less cars</a:t>
            </a:r>
          </a:p>
          <a:p>
            <a:pPr marL="2286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Common Stakeholder strategy based on results    </a:t>
            </a:r>
          </a:p>
          <a:p>
            <a:pPr marL="2286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Common and integrated communication plans</a:t>
            </a:r>
          </a:p>
          <a:p>
            <a:pPr marL="800053" lvl="1" indent="-342900"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1A3B455-F329-424D-AE7F-B4DFB10D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38100" r="47638" b="24100"/>
          <a:stretch>
            <a:fillRect/>
          </a:stretch>
        </p:blipFill>
        <p:spPr bwMode="auto">
          <a:xfrm>
            <a:off x="6531066" y="947564"/>
            <a:ext cx="22764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78658ED-4066-4360-84F6-13F7C12B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30533" r="47044" b="15567"/>
          <a:stretch>
            <a:fillRect/>
          </a:stretch>
        </p:blipFill>
        <p:spPr bwMode="auto">
          <a:xfrm>
            <a:off x="5762187" y="1837275"/>
            <a:ext cx="1907116" cy="127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604</Words>
  <Application>Microsoft Office PowerPoint</Application>
  <PresentationFormat>Apresentação no Ecrã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Calibri Light</vt:lpstr>
      <vt:lpstr>Franklin Gothic Demi Cond</vt:lpstr>
      <vt:lpstr>Symbol</vt:lpstr>
      <vt:lpstr>Times New Roman</vt:lpstr>
      <vt:lpstr>Office Theme</vt:lpstr>
      <vt:lpstr> CIVITAS DESTINATIONS TOURISM, MOBILITY AND SUSTAINABILITY CHALLENGE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Frangou</dc:creator>
  <cp:lastModifiedBy>Claudio Mantero - Gabinete de Estudos e Planeamento</cp:lastModifiedBy>
  <cp:revision>40</cp:revision>
  <cp:lastPrinted>2018-06-05T08:49:15Z</cp:lastPrinted>
  <dcterms:created xsi:type="dcterms:W3CDTF">2018-05-31T11:57:10Z</dcterms:created>
  <dcterms:modified xsi:type="dcterms:W3CDTF">2018-06-05T16:09:27Z</dcterms:modified>
</cp:coreProperties>
</file>