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65938" cy="9998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D412"/>
    <a:srgbClr val="CCFF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63557"/>
            <a:ext cx="7772400" cy="1783948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" y="4040520"/>
            <a:ext cx="8600903" cy="1877812"/>
          </a:xfrm>
          <a:solidFill>
            <a:schemeClr val="bg1"/>
          </a:solidFill>
        </p:spPr>
        <p:txBody>
          <a:bodyPr/>
          <a:lstStyle>
            <a:lvl1pPr marL="0" marR="0" indent="0" algn="l" defTabSz="914400" rtl="0" eaLnBrk="1" fontAlgn="auto" latinLnBrk="0" hangingPunct="1">
              <a:lnSpc>
                <a:spcPts val="32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Arial" panose="020B0604020202020204" pitchFamily="34" charset="0"/>
              <a:buNone/>
              <a:tabLst/>
              <a:defRPr sz="2000" b="1" i="1" baseline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dirty="0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Sustainable mobility and tourism as drivers                                                 for economic growth in European islands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 </a:t>
            </a:r>
            <a:r>
              <a:rPr lang="en-US" dirty="0"/>
              <a:t>Public Hearing,</a:t>
            </a:r>
            <a:r>
              <a:rPr lang="el-GR" dirty="0"/>
              <a:t> </a:t>
            </a:r>
            <a:r>
              <a:rPr lang="en-US" dirty="0"/>
              <a:t>Brussels, 8th of June 2018</a:t>
            </a:r>
          </a:p>
        </p:txBody>
      </p:sp>
    </p:spTree>
    <p:extLst>
      <p:ext uri="{BB962C8B-B14F-4D97-AF65-F5344CB8AC3E}">
        <p14:creationId xmlns:p14="http://schemas.microsoft.com/office/powerpoint/2010/main" val="2534808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251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1758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17586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084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585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910584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8385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3674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367442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122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0222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0222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108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1358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6293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6218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0" cy="451262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44264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307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357423"/>
            <a:ext cx="7886700" cy="483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966661"/>
            <a:ext cx="7886700" cy="35158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4826" y="5962996"/>
            <a:ext cx="777077" cy="77378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1209" y="6057101"/>
            <a:ext cx="2370423" cy="65965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71" y="6073630"/>
            <a:ext cx="2165938" cy="663151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465757" y="245442"/>
            <a:ext cx="2088108" cy="73531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Speaker</a:t>
            </a:r>
            <a:r>
              <a:rPr lang="en-GB" sz="1600" baseline="0" dirty="0"/>
              <a:t> logo-</a:t>
            </a:r>
            <a:r>
              <a:rPr lang="en-GB" sz="1600" baseline="0" dirty="0" err="1"/>
              <a:t>pls</a:t>
            </a:r>
            <a:r>
              <a:rPr lang="en-GB" sz="1600" baseline="0" dirty="0"/>
              <a:t> change in </a:t>
            </a:r>
            <a:r>
              <a:rPr lang="en-GB" sz="1600" baseline="0" dirty="0" err="1"/>
              <a:t>masterslide</a:t>
            </a:r>
            <a:endParaRPr lang="en-GB" sz="160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395" y="5973975"/>
            <a:ext cx="1873134" cy="73436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137619" y="106978"/>
            <a:ext cx="2006381" cy="1012243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38792" y="5622550"/>
            <a:ext cx="9066415" cy="2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Subtitle 2"/>
          <p:cNvSpPr txBox="1">
            <a:spLocks/>
          </p:cNvSpPr>
          <p:nvPr userDrawn="1"/>
        </p:nvSpPr>
        <p:spPr>
          <a:xfrm>
            <a:off x="0" y="5620977"/>
            <a:ext cx="9016537" cy="1283101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kern="1200" baseline="0">
                <a:solidFill>
                  <a:schemeClr val="accent5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300" dirty="0">
                <a:solidFill>
                  <a:schemeClr val="accent5">
                    <a:lumMod val="75000"/>
                  </a:schemeClr>
                </a:solidFill>
                <a:latin typeface="Franklin Gothic Demi Cond" panose="020B0706030402020204" pitchFamily="34" charset="0"/>
              </a:rPr>
              <a:t>Public Hearing </a:t>
            </a:r>
            <a:r>
              <a:rPr lang="en-US" sz="1300" dirty="0">
                <a:solidFill>
                  <a:schemeClr val="accent5">
                    <a:lumMod val="75000"/>
                  </a:schemeClr>
                </a:solidFill>
                <a:latin typeface="Franklin Gothic Demi Cond" panose="020B0706030402020204" pitchFamily="34" charset="0"/>
                <a:sym typeface="Symbol" panose="05050102010706020507" pitchFamily="18" charset="2"/>
              </a:rPr>
              <a:t> </a:t>
            </a:r>
            <a:r>
              <a:rPr lang="en-GB" sz="1300" dirty="0">
                <a:solidFill>
                  <a:schemeClr val="accent5">
                    <a:lumMod val="75000"/>
                  </a:schemeClr>
                </a:solidFill>
                <a:latin typeface="Franklin Gothic Demi Cond" panose="020B0706030402020204" pitchFamily="34" charset="0"/>
              </a:rPr>
              <a:t>Sustainable mobility and tourism as drivers for economic growth in European islands </a:t>
            </a:r>
            <a:r>
              <a:rPr lang="en-US" sz="1300" dirty="0">
                <a:solidFill>
                  <a:schemeClr val="accent5">
                    <a:lumMod val="75000"/>
                  </a:schemeClr>
                </a:solidFill>
                <a:latin typeface="Franklin Gothic Demi Cond" panose="020B0706030402020204" pitchFamily="34" charset="0"/>
                <a:sym typeface="Symbol" panose="05050102010706020507" pitchFamily="18" charset="2"/>
              </a:rPr>
              <a:t> </a:t>
            </a:r>
            <a:r>
              <a:rPr lang="en-US" sz="1300" dirty="0">
                <a:solidFill>
                  <a:schemeClr val="accent5">
                    <a:lumMod val="75000"/>
                  </a:schemeClr>
                </a:solidFill>
                <a:latin typeface="Franklin Gothic Demi Cond" panose="020B0706030402020204" pitchFamily="34" charset="0"/>
              </a:rPr>
              <a:t>Brussels, 8th June 2018</a:t>
            </a:r>
          </a:p>
        </p:txBody>
      </p:sp>
    </p:spTree>
    <p:extLst>
      <p:ext uri="{BB962C8B-B14F-4D97-AF65-F5344CB8AC3E}">
        <p14:creationId xmlns:p14="http://schemas.microsoft.com/office/powerpoint/2010/main" val="409101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3084" y="1563757"/>
            <a:ext cx="7772400" cy="2478156"/>
          </a:xfrm>
        </p:spPr>
        <p:txBody>
          <a:bodyPr/>
          <a:lstStyle/>
          <a:p>
            <a:r>
              <a:rPr lang="en-GB" sz="4000" b="1" dirty="0"/>
              <a:t>Sustainable Mobility and Tourism as Drivers for Economic Growth in European Islands</a:t>
            </a:r>
            <a:br>
              <a:rPr lang="en-GB" dirty="0"/>
            </a:b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477" y="3517084"/>
            <a:ext cx="81840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400" dirty="0"/>
              <a:t>Ms. Sylvia Gauci</a:t>
            </a:r>
          </a:p>
          <a:p>
            <a:pPr algn="r"/>
            <a:r>
              <a:rPr lang="en-GB" sz="2400" dirty="0"/>
              <a:t>Executive Secretary, Malta Council for Economic Social Development (MCESD)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00655C8-22BB-4A87-A14E-50EC6659F4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36" t="17742" r="68518" b="54261"/>
          <a:stretch/>
        </p:blipFill>
        <p:spPr>
          <a:xfrm>
            <a:off x="467477" y="0"/>
            <a:ext cx="2103445" cy="119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026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57423"/>
            <a:ext cx="7886700" cy="483394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Drivers for sustainable Mobility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66661"/>
            <a:ext cx="7886700" cy="3533916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Transport is essential as it facilitates movement but its excessive growth is becoming a detriment to the environment and quality of life.</a:t>
            </a:r>
          </a:p>
          <a:p>
            <a:r>
              <a:rPr lang="en-GB" dirty="0"/>
              <a:t>Focus has shifted towards transportation that: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500" dirty="0"/>
              <a:t>respects safety and the environment,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500" dirty="0"/>
              <a:t>ensures the provision of life’s material needs, and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sz="2500" dirty="0"/>
              <a:t>guarantees fairness among individuals. </a:t>
            </a:r>
          </a:p>
          <a:p>
            <a:r>
              <a:rPr lang="en-GB" dirty="0"/>
              <a:t>Transport is responsible for 23% of global energy-related GHG emissions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3E9594-65F5-4200-858B-CF8CAF7A7A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36" t="17742" r="68518" b="54261"/>
          <a:stretch/>
        </p:blipFill>
        <p:spPr>
          <a:xfrm>
            <a:off x="445154" y="0"/>
            <a:ext cx="2139020" cy="119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06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57423"/>
            <a:ext cx="7886700" cy="483394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Drivers for sustainable Mobility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66661"/>
            <a:ext cx="7886700" cy="3678765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Malta is currently characterized by a high level of private car ownership moving parallel with population growth and rise in economic activity which generates movement. </a:t>
            </a:r>
          </a:p>
          <a:p>
            <a:r>
              <a:rPr lang="en-GB" dirty="0"/>
              <a:t>These factors are putting substantial strain on the sustainability level of transport on the Maltese Islands.</a:t>
            </a:r>
          </a:p>
          <a:p>
            <a:r>
              <a:rPr lang="en-GB" dirty="0"/>
              <a:t>Malta ranks second for the highest number of cars per inhabitant in the EU.</a:t>
            </a:r>
          </a:p>
          <a:p>
            <a:r>
              <a:rPr lang="en-GB" dirty="0"/>
              <a:t>The cost from transport was estimated at €274 million in 2012 and is expected to increase further if effective measures are not undertaken. </a:t>
            </a:r>
          </a:p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3E9594-65F5-4200-858B-CF8CAF7A7A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36" t="17742" r="68518" b="54261"/>
          <a:stretch/>
        </p:blipFill>
        <p:spPr>
          <a:xfrm>
            <a:off x="445154" y="0"/>
            <a:ext cx="2139020" cy="1192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0547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82" y="1212574"/>
            <a:ext cx="8693426" cy="483394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Malta’s initiatives for Sustainable Mobility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3E9594-65F5-4200-858B-CF8CAF7A7A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36" t="17742" r="68518" b="54261"/>
          <a:stretch/>
        </p:blipFill>
        <p:spPr>
          <a:xfrm>
            <a:off x="445154" y="0"/>
            <a:ext cx="2139020" cy="1192396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0B171F9-AED1-4EED-94A2-711A196AC78A}"/>
              </a:ext>
            </a:extLst>
          </p:cNvPr>
          <p:cNvSpPr txBox="1"/>
          <p:nvPr/>
        </p:nvSpPr>
        <p:spPr>
          <a:xfrm>
            <a:off x="6162826" y="1632593"/>
            <a:ext cx="28735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Most of the initiatives are designed at local level. </a:t>
            </a:r>
          </a:p>
          <a:p>
            <a:r>
              <a:rPr lang="en-GB" dirty="0"/>
              <a:t>The scope is to reach individuals easier and therefore be more effective with the objective that its effectiveness at local level will elevate at national level.</a:t>
            </a:r>
          </a:p>
          <a:p>
            <a:endParaRPr lang="en-GB" dirty="0"/>
          </a:p>
          <a:p>
            <a:r>
              <a:rPr lang="en-GB" dirty="0"/>
              <a:t>All these measures and initiatives will be promoted though Information and Awareness Raising Campaign.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4F6B564-03A8-4916-8D17-42709CE6CF2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7966"/>
          <a:stretch/>
        </p:blipFill>
        <p:spPr>
          <a:xfrm>
            <a:off x="427232" y="1716146"/>
            <a:ext cx="5735594" cy="3787546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0BE3CC5-EA70-448C-8A2F-7ED3C583CE3C}"/>
              </a:ext>
            </a:extLst>
          </p:cNvPr>
          <p:cNvCxnSpPr/>
          <p:nvPr/>
        </p:nvCxnSpPr>
        <p:spPr>
          <a:xfrm>
            <a:off x="427232" y="4439478"/>
            <a:ext cx="57176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4EE2829-C48C-4698-9E3A-05EC428C11F0}"/>
              </a:ext>
            </a:extLst>
          </p:cNvPr>
          <p:cNvCxnSpPr/>
          <p:nvPr/>
        </p:nvCxnSpPr>
        <p:spPr>
          <a:xfrm>
            <a:off x="427232" y="2670313"/>
            <a:ext cx="57176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867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459" y="1307985"/>
            <a:ext cx="7886700" cy="483394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Challenges for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49" y="1966661"/>
            <a:ext cx="8261853" cy="3678765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3E9594-65F5-4200-858B-CF8CAF7A7A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36" t="17742" r="68518" b="54261"/>
          <a:stretch/>
        </p:blipFill>
        <p:spPr>
          <a:xfrm>
            <a:off x="445154" y="0"/>
            <a:ext cx="2139020" cy="119239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55FB41C-D58F-44EC-86CC-707AA5ABEB59}"/>
              </a:ext>
            </a:extLst>
          </p:cNvPr>
          <p:cNvSpPr/>
          <p:nvPr/>
        </p:nvSpPr>
        <p:spPr>
          <a:xfrm>
            <a:off x="371193" y="1790172"/>
            <a:ext cx="8591738" cy="4088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800"/>
              </a:spcAft>
            </a:pPr>
            <a:r>
              <a:rPr lang="en-GB" sz="2200" dirty="0">
                <a:ea typeface="Calibri" panose="020F0502020204030204" pitchFamily="34" charset="0"/>
                <a:cs typeface="Calibri" panose="020F0502020204030204" pitchFamily="34" charset="0"/>
              </a:rPr>
              <a:t>Like any other Island Malta face a number of challenges on different fronts. </a:t>
            </a:r>
          </a:p>
          <a:p>
            <a:pPr marL="1368000" lvl="2" indent="-514350">
              <a:buFont typeface="+mj-lt"/>
              <a:buAutoNum type="arabicPeriod"/>
            </a:pPr>
            <a:r>
              <a:rPr lang="en-GB" sz="1700" dirty="0">
                <a:ea typeface="Microsoft JhengHei UI" panose="020B0604030504040204" pitchFamily="34" charset="-120"/>
                <a:cs typeface="Calibri" panose="020F0502020204030204" pitchFamily="34" charset="0"/>
              </a:rPr>
              <a:t>Energy use </a:t>
            </a:r>
          </a:p>
          <a:p>
            <a:pPr marL="1368000" lvl="2" indent="-514350">
              <a:buFont typeface="+mj-lt"/>
              <a:buAutoNum type="arabicPeriod"/>
            </a:pPr>
            <a:r>
              <a:rPr lang="en-GB" sz="1700" dirty="0">
                <a:ea typeface="Microsoft JhengHei UI" panose="020B0604030504040204" pitchFamily="34" charset="-120"/>
                <a:cs typeface="Calibri" panose="020F0502020204030204" pitchFamily="34" charset="0"/>
              </a:rPr>
              <a:t>Space use </a:t>
            </a:r>
          </a:p>
          <a:p>
            <a:pPr marL="1368000" lvl="2" indent="-514350">
              <a:buFont typeface="+mj-lt"/>
              <a:buAutoNum type="arabicPeriod"/>
            </a:pPr>
            <a:r>
              <a:rPr lang="en-GB" sz="1700" dirty="0">
                <a:ea typeface="Microsoft JhengHei UI" panose="020B0604030504040204" pitchFamily="34" charset="-120"/>
                <a:cs typeface="Calibri" panose="020F0502020204030204" pitchFamily="34" charset="0"/>
              </a:rPr>
              <a:t>Road safety</a:t>
            </a:r>
          </a:p>
          <a:p>
            <a:pPr marL="1368000" lvl="2" indent="-514350">
              <a:buFont typeface="+mj-lt"/>
              <a:buAutoNum type="arabicPeriod"/>
            </a:pPr>
            <a:r>
              <a:rPr lang="en-GB" sz="1700" dirty="0">
                <a:ea typeface="Microsoft JhengHei UI" panose="020B0604030504040204" pitchFamily="34" charset="-120"/>
                <a:cs typeface="Calibri" panose="020F0502020204030204" pitchFamily="34" charset="0"/>
              </a:rPr>
              <a:t>Air quality and noise pollution </a:t>
            </a:r>
          </a:p>
          <a:p>
            <a:pPr marL="1368000" lvl="2" indent="-514350">
              <a:buFont typeface="+mj-lt"/>
              <a:buAutoNum type="arabicPeriod"/>
            </a:pPr>
            <a:r>
              <a:rPr lang="en-GB" sz="1700" dirty="0">
                <a:ea typeface="Microsoft JhengHei UI" panose="020B0604030504040204" pitchFamily="34" charset="-120"/>
                <a:cs typeface="Calibri" panose="020F0502020204030204" pitchFamily="34" charset="0"/>
              </a:rPr>
              <a:t>H</a:t>
            </a:r>
            <a:r>
              <a:rPr lang="en-GB" sz="1700" dirty="0">
                <a:ea typeface="Calibri" panose="020F0502020204030204" pitchFamily="34" charset="0"/>
                <a:cs typeface="Calibri" panose="020F0502020204030204" pitchFamily="34" charset="0"/>
              </a:rPr>
              <a:t>igh pressure from tourism </a:t>
            </a:r>
          </a:p>
          <a:p>
            <a:pPr marL="1368000" lvl="2" indent="-514350">
              <a:buFont typeface="+mj-lt"/>
              <a:buAutoNum type="arabicPeriod"/>
            </a:pPr>
            <a:r>
              <a:rPr lang="en-GB" sz="1700" dirty="0">
                <a:ea typeface="Calibri" panose="020F0502020204030204" pitchFamily="34" charset="0"/>
                <a:cs typeface="Calibri" panose="020F0502020204030204" pitchFamily="34" charset="0"/>
              </a:rPr>
              <a:t>Seasonal fluctuation </a:t>
            </a:r>
          </a:p>
          <a:p>
            <a:pPr marL="1368000" lvl="2" indent="-514350">
              <a:buFont typeface="+mj-lt"/>
              <a:buAutoNum type="arabicPeriod"/>
            </a:pPr>
            <a:r>
              <a:rPr lang="en-GB" sz="1700" dirty="0">
                <a:ea typeface="Calibri" panose="020F0502020204030204" pitchFamily="34" charset="0"/>
                <a:cs typeface="Calibri" panose="020F0502020204030204" pitchFamily="34" charset="0"/>
              </a:rPr>
              <a:t>Capacity of resources</a:t>
            </a:r>
          </a:p>
          <a:p>
            <a:pPr marL="1368000" lvl="2" indent="-514350">
              <a:buFont typeface="+mj-lt"/>
              <a:buAutoNum type="arabicPeriod"/>
            </a:pPr>
            <a:r>
              <a:rPr lang="en-GB" sz="1700" dirty="0">
                <a:ea typeface="Calibri" panose="020F0502020204030204" pitchFamily="34" charset="0"/>
                <a:cs typeface="Calibri" panose="020F0502020204030204" pitchFamily="34" charset="0"/>
              </a:rPr>
              <a:t>Behavioural changes</a:t>
            </a:r>
          </a:p>
          <a:p>
            <a:pPr marL="853650" lvl="2"/>
            <a:endParaRPr lang="en-GB" sz="9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60750"/>
            <a:r>
              <a:rPr lang="en-GB" sz="2200" dirty="0"/>
              <a:t>For measures to be effective, the public needs to be motivated to change to alternative mode of transport, incentivising behavioural change.</a:t>
            </a:r>
          </a:p>
          <a:p>
            <a:pPr marL="1368000" lvl="2" indent="-514350">
              <a:buFont typeface="+mj-lt"/>
              <a:buAutoNum type="arabicPeriod"/>
            </a:pPr>
            <a:endParaRPr lang="en-GB" sz="20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419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66661"/>
            <a:ext cx="7886700" cy="3678765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3E9594-65F5-4200-858B-CF8CAF7A7A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36" t="17742" r="68518" b="54261"/>
          <a:stretch/>
        </p:blipFill>
        <p:spPr>
          <a:xfrm>
            <a:off x="445154" y="0"/>
            <a:ext cx="2139020" cy="119239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55FB41C-D58F-44EC-86CC-707AA5ABEB59}"/>
              </a:ext>
            </a:extLst>
          </p:cNvPr>
          <p:cNvSpPr/>
          <p:nvPr/>
        </p:nvSpPr>
        <p:spPr>
          <a:xfrm>
            <a:off x="445154" y="1966661"/>
            <a:ext cx="7712018" cy="306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Productivity: </a:t>
            </a:r>
            <a:r>
              <a:rPr lang="en-GB" sz="2000" dirty="0">
                <a:ea typeface="Calibri" panose="020F0502020204030204" pitchFamily="34" charset="0"/>
                <a:cs typeface="Times New Roman" panose="02020603050405020304" pitchFamily="18" charset="0"/>
              </a:rPr>
              <a:t>Unsustainable transport can impinge on productivity. A study between the UOM and the EC has estimated that commuters lose 52 hours per year and the cost of making business has increased by €32.4 million.</a:t>
            </a:r>
          </a:p>
          <a:p>
            <a:pPr marL="342900" lvl="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Tourism: </a:t>
            </a:r>
            <a:r>
              <a:rPr lang="en-GB" sz="2000" dirty="0">
                <a:ea typeface="Calibri" panose="020F0502020204030204" pitchFamily="34" charset="0"/>
                <a:cs typeface="Times New Roman" panose="02020603050405020304" pitchFamily="18" charset="0"/>
              </a:rPr>
              <a:t>Rather than facilitating movement this situation is immobilising people which could negatively affect tourism.</a:t>
            </a:r>
          </a:p>
          <a:p>
            <a:pPr marL="342900" lvl="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000" b="1" dirty="0">
                <a:ea typeface="Calibri" panose="020F0502020204030204" pitchFamily="34" charset="0"/>
                <a:cs typeface="Times New Roman" panose="02020603050405020304" pitchFamily="18" charset="0"/>
              </a:rPr>
              <a:t>Quality of Life: </a:t>
            </a:r>
            <a:r>
              <a:rPr lang="en-GB" sz="2000" dirty="0">
                <a:ea typeface="Calibri" panose="020F0502020204030204" pitchFamily="34" charset="0"/>
                <a:cs typeface="Times New Roman" panose="02020603050405020304" pitchFamily="18" charset="0"/>
              </a:rPr>
              <a:t>Congestion and emissions are increasing stress and increasing health issues as a result of the negative impact on the  environment which is also aesthetically unpleasant.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42B25E7-E7E4-44B1-88E3-70D97F4AF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459" y="1307985"/>
            <a:ext cx="7886700" cy="483394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Challenges for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146182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966661"/>
            <a:ext cx="7886700" cy="3678765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3E9594-65F5-4200-858B-CF8CAF7A7A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236" t="17742" r="68518" b="54261"/>
          <a:stretch/>
        </p:blipFill>
        <p:spPr>
          <a:xfrm>
            <a:off x="445154" y="0"/>
            <a:ext cx="2139020" cy="119239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55FB41C-D58F-44EC-86CC-707AA5ABEB59}"/>
              </a:ext>
            </a:extLst>
          </p:cNvPr>
          <p:cNvSpPr/>
          <p:nvPr/>
        </p:nvSpPr>
        <p:spPr>
          <a:xfrm>
            <a:off x="445154" y="1966661"/>
            <a:ext cx="8070196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The higher the economic growth, the higher the expected movement of people and commodities</a:t>
            </a:r>
            <a:r>
              <a:rPr lang="en-GB" dirty="0"/>
              <a:t>. </a:t>
            </a:r>
          </a:p>
          <a:p>
            <a:pPr lvl="0"/>
            <a:endParaRPr lang="en-GB" sz="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sustainable mobility is crucial and it is at the heart of sustainable economic growth.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These measures are aimed towards a more efficient and maintainable transport network.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The process undertaken is one where one measure does not fit all.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GB" sz="800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GB" sz="2000" dirty="0"/>
              <a:t>Thus, initiatives are taken at local level to address specific issue relative to that locality which all together address a major national challenge.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E2C2AF38-AFCD-4B9C-8903-51409209E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154" y="1317642"/>
            <a:ext cx="7886700" cy="483394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3233546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666</TotalTime>
  <Words>461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Microsoft JhengHei UI</vt:lpstr>
      <vt:lpstr>Arial</vt:lpstr>
      <vt:lpstr>Calibri</vt:lpstr>
      <vt:lpstr>Calibri Light</vt:lpstr>
      <vt:lpstr>Franklin Gothic Demi Cond</vt:lpstr>
      <vt:lpstr>Symbol</vt:lpstr>
      <vt:lpstr>Times New Roman</vt:lpstr>
      <vt:lpstr>Office Theme</vt:lpstr>
      <vt:lpstr>Sustainable Mobility and Tourism as Drivers for Economic Growth in European Islands </vt:lpstr>
      <vt:lpstr>Drivers for sustainable Mobility </vt:lpstr>
      <vt:lpstr>Drivers for sustainable Mobility </vt:lpstr>
      <vt:lpstr>Malta’s initiatives for Sustainable Mobility</vt:lpstr>
      <vt:lpstr>Challenges for implementation</vt:lpstr>
      <vt:lpstr>Challenges for implementation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 Frangou</dc:creator>
  <cp:lastModifiedBy>MCini</cp:lastModifiedBy>
  <cp:revision>28</cp:revision>
  <cp:lastPrinted>2018-05-31T14:08:51Z</cp:lastPrinted>
  <dcterms:created xsi:type="dcterms:W3CDTF">2018-05-31T11:57:10Z</dcterms:created>
  <dcterms:modified xsi:type="dcterms:W3CDTF">2018-06-05T12:54:35Z</dcterms:modified>
</cp:coreProperties>
</file>