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711" r:id="rId3"/>
    <p:sldMasterId id="2147483714" r:id="rId4"/>
  </p:sldMasterIdLst>
  <p:notesMasterIdLst>
    <p:notesMasterId r:id="rId17"/>
  </p:notesMasterIdLst>
  <p:handoutMasterIdLst>
    <p:handoutMasterId r:id="rId18"/>
  </p:handoutMasterIdLst>
  <p:sldIdLst>
    <p:sldId id="277" r:id="rId5"/>
    <p:sldId id="258" r:id="rId6"/>
    <p:sldId id="290" r:id="rId7"/>
    <p:sldId id="315" r:id="rId8"/>
    <p:sldId id="317" r:id="rId9"/>
    <p:sldId id="313" r:id="rId10"/>
    <p:sldId id="318" r:id="rId11"/>
    <p:sldId id="289" r:id="rId12"/>
    <p:sldId id="312" r:id="rId13"/>
    <p:sldId id="307" r:id="rId14"/>
    <p:sldId id="308" r:id="rId15"/>
    <p:sldId id="309" r:id="rId16"/>
  </p:sldIdLst>
  <p:sldSz cx="9144000" cy="5143500" type="screen16x9"/>
  <p:notesSz cx="6718300" cy="985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03">
          <p15:clr>
            <a:srgbClr val="A4A3A4"/>
          </p15:clr>
        </p15:guide>
        <p15:guide id="2" pos="211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75" autoAdjust="0"/>
    <p:restoredTop sz="43886" autoAdjust="0"/>
  </p:normalViewPr>
  <p:slideViewPr>
    <p:cSldViewPr>
      <p:cViewPr varScale="1">
        <p:scale>
          <a:sx n="38" d="100"/>
          <a:sy n="38" d="100"/>
        </p:scale>
        <p:origin x="1373" y="12"/>
      </p:cViewPr>
      <p:guideLst>
        <p:guide orient="horz" pos="1620"/>
        <p:guide pos="2880"/>
      </p:guideLst>
    </p:cSldViewPr>
  </p:slideViewPr>
  <p:notesTextViewPr>
    <p:cViewPr>
      <p:scale>
        <a:sx n="1" d="1"/>
        <a:sy n="1" d="1"/>
      </p:scale>
      <p:origin x="0" y="0"/>
    </p:cViewPr>
  </p:notesTextViewPr>
  <p:sorterViewPr>
    <p:cViewPr>
      <p:scale>
        <a:sx n="160" d="100"/>
        <a:sy n="160" d="100"/>
      </p:scale>
      <p:origin x="0" y="0"/>
    </p:cViewPr>
  </p:sorterViewPr>
  <p:notesViewPr>
    <p:cSldViewPr>
      <p:cViewPr varScale="1">
        <p:scale>
          <a:sx n="81" d="100"/>
          <a:sy n="81" d="100"/>
        </p:scale>
        <p:origin x="-4008" y="-102"/>
      </p:cViewPr>
      <p:guideLst>
        <p:guide orient="horz" pos="3103"/>
        <p:guide pos="211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309A6B-F9D7-49A7-9B86-04B15CAA7868}"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GB"/>
        </a:p>
      </dgm:t>
    </dgm:pt>
    <dgm:pt modelId="{DBD9CA40-78F8-4F3B-9D0A-5A8D49F27B78}">
      <dgm:prSet phldrT="[Text]" custT="1"/>
      <dgm:spPr>
        <a:solidFill>
          <a:schemeClr val="accent2"/>
        </a:solidFill>
      </dgm:spPr>
      <dgm:t>
        <a:bodyPr/>
        <a:lstStyle/>
        <a:p>
          <a:r>
            <a:rPr lang="en-GB" sz="1400" noProof="0" dirty="0" smtClean="0"/>
            <a:t>Today</a:t>
          </a:r>
          <a:endParaRPr lang="en-GB" sz="1400" noProof="0" dirty="0"/>
        </a:p>
      </dgm:t>
    </dgm:pt>
    <dgm:pt modelId="{56071633-1301-46B1-96DB-41D65D524BA1}" type="parTrans" cxnId="{0268BA67-84A3-41D4-BE2F-B60286F4E447}">
      <dgm:prSet/>
      <dgm:spPr/>
      <dgm:t>
        <a:bodyPr/>
        <a:lstStyle/>
        <a:p>
          <a:endParaRPr lang="en-GB"/>
        </a:p>
      </dgm:t>
    </dgm:pt>
    <dgm:pt modelId="{307179BC-F074-4300-8C0C-4F635EBAC7AC}" type="sibTrans" cxnId="{0268BA67-84A3-41D4-BE2F-B60286F4E447}">
      <dgm:prSet/>
      <dgm:spPr/>
      <dgm:t>
        <a:bodyPr/>
        <a:lstStyle/>
        <a:p>
          <a:endParaRPr lang="en-GB"/>
        </a:p>
      </dgm:t>
    </dgm:pt>
    <dgm:pt modelId="{708A78F0-12D3-4EDE-96BC-CC5EE6B2E7DE}">
      <dgm:prSet phldrT="[Text]" custT="1"/>
      <dgm: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solidFill>
            <a:schemeClr val="bg1">
              <a:alpha val="90000"/>
            </a:schemeClr>
          </a:solidFill>
        </a:ln>
      </dgm:spPr>
      <dgm:t>
        <a:bodyPr/>
        <a:lstStyle/>
        <a:p>
          <a:r>
            <a:rPr lang="en-GB" sz="1400" noProof="0" dirty="0" smtClean="0">
              <a:solidFill>
                <a:srgbClr val="0F5494"/>
              </a:solidFill>
            </a:rPr>
            <a:t>High costs for electricity production </a:t>
          </a:r>
          <a:endParaRPr lang="en-GB" sz="1400" noProof="0" dirty="0">
            <a:solidFill>
              <a:srgbClr val="0F5494"/>
            </a:solidFill>
          </a:endParaRPr>
        </a:p>
      </dgm:t>
    </dgm:pt>
    <dgm:pt modelId="{C2D16766-7047-44BF-8F08-9A4917EEA3DB}" type="parTrans" cxnId="{8A6AC196-799A-4E47-BD8D-3464657E5C4D}">
      <dgm:prSet/>
      <dgm:spPr/>
      <dgm:t>
        <a:bodyPr/>
        <a:lstStyle/>
        <a:p>
          <a:endParaRPr lang="en-GB"/>
        </a:p>
      </dgm:t>
    </dgm:pt>
    <dgm:pt modelId="{17E0E3A5-EE9A-464C-ACED-257FC142547C}" type="sibTrans" cxnId="{8A6AC196-799A-4E47-BD8D-3464657E5C4D}">
      <dgm:prSet/>
      <dgm:spPr/>
      <dgm:t>
        <a:bodyPr/>
        <a:lstStyle/>
        <a:p>
          <a:endParaRPr lang="en-GB"/>
        </a:p>
      </dgm:t>
    </dgm:pt>
    <dgm:pt modelId="{231D6C08-592B-42F9-9B3E-489D1002129F}">
      <dgm:prSet phldrT="[Text]" custT="1"/>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solidFill>
            <a:schemeClr val="bg1">
              <a:alpha val="90000"/>
            </a:schemeClr>
          </a:solidFill>
        </a:ln>
      </dgm:spPr>
      <dgm:t>
        <a:bodyPr/>
        <a:lstStyle/>
        <a:p>
          <a:r>
            <a:rPr lang="en-GB" sz="1400" noProof="0" dirty="0" smtClean="0">
              <a:solidFill>
                <a:srgbClr val="0F5494"/>
              </a:solidFill>
            </a:rPr>
            <a:t>Compensation of these high cost: over 3 billion EURO annually</a:t>
          </a:r>
          <a:endParaRPr lang="en-GB" sz="1400" noProof="0" dirty="0">
            <a:solidFill>
              <a:srgbClr val="0F5494"/>
            </a:solidFill>
          </a:endParaRPr>
        </a:p>
      </dgm:t>
    </dgm:pt>
    <dgm:pt modelId="{A0F4B36E-FE77-47CB-9CD9-1C6D9C857ABB}" type="parTrans" cxnId="{ABB8D3D9-F660-40CF-A4B5-CF39F08B1D4C}">
      <dgm:prSet/>
      <dgm:spPr/>
      <dgm:t>
        <a:bodyPr/>
        <a:lstStyle/>
        <a:p>
          <a:endParaRPr lang="en-GB"/>
        </a:p>
      </dgm:t>
    </dgm:pt>
    <dgm:pt modelId="{65BCC9DD-C464-41B4-B966-522F5990BE9E}" type="sibTrans" cxnId="{ABB8D3D9-F660-40CF-A4B5-CF39F08B1D4C}">
      <dgm:prSet/>
      <dgm:spPr/>
      <dgm:t>
        <a:bodyPr/>
        <a:lstStyle/>
        <a:p>
          <a:endParaRPr lang="en-GB"/>
        </a:p>
      </dgm:t>
    </dgm:pt>
    <dgm:pt modelId="{F41ED5A0-E054-409B-BACA-0C619109EA03}">
      <dgm:prSet phldrT="[Text]" custT="1"/>
      <dgm:spPr>
        <a:solidFill>
          <a:schemeClr val="accent2"/>
        </a:solidFill>
      </dgm:spPr>
      <dgm:t>
        <a:bodyPr/>
        <a:lstStyle/>
        <a:p>
          <a:r>
            <a:rPr lang="en-GB" sz="1300" noProof="0" dirty="0" smtClean="0"/>
            <a:t>Looking ahead</a:t>
          </a:r>
          <a:endParaRPr lang="en-GB" sz="1300" noProof="0" dirty="0"/>
        </a:p>
      </dgm:t>
    </dgm:pt>
    <dgm:pt modelId="{5AEEDC8D-55B6-4374-81FD-08E0395F927D}" type="parTrans" cxnId="{479B37BA-15AA-491A-92ED-34F319CD47C5}">
      <dgm:prSet/>
      <dgm:spPr/>
      <dgm:t>
        <a:bodyPr/>
        <a:lstStyle/>
        <a:p>
          <a:endParaRPr lang="en-GB"/>
        </a:p>
      </dgm:t>
    </dgm:pt>
    <dgm:pt modelId="{7EFB776D-2C21-4406-BDB8-3CEBC1A4A6AE}" type="sibTrans" cxnId="{479B37BA-15AA-491A-92ED-34F319CD47C5}">
      <dgm:prSet/>
      <dgm:spPr/>
      <dgm:t>
        <a:bodyPr/>
        <a:lstStyle/>
        <a:p>
          <a:endParaRPr lang="en-GB"/>
        </a:p>
      </dgm:t>
    </dgm:pt>
    <dgm:pt modelId="{1BD55A58-9C81-4080-9555-9BD0FA6B272F}">
      <dgm:prSet phldrT="[Text]" custT="1"/>
      <dgm:spPr>
        <a:gradFill rotWithShape="0">
          <a:gsLst>
            <a:gs pos="0">
              <a:schemeClr val="accent3">
                <a:lumMod val="20000"/>
                <a:lumOff val="80000"/>
              </a:schemeClr>
            </a:gs>
            <a:gs pos="0">
              <a:schemeClr val="accent3"/>
            </a:gs>
            <a:gs pos="77000">
              <a:schemeClr val="accent1">
                <a:tint val="44500"/>
                <a:satMod val="160000"/>
              </a:schemeClr>
            </a:gs>
            <a:gs pos="100000">
              <a:schemeClr val="accent1">
                <a:tint val="23500"/>
                <a:satMod val="160000"/>
              </a:schemeClr>
            </a:gs>
          </a:gsLst>
          <a:lin ang="0" scaled="1"/>
        </a:gradFill>
        <a:ln>
          <a:solidFill>
            <a:schemeClr val="bg1">
              <a:alpha val="90000"/>
            </a:schemeClr>
          </a:solidFill>
        </a:ln>
      </dgm:spPr>
      <dgm:t>
        <a:bodyPr/>
        <a:lstStyle/>
        <a:p>
          <a:r>
            <a:rPr lang="en-GB" sz="1400" noProof="0" dirty="0" smtClean="0">
              <a:solidFill>
                <a:srgbClr val="0F5494"/>
              </a:solidFill>
            </a:rPr>
            <a:t>Bring down energy production costs</a:t>
          </a:r>
          <a:endParaRPr lang="en-GB" sz="1400" noProof="0" dirty="0">
            <a:solidFill>
              <a:srgbClr val="0F5494"/>
            </a:solidFill>
          </a:endParaRPr>
        </a:p>
      </dgm:t>
    </dgm:pt>
    <dgm:pt modelId="{001DEE46-0CAF-410F-AA24-4ECC7DB702DA}" type="parTrans" cxnId="{69B12009-1E8D-4598-A9CB-D43CB5675CA2}">
      <dgm:prSet/>
      <dgm:spPr/>
      <dgm:t>
        <a:bodyPr/>
        <a:lstStyle/>
        <a:p>
          <a:endParaRPr lang="en-GB"/>
        </a:p>
      </dgm:t>
    </dgm:pt>
    <dgm:pt modelId="{F36AD285-5FE1-4845-8B4F-E1567861F804}" type="sibTrans" cxnId="{69B12009-1E8D-4598-A9CB-D43CB5675CA2}">
      <dgm:prSet/>
      <dgm:spPr/>
      <dgm:t>
        <a:bodyPr/>
        <a:lstStyle/>
        <a:p>
          <a:endParaRPr lang="en-GB"/>
        </a:p>
      </dgm:t>
    </dgm:pt>
    <dgm:pt modelId="{0A5FA0CC-1D62-433B-8252-F5718FFBE97D}">
      <dgm:prSet phldrT="[Text]" custT="1"/>
      <dgm:spPr>
        <a:gradFill rotWithShape="0">
          <a:gsLst>
            <a:gs pos="0">
              <a:schemeClr val="accent3">
                <a:lumMod val="20000"/>
                <a:lumOff val="80000"/>
              </a:schemeClr>
            </a:gs>
            <a:gs pos="0">
              <a:schemeClr val="accent3"/>
            </a:gs>
            <a:gs pos="77000">
              <a:schemeClr val="accent1">
                <a:tint val="44500"/>
                <a:satMod val="160000"/>
              </a:schemeClr>
            </a:gs>
            <a:gs pos="100000">
              <a:schemeClr val="accent1">
                <a:tint val="23500"/>
                <a:satMod val="160000"/>
              </a:schemeClr>
            </a:gs>
          </a:gsLst>
          <a:lin ang="0" scaled="1"/>
        </a:gradFill>
        <a:ln>
          <a:solidFill>
            <a:schemeClr val="bg1">
              <a:alpha val="90000"/>
            </a:schemeClr>
          </a:solidFill>
        </a:ln>
      </dgm:spPr>
      <dgm:t>
        <a:bodyPr/>
        <a:lstStyle/>
        <a:p>
          <a:r>
            <a:rPr lang="en-GB" sz="1400" noProof="0" dirty="0" smtClean="0">
              <a:solidFill>
                <a:srgbClr val="0F5494"/>
              </a:solidFill>
            </a:rPr>
            <a:t>Eliminate subsidies for fossil fuels</a:t>
          </a:r>
          <a:endParaRPr lang="en-GB" sz="1400" noProof="0" dirty="0">
            <a:solidFill>
              <a:srgbClr val="0F5494"/>
            </a:solidFill>
          </a:endParaRPr>
        </a:p>
      </dgm:t>
    </dgm:pt>
    <dgm:pt modelId="{C9FAE5F0-5D95-4C2A-B1F1-9472E3D2F01A}" type="parTrans" cxnId="{AD3325F4-BD08-4A2A-BFA2-623B346E1F14}">
      <dgm:prSet/>
      <dgm:spPr/>
      <dgm:t>
        <a:bodyPr/>
        <a:lstStyle/>
        <a:p>
          <a:endParaRPr lang="en-GB"/>
        </a:p>
      </dgm:t>
    </dgm:pt>
    <dgm:pt modelId="{23A358F9-4D3D-4ADC-AA3C-1A1570E05F63}" type="sibTrans" cxnId="{AD3325F4-BD08-4A2A-BFA2-623B346E1F14}">
      <dgm:prSet/>
      <dgm:spPr/>
      <dgm:t>
        <a:bodyPr/>
        <a:lstStyle/>
        <a:p>
          <a:endParaRPr lang="en-GB"/>
        </a:p>
      </dgm:t>
    </dgm:pt>
    <dgm:pt modelId="{0216B816-9E54-4646-BC64-989A2F0A5D87}">
      <dgm:prSet phldrT="[Text]" custT="1"/>
      <dgm:spPr>
        <a:gradFill rotWithShape="0">
          <a:gsLst>
            <a:gs pos="0">
              <a:schemeClr val="accent3">
                <a:lumMod val="20000"/>
                <a:lumOff val="80000"/>
              </a:schemeClr>
            </a:gs>
            <a:gs pos="0">
              <a:schemeClr val="accent3"/>
            </a:gs>
            <a:gs pos="77000">
              <a:schemeClr val="accent1">
                <a:tint val="44500"/>
                <a:satMod val="160000"/>
              </a:schemeClr>
            </a:gs>
            <a:gs pos="100000">
              <a:schemeClr val="accent1">
                <a:tint val="23500"/>
                <a:satMod val="160000"/>
              </a:schemeClr>
            </a:gs>
          </a:gsLst>
          <a:lin ang="0" scaled="1"/>
        </a:gradFill>
        <a:ln>
          <a:solidFill>
            <a:schemeClr val="bg1">
              <a:alpha val="90000"/>
            </a:schemeClr>
          </a:solidFill>
        </a:ln>
      </dgm:spPr>
      <dgm:t>
        <a:bodyPr/>
        <a:lstStyle/>
        <a:p>
          <a:r>
            <a:rPr lang="en-GB" sz="1400" noProof="0" dirty="0" smtClean="0">
              <a:solidFill>
                <a:srgbClr val="0F5494"/>
              </a:solidFill>
            </a:rPr>
            <a:t>Focus on energy efficiency and renewables, with best use of available technologies</a:t>
          </a:r>
          <a:endParaRPr lang="en-GB" sz="1400" noProof="0" dirty="0">
            <a:solidFill>
              <a:srgbClr val="0F5494"/>
            </a:solidFill>
          </a:endParaRPr>
        </a:p>
      </dgm:t>
    </dgm:pt>
    <dgm:pt modelId="{C4C4464A-27EC-4D03-9FAE-DF105C3BC2FB}" type="parTrans" cxnId="{7BCE9E1A-6C59-4B48-A018-81F11E124BD1}">
      <dgm:prSet/>
      <dgm:spPr/>
      <dgm:t>
        <a:bodyPr/>
        <a:lstStyle/>
        <a:p>
          <a:endParaRPr lang="en-GB"/>
        </a:p>
      </dgm:t>
    </dgm:pt>
    <dgm:pt modelId="{748B01DF-6EA8-406F-9FB3-8DB9E4CE5C1E}" type="sibTrans" cxnId="{7BCE9E1A-6C59-4B48-A018-81F11E124BD1}">
      <dgm:prSet/>
      <dgm:spPr/>
      <dgm:t>
        <a:bodyPr/>
        <a:lstStyle/>
        <a:p>
          <a:endParaRPr lang="en-GB"/>
        </a:p>
      </dgm:t>
    </dgm:pt>
    <dgm:pt modelId="{E62A35E6-D89D-41DF-890B-84041A347B07}">
      <dgm:prSet phldrT="[Text]" custT="1"/>
      <dgm:spPr>
        <a:gradFill rotWithShape="0">
          <a:gsLst>
            <a:gs pos="0">
              <a:schemeClr val="accent3">
                <a:lumMod val="20000"/>
                <a:lumOff val="80000"/>
              </a:schemeClr>
            </a:gs>
            <a:gs pos="0">
              <a:schemeClr val="accent3"/>
            </a:gs>
            <a:gs pos="77000">
              <a:schemeClr val="accent1">
                <a:tint val="44500"/>
                <a:satMod val="160000"/>
              </a:schemeClr>
            </a:gs>
            <a:gs pos="100000">
              <a:schemeClr val="accent1">
                <a:tint val="23500"/>
                <a:satMod val="160000"/>
              </a:schemeClr>
            </a:gs>
          </a:gsLst>
          <a:lin ang="0" scaled="1"/>
        </a:gradFill>
        <a:ln>
          <a:solidFill>
            <a:schemeClr val="bg1">
              <a:alpha val="90000"/>
            </a:schemeClr>
          </a:solidFill>
        </a:ln>
      </dgm:spPr>
      <dgm:t>
        <a:bodyPr/>
        <a:lstStyle/>
        <a:p>
          <a:r>
            <a:rPr lang="en-GB" sz="1400" noProof="0" dirty="0" smtClean="0">
              <a:solidFill>
                <a:srgbClr val="0F5494"/>
              </a:solidFill>
            </a:rPr>
            <a:t>Dependence on fossil fuel </a:t>
          </a:r>
          <a:endParaRPr lang="en-GB" sz="1400" noProof="0" dirty="0">
            <a:solidFill>
              <a:srgbClr val="0F5494"/>
            </a:solidFill>
          </a:endParaRPr>
        </a:p>
      </dgm:t>
    </dgm:pt>
    <dgm:pt modelId="{C04D75D3-1DB8-48CC-9BA1-A9B44E74CCCD}" type="sibTrans" cxnId="{A0275DBA-0A44-44FF-B72E-830F73A28339}">
      <dgm:prSet/>
      <dgm:spPr/>
      <dgm:t>
        <a:bodyPr/>
        <a:lstStyle/>
        <a:p>
          <a:endParaRPr lang="en-GB"/>
        </a:p>
      </dgm:t>
    </dgm:pt>
    <dgm:pt modelId="{CF95CD51-9C71-44E5-BCE8-67C91D005606}" type="parTrans" cxnId="{A0275DBA-0A44-44FF-B72E-830F73A28339}">
      <dgm:prSet/>
      <dgm:spPr/>
      <dgm:t>
        <a:bodyPr/>
        <a:lstStyle/>
        <a:p>
          <a:endParaRPr lang="en-GB"/>
        </a:p>
      </dgm:t>
    </dgm:pt>
    <dgm:pt modelId="{C397B809-7CE7-4C36-A492-621EF2A11318}" type="pres">
      <dgm:prSet presAssocID="{63309A6B-F9D7-49A7-9B86-04B15CAA7868}" presName="list" presStyleCnt="0">
        <dgm:presLayoutVars>
          <dgm:dir/>
          <dgm:animLvl val="lvl"/>
        </dgm:presLayoutVars>
      </dgm:prSet>
      <dgm:spPr/>
      <dgm:t>
        <a:bodyPr/>
        <a:lstStyle/>
        <a:p>
          <a:endParaRPr lang="en-GB"/>
        </a:p>
      </dgm:t>
    </dgm:pt>
    <dgm:pt modelId="{77673033-7A34-4D10-A4AF-C7E309308237}" type="pres">
      <dgm:prSet presAssocID="{DBD9CA40-78F8-4F3B-9D0A-5A8D49F27B78}" presName="posSpace" presStyleCnt="0"/>
      <dgm:spPr/>
      <dgm:t>
        <a:bodyPr/>
        <a:lstStyle/>
        <a:p>
          <a:endParaRPr lang="en-GB"/>
        </a:p>
      </dgm:t>
    </dgm:pt>
    <dgm:pt modelId="{4102B134-38B8-4B45-A2C7-7A90F685FED0}" type="pres">
      <dgm:prSet presAssocID="{DBD9CA40-78F8-4F3B-9D0A-5A8D49F27B78}" presName="vertFlow" presStyleCnt="0"/>
      <dgm:spPr/>
      <dgm:t>
        <a:bodyPr/>
        <a:lstStyle/>
        <a:p>
          <a:endParaRPr lang="en-GB"/>
        </a:p>
      </dgm:t>
    </dgm:pt>
    <dgm:pt modelId="{E85C402D-D8D4-4458-83A0-F76521BA7AC2}" type="pres">
      <dgm:prSet presAssocID="{DBD9CA40-78F8-4F3B-9D0A-5A8D49F27B78}" presName="topSpace" presStyleCnt="0"/>
      <dgm:spPr/>
      <dgm:t>
        <a:bodyPr/>
        <a:lstStyle/>
        <a:p>
          <a:endParaRPr lang="en-GB"/>
        </a:p>
      </dgm:t>
    </dgm:pt>
    <dgm:pt modelId="{7DFDFC67-B752-4353-9BE9-83836B756F68}" type="pres">
      <dgm:prSet presAssocID="{DBD9CA40-78F8-4F3B-9D0A-5A8D49F27B78}" presName="firstComp" presStyleCnt="0"/>
      <dgm:spPr/>
      <dgm:t>
        <a:bodyPr/>
        <a:lstStyle/>
        <a:p>
          <a:endParaRPr lang="en-GB"/>
        </a:p>
      </dgm:t>
    </dgm:pt>
    <dgm:pt modelId="{03A14A12-CCCE-45B6-8E5E-A27D6EC06E2F}" type="pres">
      <dgm:prSet presAssocID="{DBD9CA40-78F8-4F3B-9D0A-5A8D49F27B78}" presName="firstChild" presStyleLbl="bgAccFollowNode1" presStyleIdx="0" presStyleCnt="6" custScaleX="145164" custLinFactNeighborX="-1205"/>
      <dgm:spPr/>
      <dgm:t>
        <a:bodyPr/>
        <a:lstStyle/>
        <a:p>
          <a:endParaRPr lang="en-GB"/>
        </a:p>
      </dgm:t>
    </dgm:pt>
    <dgm:pt modelId="{6D9549C2-CCF1-4226-B332-A558A75CF652}" type="pres">
      <dgm:prSet presAssocID="{DBD9CA40-78F8-4F3B-9D0A-5A8D49F27B78}" presName="firstChildTx" presStyleLbl="bgAccFollowNode1" presStyleIdx="0" presStyleCnt="6">
        <dgm:presLayoutVars>
          <dgm:bulletEnabled val="1"/>
        </dgm:presLayoutVars>
      </dgm:prSet>
      <dgm:spPr/>
      <dgm:t>
        <a:bodyPr/>
        <a:lstStyle/>
        <a:p>
          <a:endParaRPr lang="en-GB"/>
        </a:p>
      </dgm:t>
    </dgm:pt>
    <dgm:pt modelId="{F8D74331-F23F-4533-AADC-2BC4FE46F4B6}" type="pres">
      <dgm:prSet presAssocID="{708A78F0-12D3-4EDE-96BC-CC5EE6B2E7DE}" presName="comp" presStyleCnt="0"/>
      <dgm:spPr/>
      <dgm:t>
        <a:bodyPr/>
        <a:lstStyle/>
        <a:p>
          <a:endParaRPr lang="en-GB"/>
        </a:p>
      </dgm:t>
    </dgm:pt>
    <dgm:pt modelId="{BBE52C7A-61AA-4232-8346-5EBCB542DC45}" type="pres">
      <dgm:prSet presAssocID="{708A78F0-12D3-4EDE-96BC-CC5EE6B2E7DE}" presName="child" presStyleLbl="bgAccFollowNode1" presStyleIdx="1" presStyleCnt="6" custScaleX="144526"/>
      <dgm:spPr/>
      <dgm:t>
        <a:bodyPr/>
        <a:lstStyle/>
        <a:p>
          <a:endParaRPr lang="en-GB"/>
        </a:p>
      </dgm:t>
    </dgm:pt>
    <dgm:pt modelId="{A65D6216-973B-4EEA-91E2-2E607FA3DA5E}" type="pres">
      <dgm:prSet presAssocID="{708A78F0-12D3-4EDE-96BC-CC5EE6B2E7DE}" presName="childTx" presStyleLbl="bgAccFollowNode1" presStyleIdx="1" presStyleCnt="6">
        <dgm:presLayoutVars>
          <dgm:bulletEnabled val="1"/>
        </dgm:presLayoutVars>
      </dgm:prSet>
      <dgm:spPr/>
      <dgm:t>
        <a:bodyPr/>
        <a:lstStyle/>
        <a:p>
          <a:endParaRPr lang="en-GB"/>
        </a:p>
      </dgm:t>
    </dgm:pt>
    <dgm:pt modelId="{98B0B014-FA8C-4A77-B79D-44E19CF1F40E}" type="pres">
      <dgm:prSet presAssocID="{231D6C08-592B-42F9-9B3E-489D1002129F}" presName="comp" presStyleCnt="0"/>
      <dgm:spPr/>
      <dgm:t>
        <a:bodyPr/>
        <a:lstStyle/>
        <a:p>
          <a:endParaRPr lang="en-GB"/>
        </a:p>
      </dgm:t>
    </dgm:pt>
    <dgm:pt modelId="{E83BDD50-E9C6-4B81-80B7-E5E2315AB2EF}" type="pres">
      <dgm:prSet presAssocID="{231D6C08-592B-42F9-9B3E-489D1002129F}" presName="child" presStyleLbl="bgAccFollowNode1" presStyleIdx="2" presStyleCnt="6" custScaleX="144526" custLinFactNeighborX="-2227" custLinFactNeighborY="-3541"/>
      <dgm:spPr/>
      <dgm:t>
        <a:bodyPr/>
        <a:lstStyle/>
        <a:p>
          <a:endParaRPr lang="en-GB"/>
        </a:p>
      </dgm:t>
    </dgm:pt>
    <dgm:pt modelId="{E06FC3E1-9D43-4E46-BBED-051D622334A1}" type="pres">
      <dgm:prSet presAssocID="{231D6C08-592B-42F9-9B3E-489D1002129F}" presName="childTx" presStyleLbl="bgAccFollowNode1" presStyleIdx="2" presStyleCnt="6">
        <dgm:presLayoutVars>
          <dgm:bulletEnabled val="1"/>
        </dgm:presLayoutVars>
      </dgm:prSet>
      <dgm:spPr/>
      <dgm:t>
        <a:bodyPr/>
        <a:lstStyle/>
        <a:p>
          <a:endParaRPr lang="en-GB"/>
        </a:p>
      </dgm:t>
    </dgm:pt>
    <dgm:pt modelId="{95DE8486-ADB3-46A8-93F5-AB9D86604A98}" type="pres">
      <dgm:prSet presAssocID="{DBD9CA40-78F8-4F3B-9D0A-5A8D49F27B78}" presName="negSpace" presStyleCnt="0"/>
      <dgm:spPr/>
      <dgm:t>
        <a:bodyPr/>
        <a:lstStyle/>
        <a:p>
          <a:endParaRPr lang="en-GB"/>
        </a:p>
      </dgm:t>
    </dgm:pt>
    <dgm:pt modelId="{345A14C2-AECD-4EEB-B0B6-5A39DDCA8857}" type="pres">
      <dgm:prSet presAssocID="{DBD9CA40-78F8-4F3B-9D0A-5A8D49F27B78}" presName="circle" presStyleLbl="node1" presStyleIdx="0" presStyleCnt="2" custScaleX="79260" custScaleY="80484" custLinFactNeighborX="-59142" custLinFactNeighborY="-274"/>
      <dgm:spPr/>
      <dgm:t>
        <a:bodyPr/>
        <a:lstStyle/>
        <a:p>
          <a:endParaRPr lang="en-GB"/>
        </a:p>
      </dgm:t>
    </dgm:pt>
    <dgm:pt modelId="{0C92F2D5-4EC1-4FB3-B32F-60D03DA3D5C2}" type="pres">
      <dgm:prSet presAssocID="{307179BC-F074-4300-8C0C-4F635EBAC7AC}" presName="transSpace" presStyleCnt="0"/>
      <dgm:spPr/>
      <dgm:t>
        <a:bodyPr/>
        <a:lstStyle/>
        <a:p>
          <a:endParaRPr lang="en-GB"/>
        </a:p>
      </dgm:t>
    </dgm:pt>
    <dgm:pt modelId="{49A9BB76-3ED7-44F4-A7B0-04CDAC672104}" type="pres">
      <dgm:prSet presAssocID="{F41ED5A0-E054-409B-BACA-0C619109EA03}" presName="posSpace" presStyleCnt="0"/>
      <dgm:spPr/>
      <dgm:t>
        <a:bodyPr/>
        <a:lstStyle/>
        <a:p>
          <a:endParaRPr lang="en-GB"/>
        </a:p>
      </dgm:t>
    </dgm:pt>
    <dgm:pt modelId="{BDE7E167-06CD-4FBD-9AC9-16657DE7A9B9}" type="pres">
      <dgm:prSet presAssocID="{F41ED5A0-E054-409B-BACA-0C619109EA03}" presName="vertFlow" presStyleCnt="0"/>
      <dgm:spPr/>
      <dgm:t>
        <a:bodyPr/>
        <a:lstStyle/>
        <a:p>
          <a:endParaRPr lang="en-GB"/>
        </a:p>
      </dgm:t>
    </dgm:pt>
    <dgm:pt modelId="{E54803C0-0FAB-4432-8618-918A88C84AF4}" type="pres">
      <dgm:prSet presAssocID="{F41ED5A0-E054-409B-BACA-0C619109EA03}" presName="topSpace" presStyleCnt="0"/>
      <dgm:spPr/>
      <dgm:t>
        <a:bodyPr/>
        <a:lstStyle/>
        <a:p>
          <a:endParaRPr lang="en-GB"/>
        </a:p>
      </dgm:t>
    </dgm:pt>
    <dgm:pt modelId="{728880A3-1879-4E5D-AEC5-94C4B2F2101A}" type="pres">
      <dgm:prSet presAssocID="{F41ED5A0-E054-409B-BACA-0C619109EA03}" presName="firstComp" presStyleCnt="0"/>
      <dgm:spPr/>
      <dgm:t>
        <a:bodyPr/>
        <a:lstStyle/>
        <a:p>
          <a:endParaRPr lang="en-GB"/>
        </a:p>
      </dgm:t>
    </dgm:pt>
    <dgm:pt modelId="{581D4AC8-E721-4DB2-A734-49E79B29E491}" type="pres">
      <dgm:prSet presAssocID="{F41ED5A0-E054-409B-BACA-0C619109EA03}" presName="firstChild" presStyleLbl="bgAccFollowNode1" presStyleIdx="3" presStyleCnt="6" custScaleX="163276" custLinFactNeighborX="-20151"/>
      <dgm:spPr/>
      <dgm:t>
        <a:bodyPr/>
        <a:lstStyle/>
        <a:p>
          <a:endParaRPr lang="en-GB"/>
        </a:p>
      </dgm:t>
    </dgm:pt>
    <dgm:pt modelId="{1DB43C2D-284B-4182-BCF7-F064352752D0}" type="pres">
      <dgm:prSet presAssocID="{F41ED5A0-E054-409B-BACA-0C619109EA03}" presName="firstChildTx" presStyleLbl="bgAccFollowNode1" presStyleIdx="3" presStyleCnt="6">
        <dgm:presLayoutVars>
          <dgm:bulletEnabled val="1"/>
        </dgm:presLayoutVars>
      </dgm:prSet>
      <dgm:spPr/>
      <dgm:t>
        <a:bodyPr/>
        <a:lstStyle/>
        <a:p>
          <a:endParaRPr lang="en-GB"/>
        </a:p>
      </dgm:t>
    </dgm:pt>
    <dgm:pt modelId="{5AACAC53-7872-4085-8AB1-B2857D136FCA}" type="pres">
      <dgm:prSet presAssocID="{0A5FA0CC-1D62-433B-8252-F5718FFBE97D}" presName="comp" presStyleCnt="0"/>
      <dgm:spPr/>
      <dgm:t>
        <a:bodyPr/>
        <a:lstStyle/>
        <a:p>
          <a:endParaRPr lang="en-GB"/>
        </a:p>
      </dgm:t>
    </dgm:pt>
    <dgm:pt modelId="{B4146507-66FC-4031-A7E2-F7C4B26CC8C0}" type="pres">
      <dgm:prSet presAssocID="{0A5FA0CC-1D62-433B-8252-F5718FFBE97D}" presName="child" presStyleLbl="bgAccFollowNode1" presStyleIdx="4" presStyleCnt="6" custScaleX="163276" custLinFactNeighborX="-20151"/>
      <dgm:spPr/>
      <dgm:t>
        <a:bodyPr/>
        <a:lstStyle/>
        <a:p>
          <a:endParaRPr lang="en-GB"/>
        </a:p>
      </dgm:t>
    </dgm:pt>
    <dgm:pt modelId="{38B77C55-F6F2-4680-8F20-C86CB6940F8B}" type="pres">
      <dgm:prSet presAssocID="{0A5FA0CC-1D62-433B-8252-F5718FFBE97D}" presName="childTx" presStyleLbl="bgAccFollowNode1" presStyleIdx="4" presStyleCnt="6">
        <dgm:presLayoutVars>
          <dgm:bulletEnabled val="1"/>
        </dgm:presLayoutVars>
      </dgm:prSet>
      <dgm:spPr/>
      <dgm:t>
        <a:bodyPr/>
        <a:lstStyle/>
        <a:p>
          <a:endParaRPr lang="en-GB"/>
        </a:p>
      </dgm:t>
    </dgm:pt>
    <dgm:pt modelId="{CEE0D782-B1AD-4D6A-873F-9985DB06828C}" type="pres">
      <dgm:prSet presAssocID="{0216B816-9E54-4646-BC64-989A2F0A5D87}" presName="comp" presStyleCnt="0"/>
      <dgm:spPr/>
      <dgm:t>
        <a:bodyPr/>
        <a:lstStyle/>
        <a:p>
          <a:endParaRPr lang="en-GB"/>
        </a:p>
      </dgm:t>
    </dgm:pt>
    <dgm:pt modelId="{27B988C4-AA18-4ECA-B6A7-E5CD842C19DB}" type="pres">
      <dgm:prSet presAssocID="{0216B816-9E54-4646-BC64-989A2F0A5D87}" presName="child" presStyleLbl="bgAccFollowNode1" presStyleIdx="5" presStyleCnt="6" custScaleX="162869" custLinFactNeighborX="-20151"/>
      <dgm:spPr/>
      <dgm:t>
        <a:bodyPr/>
        <a:lstStyle/>
        <a:p>
          <a:endParaRPr lang="en-GB"/>
        </a:p>
      </dgm:t>
    </dgm:pt>
    <dgm:pt modelId="{34C0B06F-E747-4968-BCAF-E920B88452C4}" type="pres">
      <dgm:prSet presAssocID="{0216B816-9E54-4646-BC64-989A2F0A5D87}" presName="childTx" presStyleLbl="bgAccFollowNode1" presStyleIdx="5" presStyleCnt="6">
        <dgm:presLayoutVars>
          <dgm:bulletEnabled val="1"/>
        </dgm:presLayoutVars>
      </dgm:prSet>
      <dgm:spPr/>
      <dgm:t>
        <a:bodyPr/>
        <a:lstStyle/>
        <a:p>
          <a:endParaRPr lang="en-GB"/>
        </a:p>
      </dgm:t>
    </dgm:pt>
    <dgm:pt modelId="{21CD47E6-07A2-4B80-9096-882B985DEFAC}" type="pres">
      <dgm:prSet presAssocID="{F41ED5A0-E054-409B-BACA-0C619109EA03}" presName="negSpace" presStyleCnt="0"/>
      <dgm:spPr/>
      <dgm:t>
        <a:bodyPr/>
        <a:lstStyle/>
        <a:p>
          <a:endParaRPr lang="en-GB"/>
        </a:p>
      </dgm:t>
    </dgm:pt>
    <dgm:pt modelId="{D9987714-ABC7-4446-A7A2-2B8882937D78}" type="pres">
      <dgm:prSet presAssocID="{F41ED5A0-E054-409B-BACA-0C619109EA03}" presName="circle" presStyleLbl="node1" presStyleIdx="1" presStyleCnt="2" custScaleX="90978" custScaleY="89329" custLinFactX="-20606" custLinFactNeighborX="-100000" custLinFactNeighborY="-274"/>
      <dgm:spPr/>
      <dgm:t>
        <a:bodyPr/>
        <a:lstStyle/>
        <a:p>
          <a:endParaRPr lang="en-GB"/>
        </a:p>
      </dgm:t>
    </dgm:pt>
  </dgm:ptLst>
  <dgm:cxnLst>
    <dgm:cxn modelId="{0268BA67-84A3-41D4-BE2F-B60286F4E447}" srcId="{63309A6B-F9D7-49A7-9B86-04B15CAA7868}" destId="{DBD9CA40-78F8-4F3B-9D0A-5A8D49F27B78}" srcOrd="0" destOrd="0" parTransId="{56071633-1301-46B1-96DB-41D65D524BA1}" sibTransId="{307179BC-F074-4300-8C0C-4F635EBAC7AC}"/>
    <dgm:cxn modelId="{88239FA0-3D54-4B77-B935-BB94F1E649E2}" type="presOf" srcId="{DBD9CA40-78F8-4F3B-9D0A-5A8D49F27B78}" destId="{345A14C2-AECD-4EEB-B0B6-5A39DDCA8857}" srcOrd="0" destOrd="0" presId="urn:microsoft.com/office/officeart/2005/8/layout/hList9"/>
    <dgm:cxn modelId="{B69E47CA-DF7B-42BF-9550-30C6B9EA56B5}" type="presOf" srcId="{0A5FA0CC-1D62-433B-8252-F5718FFBE97D}" destId="{B4146507-66FC-4031-A7E2-F7C4B26CC8C0}" srcOrd="0" destOrd="0" presId="urn:microsoft.com/office/officeart/2005/8/layout/hList9"/>
    <dgm:cxn modelId="{8A6AC196-799A-4E47-BD8D-3464657E5C4D}" srcId="{DBD9CA40-78F8-4F3B-9D0A-5A8D49F27B78}" destId="{708A78F0-12D3-4EDE-96BC-CC5EE6B2E7DE}" srcOrd="1" destOrd="0" parTransId="{C2D16766-7047-44BF-8F08-9A4917EEA3DB}" sibTransId="{17E0E3A5-EE9A-464C-ACED-257FC142547C}"/>
    <dgm:cxn modelId="{7BCE9E1A-6C59-4B48-A018-81F11E124BD1}" srcId="{F41ED5A0-E054-409B-BACA-0C619109EA03}" destId="{0216B816-9E54-4646-BC64-989A2F0A5D87}" srcOrd="2" destOrd="0" parTransId="{C4C4464A-27EC-4D03-9FAE-DF105C3BC2FB}" sibTransId="{748B01DF-6EA8-406F-9FB3-8DB9E4CE5C1E}"/>
    <dgm:cxn modelId="{A0275DBA-0A44-44FF-B72E-830F73A28339}" srcId="{DBD9CA40-78F8-4F3B-9D0A-5A8D49F27B78}" destId="{E62A35E6-D89D-41DF-890B-84041A347B07}" srcOrd="0" destOrd="0" parTransId="{CF95CD51-9C71-44E5-BCE8-67C91D005606}" sibTransId="{C04D75D3-1DB8-48CC-9BA1-A9B44E74CCCD}"/>
    <dgm:cxn modelId="{ABB8D3D9-F660-40CF-A4B5-CF39F08B1D4C}" srcId="{DBD9CA40-78F8-4F3B-9D0A-5A8D49F27B78}" destId="{231D6C08-592B-42F9-9B3E-489D1002129F}" srcOrd="2" destOrd="0" parTransId="{A0F4B36E-FE77-47CB-9CD9-1C6D9C857ABB}" sibTransId="{65BCC9DD-C464-41B4-B966-522F5990BE9E}"/>
    <dgm:cxn modelId="{AD3325F4-BD08-4A2A-BFA2-623B346E1F14}" srcId="{F41ED5A0-E054-409B-BACA-0C619109EA03}" destId="{0A5FA0CC-1D62-433B-8252-F5718FFBE97D}" srcOrd="1" destOrd="0" parTransId="{C9FAE5F0-5D95-4C2A-B1F1-9472E3D2F01A}" sibTransId="{23A358F9-4D3D-4ADC-AA3C-1A1570E05F63}"/>
    <dgm:cxn modelId="{2A08AF33-A242-4100-8674-4C9B171F06A6}" type="presOf" srcId="{F41ED5A0-E054-409B-BACA-0C619109EA03}" destId="{D9987714-ABC7-4446-A7A2-2B8882937D78}" srcOrd="0" destOrd="0" presId="urn:microsoft.com/office/officeart/2005/8/layout/hList9"/>
    <dgm:cxn modelId="{474642F4-854E-45C8-93B7-CFBFD042AB71}" type="presOf" srcId="{231D6C08-592B-42F9-9B3E-489D1002129F}" destId="{E06FC3E1-9D43-4E46-BBED-051D622334A1}" srcOrd="1" destOrd="0" presId="urn:microsoft.com/office/officeart/2005/8/layout/hList9"/>
    <dgm:cxn modelId="{7B4111CC-7BA7-4ED5-84CB-EA0AC7318C89}" type="presOf" srcId="{1BD55A58-9C81-4080-9555-9BD0FA6B272F}" destId="{581D4AC8-E721-4DB2-A734-49E79B29E491}" srcOrd="0" destOrd="0" presId="urn:microsoft.com/office/officeart/2005/8/layout/hList9"/>
    <dgm:cxn modelId="{8569BAC1-F5E9-4E3F-90B5-8927DA190FC6}" type="presOf" srcId="{231D6C08-592B-42F9-9B3E-489D1002129F}" destId="{E83BDD50-E9C6-4B81-80B7-E5E2315AB2EF}" srcOrd="0" destOrd="0" presId="urn:microsoft.com/office/officeart/2005/8/layout/hList9"/>
    <dgm:cxn modelId="{B3EAE106-443B-47AE-AA8E-0C53D87DBB7D}" type="presOf" srcId="{0A5FA0CC-1D62-433B-8252-F5718FFBE97D}" destId="{38B77C55-F6F2-4680-8F20-C86CB6940F8B}" srcOrd="1" destOrd="0" presId="urn:microsoft.com/office/officeart/2005/8/layout/hList9"/>
    <dgm:cxn modelId="{479B37BA-15AA-491A-92ED-34F319CD47C5}" srcId="{63309A6B-F9D7-49A7-9B86-04B15CAA7868}" destId="{F41ED5A0-E054-409B-BACA-0C619109EA03}" srcOrd="1" destOrd="0" parTransId="{5AEEDC8D-55B6-4374-81FD-08E0395F927D}" sibTransId="{7EFB776D-2C21-4406-BDB8-3CEBC1A4A6AE}"/>
    <dgm:cxn modelId="{C5BECE7F-013F-4E3E-9546-05F9F548ACAF}" type="presOf" srcId="{E62A35E6-D89D-41DF-890B-84041A347B07}" destId="{6D9549C2-CCF1-4226-B332-A558A75CF652}" srcOrd="1" destOrd="0" presId="urn:microsoft.com/office/officeart/2005/8/layout/hList9"/>
    <dgm:cxn modelId="{259A3BDC-FC43-4F65-8D03-77E841503DFE}" type="presOf" srcId="{0216B816-9E54-4646-BC64-989A2F0A5D87}" destId="{34C0B06F-E747-4968-BCAF-E920B88452C4}" srcOrd="1" destOrd="0" presId="urn:microsoft.com/office/officeart/2005/8/layout/hList9"/>
    <dgm:cxn modelId="{90F18A15-7475-4DB1-9563-76987272BAF7}" type="presOf" srcId="{708A78F0-12D3-4EDE-96BC-CC5EE6B2E7DE}" destId="{BBE52C7A-61AA-4232-8346-5EBCB542DC45}" srcOrd="0" destOrd="0" presId="urn:microsoft.com/office/officeart/2005/8/layout/hList9"/>
    <dgm:cxn modelId="{5765DDB5-B246-4B2E-B453-7E3EB5BCB607}" type="presOf" srcId="{63309A6B-F9D7-49A7-9B86-04B15CAA7868}" destId="{C397B809-7CE7-4C36-A492-621EF2A11318}" srcOrd="0" destOrd="0" presId="urn:microsoft.com/office/officeart/2005/8/layout/hList9"/>
    <dgm:cxn modelId="{B951F9AA-2C7D-4577-B3DA-AF8956BFDF73}" type="presOf" srcId="{E62A35E6-D89D-41DF-890B-84041A347B07}" destId="{03A14A12-CCCE-45B6-8E5E-A27D6EC06E2F}" srcOrd="0" destOrd="0" presId="urn:microsoft.com/office/officeart/2005/8/layout/hList9"/>
    <dgm:cxn modelId="{69B12009-1E8D-4598-A9CB-D43CB5675CA2}" srcId="{F41ED5A0-E054-409B-BACA-0C619109EA03}" destId="{1BD55A58-9C81-4080-9555-9BD0FA6B272F}" srcOrd="0" destOrd="0" parTransId="{001DEE46-0CAF-410F-AA24-4ECC7DB702DA}" sibTransId="{F36AD285-5FE1-4845-8B4F-E1567861F804}"/>
    <dgm:cxn modelId="{81035A3F-9D73-4D35-9CB5-CD35670D6691}" type="presOf" srcId="{0216B816-9E54-4646-BC64-989A2F0A5D87}" destId="{27B988C4-AA18-4ECA-B6A7-E5CD842C19DB}" srcOrd="0" destOrd="0" presId="urn:microsoft.com/office/officeart/2005/8/layout/hList9"/>
    <dgm:cxn modelId="{AEC2F438-7BEB-44DF-951B-63D60A2C14A2}" type="presOf" srcId="{1BD55A58-9C81-4080-9555-9BD0FA6B272F}" destId="{1DB43C2D-284B-4182-BCF7-F064352752D0}" srcOrd="1" destOrd="0" presId="urn:microsoft.com/office/officeart/2005/8/layout/hList9"/>
    <dgm:cxn modelId="{14A6491E-4D14-4913-A2EE-A5DC2F3D6396}" type="presOf" srcId="{708A78F0-12D3-4EDE-96BC-CC5EE6B2E7DE}" destId="{A65D6216-973B-4EEA-91E2-2E607FA3DA5E}" srcOrd="1" destOrd="0" presId="urn:microsoft.com/office/officeart/2005/8/layout/hList9"/>
    <dgm:cxn modelId="{2C49FAD7-D7EB-42A2-A4E8-D339203D740E}" type="presParOf" srcId="{C397B809-7CE7-4C36-A492-621EF2A11318}" destId="{77673033-7A34-4D10-A4AF-C7E309308237}" srcOrd="0" destOrd="0" presId="urn:microsoft.com/office/officeart/2005/8/layout/hList9"/>
    <dgm:cxn modelId="{19EB21C8-58D8-49F5-8A0A-B7CA85F441EB}" type="presParOf" srcId="{C397B809-7CE7-4C36-A492-621EF2A11318}" destId="{4102B134-38B8-4B45-A2C7-7A90F685FED0}" srcOrd="1" destOrd="0" presId="urn:microsoft.com/office/officeart/2005/8/layout/hList9"/>
    <dgm:cxn modelId="{5AD68766-6000-4049-8517-727C0685FAB8}" type="presParOf" srcId="{4102B134-38B8-4B45-A2C7-7A90F685FED0}" destId="{E85C402D-D8D4-4458-83A0-F76521BA7AC2}" srcOrd="0" destOrd="0" presId="urn:microsoft.com/office/officeart/2005/8/layout/hList9"/>
    <dgm:cxn modelId="{6B858CB3-5EDF-462C-A738-C8773F37198D}" type="presParOf" srcId="{4102B134-38B8-4B45-A2C7-7A90F685FED0}" destId="{7DFDFC67-B752-4353-9BE9-83836B756F68}" srcOrd="1" destOrd="0" presId="urn:microsoft.com/office/officeart/2005/8/layout/hList9"/>
    <dgm:cxn modelId="{214E36AF-59E0-4A4D-AE1F-82A8A2443D5D}" type="presParOf" srcId="{7DFDFC67-B752-4353-9BE9-83836B756F68}" destId="{03A14A12-CCCE-45B6-8E5E-A27D6EC06E2F}" srcOrd="0" destOrd="0" presId="urn:microsoft.com/office/officeart/2005/8/layout/hList9"/>
    <dgm:cxn modelId="{ECA3BC50-1379-44DF-B514-986355515D7B}" type="presParOf" srcId="{7DFDFC67-B752-4353-9BE9-83836B756F68}" destId="{6D9549C2-CCF1-4226-B332-A558A75CF652}" srcOrd="1" destOrd="0" presId="urn:microsoft.com/office/officeart/2005/8/layout/hList9"/>
    <dgm:cxn modelId="{E8EE2CE4-57F4-4B6A-8664-5C397A588FF1}" type="presParOf" srcId="{4102B134-38B8-4B45-A2C7-7A90F685FED0}" destId="{F8D74331-F23F-4533-AADC-2BC4FE46F4B6}" srcOrd="2" destOrd="0" presId="urn:microsoft.com/office/officeart/2005/8/layout/hList9"/>
    <dgm:cxn modelId="{C9C7D897-6750-47DF-AD47-2546CF3E946B}" type="presParOf" srcId="{F8D74331-F23F-4533-AADC-2BC4FE46F4B6}" destId="{BBE52C7A-61AA-4232-8346-5EBCB542DC45}" srcOrd="0" destOrd="0" presId="urn:microsoft.com/office/officeart/2005/8/layout/hList9"/>
    <dgm:cxn modelId="{077A1504-CD1C-4503-98BF-FFB4BDEDCEC9}" type="presParOf" srcId="{F8D74331-F23F-4533-AADC-2BC4FE46F4B6}" destId="{A65D6216-973B-4EEA-91E2-2E607FA3DA5E}" srcOrd="1" destOrd="0" presId="urn:microsoft.com/office/officeart/2005/8/layout/hList9"/>
    <dgm:cxn modelId="{C7E16311-B6AA-4CB0-922D-F5854DE4ABE9}" type="presParOf" srcId="{4102B134-38B8-4B45-A2C7-7A90F685FED0}" destId="{98B0B014-FA8C-4A77-B79D-44E19CF1F40E}" srcOrd="3" destOrd="0" presId="urn:microsoft.com/office/officeart/2005/8/layout/hList9"/>
    <dgm:cxn modelId="{C47DA377-74C7-4DF3-89D1-B47B1D3B6CE2}" type="presParOf" srcId="{98B0B014-FA8C-4A77-B79D-44E19CF1F40E}" destId="{E83BDD50-E9C6-4B81-80B7-E5E2315AB2EF}" srcOrd="0" destOrd="0" presId="urn:microsoft.com/office/officeart/2005/8/layout/hList9"/>
    <dgm:cxn modelId="{E0D3DD87-C119-4324-96AC-F5C377E399BD}" type="presParOf" srcId="{98B0B014-FA8C-4A77-B79D-44E19CF1F40E}" destId="{E06FC3E1-9D43-4E46-BBED-051D622334A1}" srcOrd="1" destOrd="0" presId="urn:microsoft.com/office/officeart/2005/8/layout/hList9"/>
    <dgm:cxn modelId="{99A33A72-A681-4CA0-9A16-9108B065887A}" type="presParOf" srcId="{C397B809-7CE7-4C36-A492-621EF2A11318}" destId="{95DE8486-ADB3-46A8-93F5-AB9D86604A98}" srcOrd="2" destOrd="0" presId="urn:microsoft.com/office/officeart/2005/8/layout/hList9"/>
    <dgm:cxn modelId="{26BE2CC1-3506-4840-8771-2C98C5F7BA31}" type="presParOf" srcId="{C397B809-7CE7-4C36-A492-621EF2A11318}" destId="{345A14C2-AECD-4EEB-B0B6-5A39DDCA8857}" srcOrd="3" destOrd="0" presId="urn:microsoft.com/office/officeart/2005/8/layout/hList9"/>
    <dgm:cxn modelId="{07936A0E-FB95-41A6-A815-C6202BB7BB91}" type="presParOf" srcId="{C397B809-7CE7-4C36-A492-621EF2A11318}" destId="{0C92F2D5-4EC1-4FB3-B32F-60D03DA3D5C2}" srcOrd="4" destOrd="0" presId="urn:microsoft.com/office/officeart/2005/8/layout/hList9"/>
    <dgm:cxn modelId="{75E1472B-72F1-4CF5-A248-401C195846A5}" type="presParOf" srcId="{C397B809-7CE7-4C36-A492-621EF2A11318}" destId="{49A9BB76-3ED7-44F4-A7B0-04CDAC672104}" srcOrd="5" destOrd="0" presId="urn:microsoft.com/office/officeart/2005/8/layout/hList9"/>
    <dgm:cxn modelId="{882A64FB-361F-4D5F-A245-73EDA3C6B0AD}" type="presParOf" srcId="{C397B809-7CE7-4C36-A492-621EF2A11318}" destId="{BDE7E167-06CD-4FBD-9AC9-16657DE7A9B9}" srcOrd="6" destOrd="0" presId="urn:microsoft.com/office/officeart/2005/8/layout/hList9"/>
    <dgm:cxn modelId="{ED3D4E90-BDB3-447D-BF97-9B15D4919A46}" type="presParOf" srcId="{BDE7E167-06CD-4FBD-9AC9-16657DE7A9B9}" destId="{E54803C0-0FAB-4432-8618-918A88C84AF4}" srcOrd="0" destOrd="0" presId="urn:microsoft.com/office/officeart/2005/8/layout/hList9"/>
    <dgm:cxn modelId="{422CBBA9-CCC2-4B58-BDD5-5FBB1D83F875}" type="presParOf" srcId="{BDE7E167-06CD-4FBD-9AC9-16657DE7A9B9}" destId="{728880A3-1879-4E5D-AEC5-94C4B2F2101A}" srcOrd="1" destOrd="0" presId="urn:microsoft.com/office/officeart/2005/8/layout/hList9"/>
    <dgm:cxn modelId="{D335691D-B69C-4129-AFD3-7681F57978A1}" type="presParOf" srcId="{728880A3-1879-4E5D-AEC5-94C4B2F2101A}" destId="{581D4AC8-E721-4DB2-A734-49E79B29E491}" srcOrd="0" destOrd="0" presId="urn:microsoft.com/office/officeart/2005/8/layout/hList9"/>
    <dgm:cxn modelId="{23C19EC7-3511-4267-BCC5-A21A938189C1}" type="presParOf" srcId="{728880A3-1879-4E5D-AEC5-94C4B2F2101A}" destId="{1DB43C2D-284B-4182-BCF7-F064352752D0}" srcOrd="1" destOrd="0" presId="urn:microsoft.com/office/officeart/2005/8/layout/hList9"/>
    <dgm:cxn modelId="{60C4D0BE-568E-47F0-B404-F471A2EBFB5B}" type="presParOf" srcId="{BDE7E167-06CD-4FBD-9AC9-16657DE7A9B9}" destId="{5AACAC53-7872-4085-8AB1-B2857D136FCA}" srcOrd="2" destOrd="0" presId="urn:microsoft.com/office/officeart/2005/8/layout/hList9"/>
    <dgm:cxn modelId="{5C5ADF72-DF78-4DA2-839A-64C48196F8E6}" type="presParOf" srcId="{5AACAC53-7872-4085-8AB1-B2857D136FCA}" destId="{B4146507-66FC-4031-A7E2-F7C4B26CC8C0}" srcOrd="0" destOrd="0" presId="urn:microsoft.com/office/officeart/2005/8/layout/hList9"/>
    <dgm:cxn modelId="{160DD846-5CD0-40ED-85D8-A9E638E30920}" type="presParOf" srcId="{5AACAC53-7872-4085-8AB1-B2857D136FCA}" destId="{38B77C55-F6F2-4680-8F20-C86CB6940F8B}" srcOrd="1" destOrd="0" presId="urn:microsoft.com/office/officeart/2005/8/layout/hList9"/>
    <dgm:cxn modelId="{782D8CDD-1678-4263-ACB3-6EBB6A1005F9}" type="presParOf" srcId="{BDE7E167-06CD-4FBD-9AC9-16657DE7A9B9}" destId="{CEE0D782-B1AD-4D6A-873F-9985DB06828C}" srcOrd="3" destOrd="0" presId="urn:microsoft.com/office/officeart/2005/8/layout/hList9"/>
    <dgm:cxn modelId="{3AE5A81A-95B0-4907-AF80-38E284CD878E}" type="presParOf" srcId="{CEE0D782-B1AD-4D6A-873F-9985DB06828C}" destId="{27B988C4-AA18-4ECA-B6A7-E5CD842C19DB}" srcOrd="0" destOrd="0" presId="urn:microsoft.com/office/officeart/2005/8/layout/hList9"/>
    <dgm:cxn modelId="{E780A290-E458-4153-961D-577F744E4FBB}" type="presParOf" srcId="{CEE0D782-B1AD-4D6A-873F-9985DB06828C}" destId="{34C0B06F-E747-4968-BCAF-E920B88452C4}" srcOrd="1" destOrd="0" presId="urn:microsoft.com/office/officeart/2005/8/layout/hList9"/>
    <dgm:cxn modelId="{D5001428-B867-44B2-8971-21919AA7B28A}" type="presParOf" srcId="{C397B809-7CE7-4C36-A492-621EF2A11318}" destId="{21CD47E6-07A2-4B80-9096-882B985DEFAC}" srcOrd="7" destOrd="0" presId="urn:microsoft.com/office/officeart/2005/8/layout/hList9"/>
    <dgm:cxn modelId="{922A4CEA-FCF6-4BBD-BA8C-9C418ACBBD03}" type="presParOf" srcId="{C397B809-7CE7-4C36-A492-621EF2A11318}" destId="{D9987714-ABC7-4446-A7A2-2B8882937D78}"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A700E5-4BE5-42CC-8861-74C350223914}"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en-GB"/>
        </a:p>
      </dgm:t>
    </dgm:pt>
    <dgm:pt modelId="{9A0DC1A5-CA19-44DF-AB99-D6494D566A03}">
      <dgm:prSet phldrT="[Text]"/>
      <dgm:spPr/>
      <dgm:t>
        <a:bodyPr/>
        <a:lstStyle/>
        <a:p>
          <a:r>
            <a:rPr lang="en-GB" b="1" dirty="0" smtClean="0">
              <a:solidFill>
                <a:schemeClr val="tx1"/>
              </a:solidFill>
            </a:rPr>
            <a:t>Jobs and Growth</a:t>
          </a:r>
          <a:endParaRPr lang="en-GB" b="1" dirty="0">
            <a:solidFill>
              <a:schemeClr val="tx1"/>
            </a:solidFill>
          </a:endParaRPr>
        </a:p>
      </dgm:t>
    </dgm:pt>
    <dgm:pt modelId="{7A54333A-8F57-4B6F-A480-A1FC97DE3195}" type="parTrans" cxnId="{383ED169-2521-4C6A-BD3F-DE709799A5CA}">
      <dgm:prSet/>
      <dgm:spPr/>
      <dgm:t>
        <a:bodyPr/>
        <a:lstStyle/>
        <a:p>
          <a:endParaRPr lang="en-GB"/>
        </a:p>
      </dgm:t>
    </dgm:pt>
    <dgm:pt modelId="{EFC2BEB2-0CBF-4EDB-AD3D-DEB17A7DF608}" type="sibTrans" cxnId="{383ED169-2521-4C6A-BD3F-DE709799A5CA}">
      <dgm:prSet/>
      <dgm:spPr>
        <a:blipFill rotWithShape="1">
          <a:blip xmlns:r="http://schemas.openxmlformats.org/officeDocument/2006/relationships" r:embed="rId1"/>
          <a:stretch>
            <a:fillRect/>
          </a:stretch>
        </a:blipFill>
      </dgm:spPr>
      <dgm:t>
        <a:bodyPr/>
        <a:lstStyle/>
        <a:p>
          <a:endParaRPr lang="en-GB"/>
        </a:p>
      </dgm:t>
    </dgm:pt>
    <dgm:pt modelId="{E2E68AE1-E905-4C50-A140-D0AEEF7B8D84}">
      <dgm:prSet phldrT="[Text]"/>
      <dgm:spPr>
        <a:solidFill>
          <a:srgbClr val="FFD624"/>
        </a:solidFill>
      </dgm:spPr>
      <dgm:t>
        <a:bodyPr/>
        <a:lstStyle/>
        <a:p>
          <a:r>
            <a:rPr lang="en-GB" b="1" dirty="0" smtClean="0">
              <a:solidFill>
                <a:schemeClr val="tx1"/>
              </a:solidFill>
            </a:rPr>
            <a:t>Islands Decarbonisation</a:t>
          </a:r>
          <a:endParaRPr lang="en-GB" b="1" dirty="0">
            <a:solidFill>
              <a:schemeClr val="tx1"/>
            </a:solidFill>
          </a:endParaRPr>
        </a:p>
      </dgm:t>
    </dgm:pt>
    <dgm:pt modelId="{AE6501DD-5121-4132-BCED-79CBADB99860}" type="parTrans" cxnId="{0AA05CE4-6E04-4874-94EF-75D33D009F6D}">
      <dgm:prSet/>
      <dgm:spPr/>
      <dgm:t>
        <a:bodyPr/>
        <a:lstStyle/>
        <a:p>
          <a:endParaRPr lang="en-GB"/>
        </a:p>
      </dgm:t>
    </dgm:pt>
    <dgm:pt modelId="{5E3ACDE3-3590-4D95-9FB8-4488E945A9D5}" type="sibTrans" cxnId="{0AA05CE4-6E04-4874-94EF-75D33D009F6D}">
      <dgm:prSet/>
      <dgm:spPr>
        <a:blipFill rotWithShape="1">
          <a:blip xmlns:r="http://schemas.openxmlformats.org/officeDocument/2006/relationships" r:embed="rId2"/>
          <a:stretch>
            <a:fillRect/>
          </a:stretch>
        </a:blipFill>
      </dgm:spPr>
      <dgm:t>
        <a:bodyPr/>
        <a:lstStyle/>
        <a:p>
          <a:endParaRPr lang="en-GB"/>
        </a:p>
      </dgm:t>
    </dgm:pt>
    <dgm:pt modelId="{177A5987-0E89-4FD6-AD76-7A4C913F4F46}">
      <dgm:prSet phldrT="[Text]"/>
      <dgm:spPr>
        <a:solidFill>
          <a:srgbClr val="FFC000"/>
        </a:solidFill>
      </dgm:spPr>
      <dgm:t>
        <a:bodyPr/>
        <a:lstStyle/>
        <a:p>
          <a:r>
            <a:rPr lang="en-GB" b="1" dirty="0" smtClean="0">
              <a:solidFill>
                <a:schemeClr val="tx1"/>
              </a:solidFill>
            </a:rPr>
            <a:t>Skills Agenda</a:t>
          </a:r>
          <a:endParaRPr lang="en-GB" b="1" dirty="0">
            <a:solidFill>
              <a:schemeClr val="tx1"/>
            </a:solidFill>
          </a:endParaRPr>
        </a:p>
      </dgm:t>
    </dgm:pt>
    <dgm:pt modelId="{4391B39A-053D-4479-8E26-572F92404663}" type="parTrans" cxnId="{0E8FCD94-E55E-4659-BA12-A24417F47B5D}">
      <dgm:prSet/>
      <dgm:spPr/>
      <dgm:t>
        <a:bodyPr/>
        <a:lstStyle/>
        <a:p>
          <a:endParaRPr lang="en-GB"/>
        </a:p>
      </dgm:t>
    </dgm:pt>
    <dgm:pt modelId="{580649AB-6C85-4157-BFF8-7B6F2E3E2180}" type="sibTrans" cxnId="{0E8FCD94-E55E-4659-BA12-A24417F47B5D}">
      <dgm:prSet/>
      <dgm:spPr>
        <a:blipFill rotWithShape="1">
          <a:blip xmlns:r="http://schemas.openxmlformats.org/officeDocument/2006/relationships" r:embed="rId3"/>
          <a:stretch>
            <a:fillRect/>
          </a:stretch>
        </a:blipFill>
      </dgm:spPr>
      <dgm:t>
        <a:bodyPr/>
        <a:lstStyle/>
        <a:p>
          <a:endParaRPr lang="en-GB"/>
        </a:p>
      </dgm:t>
    </dgm:pt>
    <dgm:pt modelId="{E3D48834-6436-4968-9F57-65F620DE8472}" type="pres">
      <dgm:prSet presAssocID="{A8A700E5-4BE5-42CC-8861-74C350223914}" presName="Name0" presStyleCnt="0">
        <dgm:presLayoutVars>
          <dgm:chMax val="21"/>
          <dgm:chPref val="21"/>
        </dgm:presLayoutVars>
      </dgm:prSet>
      <dgm:spPr/>
      <dgm:t>
        <a:bodyPr/>
        <a:lstStyle/>
        <a:p>
          <a:endParaRPr lang="en-GB"/>
        </a:p>
      </dgm:t>
    </dgm:pt>
    <dgm:pt modelId="{35BC673D-447B-4F69-A093-DFF32B47B8C2}" type="pres">
      <dgm:prSet presAssocID="{9A0DC1A5-CA19-44DF-AB99-D6494D566A03}" presName="text1" presStyleCnt="0"/>
      <dgm:spPr/>
    </dgm:pt>
    <dgm:pt modelId="{EEEE9816-A92D-48B7-951E-C9E9EC64DA08}" type="pres">
      <dgm:prSet presAssocID="{9A0DC1A5-CA19-44DF-AB99-D6494D566A03}" presName="textRepeatNode" presStyleLbl="alignNode1" presStyleIdx="0" presStyleCnt="3">
        <dgm:presLayoutVars>
          <dgm:chMax val="0"/>
          <dgm:chPref val="0"/>
          <dgm:bulletEnabled val="1"/>
        </dgm:presLayoutVars>
      </dgm:prSet>
      <dgm:spPr/>
      <dgm:t>
        <a:bodyPr/>
        <a:lstStyle/>
        <a:p>
          <a:endParaRPr lang="en-GB"/>
        </a:p>
      </dgm:t>
    </dgm:pt>
    <dgm:pt modelId="{04409B2B-C663-4161-8619-695A179A4E73}" type="pres">
      <dgm:prSet presAssocID="{9A0DC1A5-CA19-44DF-AB99-D6494D566A03}" presName="textaccent1" presStyleCnt="0"/>
      <dgm:spPr/>
    </dgm:pt>
    <dgm:pt modelId="{27FB47B5-FF13-47D4-BE42-F3AED278F42C}" type="pres">
      <dgm:prSet presAssocID="{9A0DC1A5-CA19-44DF-AB99-D6494D566A03}" presName="accentRepeatNode" presStyleLbl="solidAlignAcc1" presStyleIdx="0" presStyleCnt="6"/>
      <dgm:spPr/>
    </dgm:pt>
    <dgm:pt modelId="{91873CF5-ED54-4950-B0C0-FC02B58E169A}" type="pres">
      <dgm:prSet presAssocID="{EFC2BEB2-0CBF-4EDB-AD3D-DEB17A7DF608}" presName="image1" presStyleCnt="0"/>
      <dgm:spPr/>
    </dgm:pt>
    <dgm:pt modelId="{443463D6-8209-4A6E-9DAE-A8CACB3DE884}" type="pres">
      <dgm:prSet presAssocID="{EFC2BEB2-0CBF-4EDB-AD3D-DEB17A7DF608}" presName="imageRepeatNode" presStyleLbl="alignAcc1" presStyleIdx="0" presStyleCnt="3"/>
      <dgm:spPr/>
      <dgm:t>
        <a:bodyPr/>
        <a:lstStyle/>
        <a:p>
          <a:endParaRPr lang="en-GB"/>
        </a:p>
      </dgm:t>
    </dgm:pt>
    <dgm:pt modelId="{64CC68D5-E009-4338-B2C4-440006D6C79A}" type="pres">
      <dgm:prSet presAssocID="{EFC2BEB2-0CBF-4EDB-AD3D-DEB17A7DF608}" presName="imageaccent1" presStyleCnt="0"/>
      <dgm:spPr/>
    </dgm:pt>
    <dgm:pt modelId="{DB4E6D04-F1E5-4FD9-B10C-3F0C1EC75FB6}" type="pres">
      <dgm:prSet presAssocID="{EFC2BEB2-0CBF-4EDB-AD3D-DEB17A7DF608}" presName="accentRepeatNode" presStyleLbl="solidAlignAcc1" presStyleIdx="1" presStyleCnt="6"/>
      <dgm:spPr/>
    </dgm:pt>
    <dgm:pt modelId="{E819451F-27B7-480D-A93E-2A6093B79185}" type="pres">
      <dgm:prSet presAssocID="{E2E68AE1-E905-4C50-A140-D0AEEF7B8D84}" presName="text2" presStyleCnt="0"/>
      <dgm:spPr/>
    </dgm:pt>
    <dgm:pt modelId="{F9D9FE1D-0451-485C-8676-83A6643FBA7F}" type="pres">
      <dgm:prSet presAssocID="{E2E68AE1-E905-4C50-A140-D0AEEF7B8D84}" presName="textRepeatNode" presStyleLbl="alignNode1" presStyleIdx="1" presStyleCnt="3">
        <dgm:presLayoutVars>
          <dgm:chMax val="0"/>
          <dgm:chPref val="0"/>
          <dgm:bulletEnabled val="1"/>
        </dgm:presLayoutVars>
      </dgm:prSet>
      <dgm:spPr/>
      <dgm:t>
        <a:bodyPr/>
        <a:lstStyle/>
        <a:p>
          <a:endParaRPr lang="en-GB"/>
        </a:p>
      </dgm:t>
    </dgm:pt>
    <dgm:pt modelId="{78082A37-2F2A-450F-B847-27F49B926C50}" type="pres">
      <dgm:prSet presAssocID="{E2E68AE1-E905-4C50-A140-D0AEEF7B8D84}" presName="textaccent2" presStyleCnt="0"/>
      <dgm:spPr/>
    </dgm:pt>
    <dgm:pt modelId="{5C95102F-7C34-41A5-BC5E-59D1C6FAE71A}" type="pres">
      <dgm:prSet presAssocID="{E2E68AE1-E905-4C50-A140-D0AEEF7B8D84}" presName="accentRepeatNode" presStyleLbl="solidAlignAcc1" presStyleIdx="2" presStyleCnt="6"/>
      <dgm:spPr/>
    </dgm:pt>
    <dgm:pt modelId="{206D6793-1664-47D8-B002-3DCD1307DD06}" type="pres">
      <dgm:prSet presAssocID="{5E3ACDE3-3590-4D95-9FB8-4488E945A9D5}" presName="image2" presStyleCnt="0"/>
      <dgm:spPr/>
    </dgm:pt>
    <dgm:pt modelId="{3F76F400-DFDC-4405-BA45-6AEF09683FB1}" type="pres">
      <dgm:prSet presAssocID="{5E3ACDE3-3590-4D95-9FB8-4488E945A9D5}" presName="imageRepeatNode" presStyleLbl="alignAcc1" presStyleIdx="1" presStyleCnt="3"/>
      <dgm:spPr/>
      <dgm:t>
        <a:bodyPr/>
        <a:lstStyle/>
        <a:p>
          <a:endParaRPr lang="en-GB"/>
        </a:p>
      </dgm:t>
    </dgm:pt>
    <dgm:pt modelId="{3DAF5F4B-2FF7-4B3A-817F-A62BA2ABD238}" type="pres">
      <dgm:prSet presAssocID="{5E3ACDE3-3590-4D95-9FB8-4488E945A9D5}" presName="imageaccent2" presStyleCnt="0"/>
      <dgm:spPr/>
    </dgm:pt>
    <dgm:pt modelId="{3800D94D-5C36-40F9-AAB2-2D7A808FCB95}" type="pres">
      <dgm:prSet presAssocID="{5E3ACDE3-3590-4D95-9FB8-4488E945A9D5}" presName="accentRepeatNode" presStyleLbl="solidAlignAcc1" presStyleIdx="3" presStyleCnt="6"/>
      <dgm:spPr/>
    </dgm:pt>
    <dgm:pt modelId="{615F5F2A-22C1-44B7-80DB-D09CEE6FF9CB}" type="pres">
      <dgm:prSet presAssocID="{177A5987-0E89-4FD6-AD76-7A4C913F4F46}" presName="text3" presStyleCnt="0"/>
      <dgm:spPr/>
    </dgm:pt>
    <dgm:pt modelId="{85ABD489-D856-4A26-8DC3-18487A19B497}" type="pres">
      <dgm:prSet presAssocID="{177A5987-0E89-4FD6-AD76-7A4C913F4F46}" presName="textRepeatNode" presStyleLbl="alignNode1" presStyleIdx="2" presStyleCnt="3">
        <dgm:presLayoutVars>
          <dgm:chMax val="0"/>
          <dgm:chPref val="0"/>
          <dgm:bulletEnabled val="1"/>
        </dgm:presLayoutVars>
      </dgm:prSet>
      <dgm:spPr/>
      <dgm:t>
        <a:bodyPr/>
        <a:lstStyle/>
        <a:p>
          <a:endParaRPr lang="en-GB"/>
        </a:p>
      </dgm:t>
    </dgm:pt>
    <dgm:pt modelId="{5091CB4D-4FE7-4D7C-8F1E-3CDFE6D0997E}" type="pres">
      <dgm:prSet presAssocID="{177A5987-0E89-4FD6-AD76-7A4C913F4F46}" presName="textaccent3" presStyleCnt="0"/>
      <dgm:spPr/>
    </dgm:pt>
    <dgm:pt modelId="{D7B55079-2191-4121-A71E-83F17A4EE9D6}" type="pres">
      <dgm:prSet presAssocID="{177A5987-0E89-4FD6-AD76-7A4C913F4F46}" presName="accentRepeatNode" presStyleLbl="solidAlignAcc1" presStyleIdx="4" presStyleCnt="6"/>
      <dgm:spPr/>
    </dgm:pt>
    <dgm:pt modelId="{6E560C39-AF72-4DDB-B368-DF4DE33A12C4}" type="pres">
      <dgm:prSet presAssocID="{580649AB-6C85-4157-BFF8-7B6F2E3E2180}" presName="image3" presStyleCnt="0"/>
      <dgm:spPr/>
    </dgm:pt>
    <dgm:pt modelId="{0C0C727C-D01E-439F-B92A-DA473F6189DB}" type="pres">
      <dgm:prSet presAssocID="{580649AB-6C85-4157-BFF8-7B6F2E3E2180}" presName="imageRepeatNode" presStyleLbl="alignAcc1" presStyleIdx="2" presStyleCnt="3"/>
      <dgm:spPr/>
      <dgm:t>
        <a:bodyPr/>
        <a:lstStyle/>
        <a:p>
          <a:endParaRPr lang="en-GB"/>
        </a:p>
      </dgm:t>
    </dgm:pt>
    <dgm:pt modelId="{56E4FE35-7038-4668-83B6-006B141179E2}" type="pres">
      <dgm:prSet presAssocID="{580649AB-6C85-4157-BFF8-7B6F2E3E2180}" presName="imageaccent3" presStyleCnt="0"/>
      <dgm:spPr/>
    </dgm:pt>
    <dgm:pt modelId="{7BCFE83B-79D8-41C7-A8A6-F66CFC29588F}" type="pres">
      <dgm:prSet presAssocID="{580649AB-6C85-4157-BFF8-7B6F2E3E2180}" presName="accentRepeatNode" presStyleLbl="solidAlignAcc1" presStyleIdx="5" presStyleCnt="6"/>
      <dgm:spPr/>
    </dgm:pt>
  </dgm:ptLst>
  <dgm:cxnLst>
    <dgm:cxn modelId="{E12B065C-6FC9-47C2-92E5-39427093467E}" type="presOf" srcId="{580649AB-6C85-4157-BFF8-7B6F2E3E2180}" destId="{0C0C727C-D01E-439F-B92A-DA473F6189DB}" srcOrd="0" destOrd="0" presId="urn:microsoft.com/office/officeart/2008/layout/HexagonCluster"/>
    <dgm:cxn modelId="{368DCC94-0554-44DA-82AA-68AA9EB5FCBE}" type="presOf" srcId="{E2E68AE1-E905-4C50-A140-D0AEEF7B8D84}" destId="{F9D9FE1D-0451-485C-8676-83A6643FBA7F}" srcOrd="0" destOrd="0" presId="urn:microsoft.com/office/officeart/2008/layout/HexagonCluster"/>
    <dgm:cxn modelId="{0AA05CE4-6E04-4874-94EF-75D33D009F6D}" srcId="{A8A700E5-4BE5-42CC-8861-74C350223914}" destId="{E2E68AE1-E905-4C50-A140-D0AEEF7B8D84}" srcOrd="1" destOrd="0" parTransId="{AE6501DD-5121-4132-BCED-79CBADB99860}" sibTransId="{5E3ACDE3-3590-4D95-9FB8-4488E945A9D5}"/>
    <dgm:cxn modelId="{383ED169-2521-4C6A-BD3F-DE709799A5CA}" srcId="{A8A700E5-4BE5-42CC-8861-74C350223914}" destId="{9A0DC1A5-CA19-44DF-AB99-D6494D566A03}" srcOrd="0" destOrd="0" parTransId="{7A54333A-8F57-4B6F-A480-A1FC97DE3195}" sibTransId="{EFC2BEB2-0CBF-4EDB-AD3D-DEB17A7DF608}"/>
    <dgm:cxn modelId="{3023641B-285C-4CA7-AA8E-3E8680B58F9D}" type="presOf" srcId="{5E3ACDE3-3590-4D95-9FB8-4488E945A9D5}" destId="{3F76F400-DFDC-4405-BA45-6AEF09683FB1}" srcOrd="0" destOrd="0" presId="urn:microsoft.com/office/officeart/2008/layout/HexagonCluster"/>
    <dgm:cxn modelId="{AB9D5EDD-8E4C-4F28-A7F5-A166385E3726}" type="presOf" srcId="{9A0DC1A5-CA19-44DF-AB99-D6494D566A03}" destId="{EEEE9816-A92D-48B7-951E-C9E9EC64DA08}" srcOrd="0" destOrd="0" presId="urn:microsoft.com/office/officeart/2008/layout/HexagonCluster"/>
    <dgm:cxn modelId="{0E8FCD94-E55E-4659-BA12-A24417F47B5D}" srcId="{A8A700E5-4BE5-42CC-8861-74C350223914}" destId="{177A5987-0E89-4FD6-AD76-7A4C913F4F46}" srcOrd="2" destOrd="0" parTransId="{4391B39A-053D-4479-8E26-572F92404663}" sibTransId="{580649AB-6C85-4157-BFF8-7B6F2E3E2180}"/>
    <dgm:cxn modelId="{9D295806-A5D8-4ED2-9E6D-37E3256174EC}" type="presOf" srcId="{EFC2BEB2-0CBF-4EDB-AD3D-DEB17A7DF608}" destId="{443463D6-8209-4A6E-9DAE-A8CACB3DE884}" srcOrd="0" destOrd="0" presId="urn:microsoft.com/office/officeart/2008/layout/HexagonCluster"/>
    <dgm:cxn modelId="{5E901F0B-A27D-4DCA-9506-3C6647309592}" type="presOf" srcId="{177A5987-0E89-4FD6-AD76-7A4C913F4F46}" destId="{85ABD489-D856-4A26-8DC3-18487A19B497}" srcOrd="0" destOrd="0" presId="urn:microsoft.com/office/officeart/2008/layout/HexagonCluster"/>
    <dgm:cxn modelId="{98F90F4B-E133-4BC9-B637-B3F332B38447}" type="presOf" srcId="{A8A700E5-4BE5-42CC-8861-74C350223914}" destId="{E3D48834-6436-4968-9F57-65F620DE8472}" srcOrd="0" destOrd="0" presId="urn:microsoft.com/office/officeart/2008/layout/HexagonCluster"/>
    <dgm:cxn modelId="{DA5A4B08-B863-4D1D-A756-09F027DE09F6}" type="presParOf" srcId="{E3D48834-6436-4968-9F57-65F620DE8472}" destId="{35BC673D-447B-4F69-A093-DFF32B47B8C2}" srcOrd="0" destOrd="0" presId="urn:microsoft.com/office/officeart/2008/layout/HexagonCluster"/>
    <dgm:cxn modelId="{E7E6E779-66A6-428E-B653-52B218AFC03D}" type="presParOf" srcId="{35BC673D-447B-4F69-A093-DFF32B47B8C2}" destId="{EEEE9816-A92D-48B7-951E-C9E9EC64DA08}" srcOrd="0" destOrd="0" presId="urn:microsoft.com/office/officeart/2008/layout/HexagonCluster"/>
    <dgm:cxn modelId="{2361D75F-0FFE-467E-830A-843E221D288D}" type="presParOf" srcId="{E3D48834-6436-4968-9F57-65F620DE8472}" destId="{04409B2B-C663-4161-8619-695A179A4E73}" srcOrd="1" destOrd="0" presId="urn:microsoft.com/office/officeart/2008/layout/HexagonCluster"/>
    <dgm:cxn modelId="{115D06CF-CDFE-4D3D-99F9-B55ABDFFE82A}" type="presParOf" srcId="{04409B2B-C663-4161-8619-695A179A4E73}" destId="{27FB47B5-FF13-47D4-BE42-F3AED278F42C}" srcOrd="0" destOrd="0" presId="urn:microsoft.com/office/officeart/2008/layout/HexagonCluster"/>
    <dgm:cxn modelId="{BE9C4334-1E6E-45FC-A5B9-E1F0189570D4}" type="presParOf" srcId="{E3D48834-6436-4968-9F57-65F620DE8472}" destId="{91873CF5-ED54-4950-B0C0-FC02B58E169A}" srcOrd="2" destOrd="0" presId="urn:microsoft.com/office/officeart/2008/layout/HexagonCluster"/>
    <dgm:cxn modelId="{DD185B76-4C38-4BD7-8E5C-697A5F3C4C43}" type="presParOf" srcId="{91873CF5-ED54-4950-B0C0-FC02B58E169A}" destId="{443463D6-8209-4A6E-9DAE-A8CACB3DE884}" srcOrd="0" destOrd="0" presId="urn:microsoft.com/office/officeart/2008/layout/HexagonCluster"/>
    <dgm:cxn modelId="{9ED50CF4-A214-41D6-A36E-EB376CD73B8B}" type="presParOf" srcId="{E3D48834-6436-4968-9F57-65F620DE8472}" destId="{64CC68D5-E009-4338-B2C4-440006D6C79A}" srcOrd="3" destOrd="0" presId="urn:microsoft.com/office/officeart/2008/layout/HexagonCluster"/>
    <dgm:cxn modelId="{F9057C6D-AA14-4CBF-ACA4-7537E3075F3E}" type="presParOf" srcId="{64CC68D5-E009-4338-B2C4-440006D6C79A}" destId="{DB4E6D04-F1E5-4FD9-B10C-3F0C1EC75FB6}" srcOrd="0" destOrd="0" presId="urn:microsoft.com/office/officeart/2008/layout/HexagonCluster"/>
    <dgm:cxn modelId="{E2C6B418-036D-4B60-B95D-614F6FD1365E}" type="presParOf" srcId="{E3D48834-6436-4968-9F57-65F620DE8472}" destId="{E819451F-27B7-480D-A93E-2A6093B79185}" srcOrd="4" destOrd="0" presId="urn:microsoft.com/office/officeart/2008/layout/HexagonCluster"/>
    <dgm:cxn modelId="{BC1E5F00-7CE6-46BD-A653-3676DE1CD4E1}" type="presParOf" srcId="{E819451F-27B7-480D-A93E-2A6093B79185}" destId="{F9D9FE1D-0451-485C-8676-83A6643FBA7F}" srcOrd="0" destOrd="0" presId="urn:microsoft.com/office/officeart/2008/layout/HexagonCluster"/>
    <dgm:cxn modelId="{E5E0865C-8950-452B-8BB0-9DA1D25384F4}" type="presParOf" srcId="{E3D48834-6436-4968-9F57-65F620DE8472}" destId="{78082A37-2F2A-450F-B847-27F49B926C50}" srcOrd="5" destOrd="0" presId="urn:microsoft.com/office/officeart/2008/layout/HexagonCluster"/>
    <dgm:cxn modelId="{3C0756FE-4AD7-4B9E-8A47-CC7BA527BC29}" type="presParOf" srcId="{78082A37-2F2A-450F-B847-27F49B926C50}" destId="{5C95102F-7C34-41A5-BC5E-59D1C6FAE71A}" srcOrd="0" destOrd="0" presId="urn:microsoft.com/office/officeart/2008/layout/HexagonCluster"/>
    <dgm:cxn modelId="{A8B07FB7-F07F-418B-B847-48991455F847}" type="presParOf" srcId="{E3D48834-6436-4968-9F57-65F620DE8472}" destId="{206D6793-1664-47D8-B002-3DCD1307DD06}" srcOrd="6" destOrd="0" presId="urn:microsoft.com/office/officeart/2008/layout/HexagonCluster"/>
    <dgm:cxn modelId="{7628D7A5-04AB-4C8D-BF81-17764F2A4B65}" type="presParOf" srcId="{206D6793-1664-47D8-B002-3DCD1307DD06}" destId="{3F76F400-DFDC-4405-BA45-6AEF09683FB1}" srcOrd="0" destOrd="0" presId="urn:microsoft.com/office/officeart/2008/layout/HexagonCluster"/>
    <dgm:cxn modelId="{24766FB9-7163-442F-BA47-E07F17730CAF}" type="presParOf" srcId="{E3D48834-6436-4968-9F57-65F620DE8472}" destId="{3DAF5F4B-2FF7-4B3A-817F-A62BA2ABD238}" srcOrd="7" destOrd="0" presId="urn:microsoft.com/office/officeart/2008/layout/HexagonCluster"/>
    <dgm:cxn modelId="{E1C3CAF3-4675-4787-B928-5D32E9AC4E0F}" type="presParOf" srcId="{3DAF5F4B-2FF7-4B3A-817F-A62BA2ABD238}" destId="{3800D94D-5C36-40F9-AAB2-2D7A808FCB95}" srcOrd="0" destOrd="0" presId="urn:microsoft.com/office/officeart/2008/layout/HexagonCluster"/>
    <dgm:cxn modelId="{09F050BA-8EEB-49F0-8397-31912F3D7E71}" type="presParOf" srcId="{E3D48834-6436-4968-9F57-65F620DE8472}" destId="{615F5F2A-22C1-44B7-80DB-D09CEE6FF9CB}" srcOrd="8" destOrd="0" presId="urn:microsoft.com/office/officeart/2008/layout/HexagonCluster"/>
    <dgm:cxn modelId="{67BA3A1C-54F3-4992-B97B-35EDE45DCE5C}" type="presParOf" srcId="{615F5F2A-22C1-44B7-80DB-D09CEE6FF9CB}" destId="{85ABD489-D856-4A26-8DC3-18487A19B497}" srcOrd="0" destOrd="0" presId="urn:microsoft.com/office/officeart/2008/layout/HexagonCluster"/>
    <dgm:cxn modelId="{0C0355DA-5018-4910-8DA7-98549BCD3CC2}" type="presParOf" srcId="{E3D48834-6436-4968-9F57-65F620DE8472}" destId="{5091CB4D-4FE7-4D7C-8F1E-3CDFE6D0997E}" srcOrd="9" destOrd="0" presId="urn:microsoft.com/office/officeart/2008/layout/HexagonCluster"/>
    <dgm:cxn modelId="{E96CDFA4-850B-46A7-B476-EAD1914FAD37}" type="presParOf" srcId="{5091CB4D-4FE7-4D7C-8F1E-3CDFE6D0997E}" destId="{D7B55079-2191-4121-A71E-83F17A4EE9D6}" srcOrd="0" destOrd="0" presId="urn:microsoft.com/office/officeart/2008/layout/HexagonCluster"/>
    <dgm:cxn modelId="{2AF227D6-4308-4F16-B8CE-85FF853CE465}" type="presParOf" srcId="{E3D48834-6436-4968-9F57-65F620DE8472}" destId="{6E560C39-AF72-4DDB-B368-DF4DE33A12C4}" srcOrd="10" destOrd="0" presId="urn:microsoft.com/office/officeart/2008/layout/HexagonCluster"/>
    <dgm:cxn modelId="{ECC681E7-1C6C-4BD9-8ADC-014019B03E15}" type="presParOf" srcId="{6E560C39-AF72-4DDB-B368-DF4DE33A12C4}" destId="{0C0C727C-D01E-439F-B92A-DA473F6189DB}" srcOrd="0" destOrd="0" presId="urn:microsoft.com/office/officeart/2008/layout/HexagonCluster"/>
    <dgm:cxn modelId="{25C20F8A-8FEE-403B-8BF6-D0ACE0FE624F}" type="presParOf" srcId="{E3D48834-6436-4968-9F57-65F620DE8472}" destId="{56E4FE35-7038-4668-83B6-006B141179E2}" srcOrd="11" destOrd="0" presId="urn:microsoft.com/office/officeart/2008/layout/HexagonCluster"/>
    <dgm:cxn modelId="{3122AF44-0A19-4C9B-A669-AE14CD30B633}" type="presParOf" srcId="{56E4FE35-7038-4668-83B6-006B141179E2}" destId="{7BCFE83B-79D8-41C7-A8A6-F66CFC29588F}"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D0AEF6-09E0-4975-8B61-397D196C1FF3}" type="doc">
      <dgm:prSet loTypeId="urn:microsoft.com/office/officeart/2005/8/layout/gear1" loCatId="cycle" qsTypeId="urn:microsoft.com/office/officeart/2005/8/quickstyle/simple1" qsCatId="simple" csTypeId="urn:microsoft.com/office/officeart/2005/8/colors/accent1_2" csCatId="accent1" phldr="1"/>
      <dgm:spPr/>
    </dgm:pt>
    <dgm:pt modelId="{BD26FAC1-2DF3-4958-9BD5-A122FDE1BF29}">
      <dgm:prSet phldrT="[Text]"/>
      <dgm:spPr>
        <a:solidFill>
          <a:srgbClr val="FFC000"/>
        </a:solidFill>
      </dgm:spPr>
      <dgm:t>
        <a:bodyPr/>
        <a:lstStyle/>
        <a:p>
          <a:r>
            <a:rPr lang="en-GB" b="1" dirty="0" smtClean="0">
              <a:solidFill>
                <a:schemeClr val="tx1"/>
              </a:solidFill>
            </a:rPr>
            <a:t>Giving Opportunities to Youth</a:t>
          </a:r>
          <a:endParaRPr lang="en-GB" b="1" dirty="0">
            <a:solidFill>
              <a:schemeClr val="tx1"/>
            </a:solidFill>
          </a:endParaRPr>
        </a:p>
      </dgm:t>
    </dgm:pt>
    <dgm:pt modelId="{C9273B96-DF4E-43D7-A7AB-7ADE63A403E0}" type="parTrans" cxnId="{0B62412F-D128-41ED-8593-0D1EE49CB65C}">
      <dgm:prSet/>
      <dgm:spPr/>
      <dgm:t>
        <a:bodyPr/>
        <a:lstStyle/>
        <a:p>
          <a:endParaRPr lang="en-GB"/>
        </a:p>
      </dgm:t>
    </dgm:pt>
    <dgm:pt modelId="{DBD2FE53-1A3A-4504-BD5F-5CAA9171C02E}" type="sibTrans" cxnId="{0B62412F-D128-41ED-8593-0D1EE49CB65C}">
      <dgm:prSet/>
      <dgm:spPr/>
      <dgm:t>
        <a:bodyPr/>
        <a:lstStyle/>
        <a:p>
          <a:endParaRPr lang="en-GB"/>
        </a:p>
      </dgm:t>
    </dgm:pt>
    <dgm:pt modelId="{CF0E6C08-9E6F-410B-B3B0-D80913220C1F}">
      <dgm:prSet phldrT="[Text]"/>
      <dgm:spPr/>
      <dgm:t>
        <a:bodyPr/>
        <a:lstStyle/>
        <a:p>
          <a:r>
            <a:rPr lang="en-GB" b="1" dirty="0" smtClean="0">
              <a:solidFill>
                <a:schemeClr val="tx1"/>
              </a:solidFill>
            </a:rPr>
            <a:t>Increasing Skills of Engineers</a:t>
          </a:r>
          <a:endParaRPr lang="en-GB" b="1" dirty="0">
            <a:solidFill>
              <a:schemeClr val="tx1"/>
            </a:solidFill>
          </a:endParaRPr>
        </a:p>
      </dgm:t>
    </dgm:pt>
    <dgm:pt modelId="{5DC70A9C-50DF-4522-A76B-2FF92AA6EF30}" type="parTrans" cxnId="{76746264-BD45-44C0-A6CF-E2B1E62373DA}">
      <dgm:prSet/>
      <dgm:spPr/>
      <dgm:t>
        <a:bodyPr/>
        <a:lstStyle/>
        <a:p>
          <a:endParaRPr lang="en-GB"/>
        </a:p>
      </dgm:t>
    </dgm:pt>
    <dgm:pt modelId="{291E4029-4E93-4AB6-AB31-9FE70F334300}" type="sibTrans" cxnId="{76746264-BD45-44C0-A6CF-E2B1E62373DA}">
      <dgm:prSet/>
      <dgm:spPr/>
      <dgm:t>
        <a:bodyPr/>
        <a:lstStyle/>
        <a:p>
          <a:endParaRPr lang="en-GB"/>
        </a:p>
      </dgm:t>
    </dgm:pt>
    <dgm:pt modelId="{ECBC7ADF-90FE-4C68-A719-C3E1055FB861}">
      <dgm:prSet phldrT="[Text]"/>
      <dgm:spPr>
        <a:solidFill>
          <a:srgbClr val="BDDEFF"/>
        </a:solidFill>
      </dgm:spPr>
      <dgm:t>
        <a:bodyPr/>
        <a:lstStyle/>
        <a:p>
          <a:r>
            <a:rPr lang="en-GB" b="1" dirty="0" smtClean="0">
              <a:solidFill>
                <a:schemeClr val="tx1"/>
              </a:solidFill>
            </a:rPr>
            <a:t>Planning Energy Transition</a:t>
          </a:r>
          <a:endParaRPr lang="en-GB" b="1" dirty="0">
            <a:solidFill>
              <a:schemeClr val="tx1"/>
            </a:solidFill>
          </a:endParaRPr>
        </a:p>
      </dgm:t>
    </dgm:pt>
    <dgm:pt modelId="{AD23690C-3746-4F88-8B89-3351672A51B6}" type="parTrans" cxnId="{54FB9729-D7D2-4EBE-8859-672D5F5537F6}">
      <dgm:prSet/>
      <dgm:spPr/>
      <dgm:t>
        <a:bodyPr/>
        <a:lstStyle/>
        <a:p>
          <a:endParaRPr lang="en-GB"/>
        </a:p>
      </dgm:t>
    </dgm:pt>
    <dgm:pt modelId="{99113CAC-1B54-4DEB-9A3A-60D0A1AB1D3F}" type="sibTrans" cxnId="{54FB9729-D7D2-4EBE-8859-672D5F5537F6}">
      <dgm:prSet/>
      <dgm:spPr/>
      <dgm:t>
        <a:bodyPr/>
        <a:lstStyle/>
        <a:p>
          <a:endParaRPr lang="en-GB"/>
        </a:p>
      </dgm:t>
    </dgm:pt>
    <dgm:pt modelId="{C60CC588-BB20-4506-B170-5196FA2845C7}" type="pres">
      <dgm:prSet presAssocID="{A6D0AEF6-09E0-4975-8B61-397D196C1FF3}" presName="composite" presStyleCnt="0">
        <dgm:presLayoutVars>
          <dgm:chMax val="3"/>
          <dgm:animLvl val="lvl"/>
          <dgm:resizeHandles val="exact"/>
        </dgm:presLayoutVars>
      </dgm:prSet>
      <dgm:spPr/>
    </dgm:pt>
    <dgm:pt modelId="{CEDB7D91-EE1C-416F-AE1E-25A0D4A031CA}" type="pres">
      <dgm:prSet presAssocID="{BD26FAC1-2DF3-4958-9BD5-A122FDE1BF29}" presName="gear1" presStyleLbl="node1" presStyleIdx="0" presStyleCnt="3">
        <dgm:presLayoutVars>
          <dgm:chMax val="1"/>
          <dgm:bulletEnabled val="1"/>
        </dgm:presLayoutVars>
      </dgm:prSet>
      <dgm:spPr/>
      <dgm:t>
        <a:bodyPr/>
        <a:lstStyle/>
        <a:p>
          <a:endParaRPr lang="en-GB"/>
        </a:p>
      </dgm:t>
    </dgm:pt>
    <dgm:pt modelId="{35DE6AE9-F6F3-4612-8A43-766FEEE04D73}" type="pres">
      <dgm:prSet presAssocID="{BD26FAC1-2DF3-4958-9BD5-A122FDE1BF29}" presName="gear1srcNode" presStyleLbl="node1" presStyleIdx="0" presStyleCnt="3"/>
      <dgm:spPr/>
      <dgm:t>
        <a:bodyPr/>
        <a:lstStyle/>
        <a:p>
          <a:endParaRPr lang="en-GB"/>
        </a:p>
      </dgm:t>
    </dgm:pt>
    <dgm:pt modelId="{DD7C6E81-3C05-461D-ABCE-BD12C42C1A11}" type="pres">
      <dgm:prSet presAssocID="{BD26FAC1-2DF3-4958-9BD5-A122FDE1BF29}" presName="gear1dstNode" presStyleLbl="node1" presStyleIdx="0" presStyleCnt="3"/>
      <dgm:spPr/>
      <dgm:t>
        <a:bodyPr/>
        <a:lstStyle/>
        <a:p>
          <a:endParaRPr lang="en-GB"/>
        </a:p>
      </dgm:t>
    </dgm:pt>
    <dgm:pt modelId="{968C3CFB-A11C-4D36-8D15-4BCB8CEF6078}" type="pres">
      <dgm:prSet presAssocID="{CF0E6C08-9E6F-410B-B3B0-D80913220C1F}" presName="gear2" presStyleLbl="node1" presStyleIdx="1" presStyleCnt="3">
        <dgm:presLayoutVars>
          <dgm:chMax val="1"/>
          <dgm:bulletEnabled val="1"/>
        </dgm:presLayoutVars>
      </dgm:prSet>
      <dgm:spPr/>
      <dgm:t>
        <a:bodyPr/>
        <a:lstStyle/>
        <a:p>
          <a:endParaRPr lang="en-GB"/>
        </a:p>
      </dgm:t>
    </dgm:pt>
    <dgm:pt modelId="{CC97287F-7BCD-4ED5-B83D-0E33C9A7CCE2}" type="pres">
      <dgm:prSet presAssocID="{CF0E6C08-9E6F-410B-B3B0-D80913220C1F}" presName="gear2srcNode" presStyleLbl="node1" presStyleIdx="1" presStyleCnt="3"/>
      <dgm:spPr/>
      <dgm:t>
        <a:bodyPr/>
        <a:lstStyle/>
        <a:p>
          <a:endParaRPr lang="en-GB"/>
        </a:p>
      </dgm:t>
    </dgm:pt>
    <dgm:pt modelId="{7D9A272B-8E6B-4B7F-B8E9-146D7BA89DDA}" type="pres">
      <dgm:prSet presAssocID="{CF0E6C08-9E6F-410B-B3B0-D80913220C1F}" presName="gear2dstNode" presStyleLbl="node1" presStyleIdx="1" presStyleCnt="3"/>
      <dgm:spPr/>
      <dgm:t>
        <a:bodyPr/>
        <a:lstStyle/>
        <a:p>
          <a:endParaRPr lang="en-GB"/>
        </a:p>
      </dgm:t>
    </dgm:pt>
    <dgm:pt modelId="{1B8CD111-E654-48E6-89AF-F0F639561CD7}" type="pres">
      <dgm:prSet presAssocID="{ECBC7ADF-90FE-4C68-A719-C3E1055FB861}" presName="gear3" presStyleLbl="node1" presStyleIdx="2" presStyleCnt="3" custLinFactNeighborX="15016" custLinFactNeighborY="0"/>
      <dgm:spPr/>
      <dgm:t>
        <a:bodyPr/>
        <a:lstStyle/>
        <a:p>
          <a:endParaRPr lang="en-GB"/>
        </a:p>
      </dgm:t>
    </dgm:pt>
    <dgm:pt modelId="{3FC8043D-16AB-43D7-968A-5ADAF4B9ED8B}" type="pres">
      <dgm:prSet presAssocID="{ECBC7ADF-90FE-4C68-A719-C3E1055FB861}" presName="gear3tx" presStyleLbl="node1" presStyleIdx="2" presStyleCnt="3">
        <dgm:presLayoutVars>
          <dgm:chMax val="1"/>
          <dgm:bulletEnabled val="1"/>
        </dgm:presLayoutVars>
      </dgm:prSet>
      <dgm:spPr/>
      <dgm:t>
        <a:bodyPr/>
        <a:lstStyle/>
        <a:p>
          <a:endParaRPr lang="en-GB"/>
        </a:p>
      </dgm:t>
    </dgm:pt>
    <dgm:pt modelId="{0E643FC0-4ED0-42D3-B2CC-8C235C74CA61}" type="pres">
      <dgm:prSet presAssocID="{ECBC7ADF-90FE-4C68-A719-C3E1055FB861}" presName="gear3srcNode" presStyleLbl="node1" presStyleIdx="2" presStyleCnt="3"/>
      <dgm:spPr/>
      <dgm:t>
        <a:bodyPr/>
        <a:lstStyle/>
        <a:p>
          <a:endParaRPr lang="en-GB"/>
        </a:p>
      </dgm:t>
    </dgm:pt>
    <dgm:pt modelId="{76F385B7-311C-456E-AA08-B25365FAA433}" type="pres">
      <dgm:prSet presAssocID="{ECBC7ADF-90FE-4C68-A719-C3E1055FB861}" presName="gear3dstNode" presStyleLbl="node1" presStyleIdx="2" presStyleCnt="3"/>
      <dgm:spPr/>
      <dgm:t>
        <a:bodyPr/>
        <a:lstStyle/>
        <a:p>
          <a:endParaRPr lang="en-GB"/>
        </a:p>
      </dgm:t>
    </dgm:pt>
    <dgm:pt modelId="{E37181E4-E5D5-4DA3-9DCD-B243CDB15D15}" type="pres">
      <dgm:prSet presAssocID="{DBD2FE53-1A3A-4504-BD5F-5CAA9171C02E}" presName="connector1" presStyleLbl="sibTrans2D1" presStyleIdx="0" presStyleCnt="3"/>
      <dgm:spPr/>
      <dgm:t>
        <a:bodyPr/>
        <a:lstStyle/>
        <a:p>
          <a:endParaRPr lang="en-GB"/>
        </a:p>
      </dgm:t>
    </dgm:pt>
    <dgm:pt modelId="{36C1EB62-195D-4F26-8221-FA42EECF3B36}" type="pres">
      <dgm:prSet presAssocID="{291E4029-4E93-4AB6-AB31-9FE70F334300}" presName="connector2" presStyleLbl="sibTrans2D1" presStyleIdx="1" presStyleCnt="3"/>
      <dgm:spPr/>
      <dgm:t>
        <a:bodyPr/>
        <a:lstStyle/>
        <a:p>
          <a:endParaRPr lang="en-GB"/>
        </a:p>
      </dgm:t>
    </dgm:pt>
    <dgm:pt modelId="{7FB3A63A-6E8E-4AC7-A865-17A954274458}" type="pres">
      <dgm:prSet presAssocID="{99113CAC-1B54-4DEB-9A3A-60D0A1AB1D3F}" presName="connector3" presStyleLbl="sibTrans2D1" presStyleIdx="2" presStyleCnt="3"/>
      <dgm:spPr/>
      <dgm:t>
        <a:bodyPr/>
        <a:lstStyle/>
        <a:p>
          <a:endParaRPr lang="en-GB"/>
        </a:p>
      </dgm:t>
    </dgm:pt>
  </dgm:ptLst>
  <dgm:cxnLst>
    <dgm:cxn modelId="{48B614EA-DE65-42C1-B849-9A9D07FEE678}" type="presOf" srcId="{ECBC7ADF-90FE-4C68-A719-C3E1055FB861}" destId="{0E643FC0-4ED0-42D3-B2CC-8C235C74CA61}" srcOrd="2" destOrd="0" presId="urn:microsoft.com/office/officeart/2005/8/layout/gear1"/>
    <dgm:cxn modelId="{6824A727-7CDB-4A38-8221-56285D4F3346}" type="presOf" srcId="{BD26FAC1-2DF3-4958-9BD5-A122FDE1BF29}" destId="{35DE6AE9-F6F3-4612-8A43-766FEEE04D73}" srcOrd="1" destOrd="0" presId="urn:microsoft.com/office/officeart/2005/8/layout/gear1"/>
    <dgm:cxn modelId="{0B62412F-D128-41ED-8593-0D1EE49CB65C}" srcId="{A6D0AEF6-09E0-4975-8B61-397D196C1FF3}" destId="{BD26FAC1-2DF3-4958-9BD5-A122FDE1BF29}" srcOrd="0" destOrd="0" parTransId="{C9273B96-DF4E-43D7-A7AB-7ADE63A403E0}" sibTransId="{DBD2FE53-1A3A-4504-BD5F-5CAA9171C02E}"/>
    <dgm:cxn modelId="{4BC34C1E-8DF4-459E-837A-FFCD44BCA2AA}" type="presOf" srcId="{291E4029-4E93-4AB6-AB31-9FE70F334300}" destId="{36C1EB62-195D-4F26-8221-FA42EECF3B36}" srcOrd="0" destOrd="0" presId="urn:microsoft.com/office/officeart/2005/8/layout/gear1"/>
    <dgm:cxn modelId="{B610C24D-7BAA-4783-9148-DD5A09A56FC5}" type="presOf" srcId="{A6D0AEF6-09E0-4975-8B61-397D196C1FF3}" destId="{C60CC588-BB20-4506-B170-5196FA2845C7}" srcOrd="0" destOrd="0" presId="urn:microsoft.com/office/officeart/2005/8/layout/gear1"/>
    <dgm:cxn modelId="{03598F3E-562B-4930-B12D-11D54F90097E}" type="presOf" srcId="{BD26FAC1-2DF3-4958-9BD5-A122FDE1BF29}" destId="{CEDB7D91-EE1C-416F-AE1E-25A0D4A031CA}" srcOrd="0" destOrd="0" presId="urn:microsoft.com/office/officeart/2005/8/layout/gear1"/>
    <dgm:cxn modelId="{86C56322-DA26-4735-BA45-DB433168C40E}" type="presOf" srcId="{99113CAC-1B54-4DEB-9A3A-60D0A1AB1D3F}" destId="{7FB3A63A-6E8E-4AC7-A865-17A954274458}" srcOrd="0" destOrd="0" presId="urn:microsoft.com/office/officeart/2005/8/layout/gear1"/>
    <dgm:cxn modelId="{76746264-BD45-44C0-A6CF-E2B1E62373DA}" srcId="{A6D0AEF6-09E0-4975-8B61-397D196C1FF3}" destId="{CF0E6C08-9E6F-410B-B3B0-D80913220C1F}" srcOrd="1" destOrd="0" parTransId="{5DC70A9C-50DF-4522-A76B-2FF92AA6EF30}" sibTransId="{291E4029-4E93-4AB6-AB31-9FE70F334300}"/>
    <dgm:cxn modelId="{247B1C89-3D7C-4B3D-9BA8-D45233E3671B}" type="presOf" srcId="{CF0E6C08-9E6F-410B-B3B0-D80913220C1F}" destId="{7D9A272B-8E6B-4B7F-B8E9-146D7BA89DDA}" srcOrd="2" destOrd="0" presId="urn:microsoft.com/office/officeart/2005/8/layout/gear1"/>
    <dgm:cxn modelId="{54FB9729-D7D2-4EBE-8859-672D5F5537F6}" srcId="{A6D0AEF6-09E0-4975-8B61-397D196C1FF3}" destId="{ECBC7ADF-90FE-4C68-A719-C3E1055FB861}" srcOrd="2" destOrd="0" parTransId="{AD23690C-3746-4F88-8B89-3351672A51B6}" sibTransId="{99113CAC-1B54-4DEB-9A3A-60D0A1AB1D3F}"/>
    <dgm:cxn modelId="{AA791152-0052-4D33-BE3D-EE2E204EADF8}" type="presOf" srcId="{ECBC7ADF-90FE-4C68-A719-C3E1055FB861}" destId="{3FC8043D-16AB-43D7-968A-5ADAF4B9ED8B}" srcOrd="1" destOrd="0" presId="urn:microsoft.com/office/officeart/2005/8/layout/gear1"/>
    <dgm:cxn modelId="{19AF6477-F255-4765-B3AC-2D00882757D2}" type="presOf" srcId="{CF0E6C08-9E6F-410B-B3B0-D80913220C1F}" destId="{CC97287F-7BCD-4ED5-B83D-0E33C9A7CCE2}" srcOrd="1" destOrd="0" presId="urn:microsoft.com/office/officeart/2005/8/layout/gear1"/>
    <dgm:cxn modelId="{9E932330-630D-44CE-95AA-E97EA8D86536}" type="presOf" srcId="{DBD2FE53-1A3A-4504-BD5F-5CAA9171C02E}" destId="{E37181E4-E5D5-4DA3-9DCD-B243CDB15D15}" srcOrd="0" destOrd="0" presId="urn:microsoft.com/office/officeart/2005/8/layout/gear1"/>
    <dgm:cxn modelId="{4DF4757A-3F1D-4ED8-A181-46F1C66D42A6}" type="presOf" srcId="{BD26FAC1-2DF3-4958-9BD5-A122FDE1BF29}" destId="{DD7C6E81-3C05-461D-ABCE-BD12C42C1A11}" srcOrd="2" destOrd="0" presId="urn:microsoft.com/office/officeart/2005/8/layout/gear1"/>
    <dgm:cxn modelId="{2C746BDF-EFE7-4B81-BD33-D9BE73EDCE9E}" type="presOf" srcId="{CF0E6C08-9E6F-410B-B3B0-D80913220C1F}" destId="{968C3CFB-A11C-4D36-8D15-4BCB8CEF6078}" srcOrd="0" destOrd="0" presId="urn:microsoft.com/office/officeart/2005/8/layout/gear1"/>
    <dgm:cxn modelId="{C802ABFA-8EC7-4A38-8594-F70C905932FC}" type="presOf" srcId="{ECBC7ADF-90FE-4C68-A719-C3E1055FB861}" destId="{1B8CD111-E654-48E6-89AF-F0F639561CD7}" srcOrd="0" destOrd="0" presId="urn:microsoft.com/office/officeart/2005/8/layout/gear1"/>
    <dgm:cxn modelId="{C39ECE2E-E0EE-410B-8FE5-2F6400612E46}" type="presOf" srcId="{ECBC7ADF-90FE-4C68-A719-C3E1055FB861}" destId="{76F385B7-311C-456E-AA08-B25365FAA433}" srcOrd="3" destOrd="0" presId="urn:microsoft.com/office/officeart/2005/8/layout/gear1"/>
    <dgm:cxn modelId="{3E1FC83D-773C-4F02-8C6F-262E1E7F98AE}" type="presParOf" srcId="{C60CC588-BB20-4506-B170-5196FA2845C7}" destId="{CEDB7D91-EE1C-416F-AE1E-25A0D4A031CA}" srcOrd="0" destOrd="0" presId="urn:microsoft.com/office/officeart/2005/8/layout/gear1"/>
    <dgm:cxn modelId="{06B7DFBE-CDD6-46AB-AD2C-FCA6F71B3858}" type="presParOf" srcId="{C60CC588-BB20-4506-B170-5196FA2845C7}" destId="{35DE6AE9-F6F3-4612-8A43-766FEEE04D73}" srcOrd="1" destOrd="0" presId="urn:microsoft.com/office/officeart/2005/8/layout/gear1"/>
    <dgm:cxn modelId="{5CA4AA8C-8911-46AA-AFD8-8FE8A9017C85}" type="presParOf" srcId="{C60CC588-BB20-4506-B170-5196FA2845C7}" destId="{DD7C6E81-3C05-461D-ABCE-BD12C42C1A11}" srcOrd="2" destOrd="0" presId="urn:microsoft.com/office/officeart/2005/8/layout/gear1"/>
    <dgm:cxn modelId="{B21E1E98-92B1-4CDA-8C76-AE0A6554B41E}" type="presParOf" srcId="{C60CC588-BB20-4506-B170-5196FA2845C7}" destId="{968C3CFB-A11C-4D36-8D15-4BCB8CEF6078}" srcOrd="3" destOrd="0" presId="urn:microsoft.com/office/officeart/2005/8/layout/gear1"/>
    <dgm:cxn modelId="{32535327-6806-485F-9D2A-3E4B9BCDAA74}" type="presParOf" srcId="{C60CC588-BB20-4506-B170-5196FA2845C7}" destId="{CC97287F-7BCD-4ED5-B83D-0E33C9A7CCE2}" srcOrd="4" destOrd="0" presId="urn:microsoft.com/office/officeart/2005/8/layout/gear1"/>
    <dgm:cxn modelId="{36C78B7E-824A-457B-ABCC-1AC863CACF84}" type="presParOf" srcId="{C60CC588-BB20-4506-B170-5196FA2845C7}" destId="{7D9A272B-8E6B-4B7F-B8E9-146D7BA89DDA}" srcOrd="5" destOrd="0" presId="urn:microsoft.com/office/officeart/2005/8/layout/gear1"/>
    <dgm:cxn modelId="{A345C2BE-1EE8-43B6-A472-D3B2B51ACA72}" type="presParOf" srcId="{C60CC588-BB20-4506-B170-5196FA2845C7}" destId="{1B8CD111-E654-48E6-89AF-F0F639561CD7}" srcOrd="6" destOrd="0" presId="urn:microsoft.com/office/officeart/2005/8/layout/gear1"/>
    <dgm:cxn modelId="{6C7B5BC5-714B-4F71-B412-A18CFBA62E6A}" type="presParOf" srcId="{C60CC588-BB20-4506-B170-5196FA2845C7}" destId="{3FC8043D-16AB-43D7-968A-5ADAF4B9ED8B}" srcOrd="7" destOrd="0" presId="urn:microsoft.com/office/officeart/2005/8/layout/gear1"/>
    <dgm:cxn modelId="{A9D81663-29A0-4091-99CF-2668D7A3071E}" type="presParOf" srcId="{C60CC588-BB20-4506-B170-5196FA2845C7}" destId="{0E643FC0-4ED0-42D3-B2CC-8C235C74CA61}" srcOrd="8" destOrd="0" presId="urn:microsoft.com/office/officeart/2005/8/layout/gear1"/>
    <dgm:cxn modelId="{FB490CFD-493D-4FE9-8EC7-B50440829F83}" type="presParOf" srcId="{C60CC588-BB20-4506-B170-5196FA2845C7}" destId="{76F385B7-311C-456E-AA08-B25365FAA433}" srcOrd="9" destOrd="0" presId="urn:microsoft.com/office/officeart/2005/8/layout/gear1"/>
    <dgm:cxn modelId="{0C8F5522-E2A8-4B9D-A942-A24650A8360B}" type="presParOf" srcId="{C60CC588-BB20-4506-B170-5196FA2845C7}" destId="{E37181E4-E5D5-4DA3-9DCD-B243CDB15D15}" srcOrd="10" destOrd="0" presId="urn:microsoft.com/office/officeart/2005/8/layout/gear1"/>
    <dgm:cxn modelId="{A2DA9116-A63E-4485-B20C-52D60EBE238B}" type="presParOf" srcId="{C60CC588-BB20-4506-B170-5196FA2845C7}" destId="{36C1EB62-195D-4F26-8221-FA42EECF3B36}" srcOrd="11" destOrd="0" presId="urn:microsoft.com/office/officeart/2005/8/layout/gear1"/>
    <dgm:cxn modelId="{C92A39EA-CC81-4904-95C7-94DB2F782D4F}" type="presParOf" srcId="{C60CC588-BB20-4506-B170-5196FA2845C7}" destId="{7FB3A63A-6E8E-4AC7-A865-17A954274458}"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11263" cy="492761"/>
          </a:xfrm>
          <a:prstGeom prst="rect">
            <a:avLst/>
          </a:prstGeom>
        </p:spPr>
        <p:txBody>
          <a:bodyPr vert="horz" lIns="90471" tIns="45235" rIns="90471" bIns="45235" rtlCol="0"/>
          <a:lstStyle>
            <a:lvl1pPr algn="l">
              <a:defRPr sz="1200"/>
            </a:lvl1pPr>
          </a:lstStyle>
          <a:p>
            <a:endParaRPr lang="en-GB"/>
          </a:p>
        </p:txBody>
      </p:sp>
      <p:sp>
        <p:nvSpPr>
          <p:cNvPr id="3" name="Date Placeholder 2"/>
          <p:cNvSpPr>
            <a:spLocks noGrp="1"/>
          </p:cNvSpPr>
          <p:nvPr>
            <p:ph type="dt" sz="quarter" idx="1"/>
          </p:nvPr>
        </p:nvSpPr>
        <p:spPr>
          <a:xfrm>
            <a:off x="3805483" y="0"/>
            <a:ext cx="2911263" cy="492761"/>
          </a:xfrm>
          <a:prstGeom prst="rect">
            <a:avLst/>
          </a:prstGeom>
        </p:spPr>
        <p:txBody>
          <a:bodyPr vert="horz" lIns="90471" tIns="45235" rIns="90471" bIns="45235" rtlCol="0"/>
          <a:lstStyle>
            <a:lvl1pPr algn="r">
              <a:defRPr sz="1200"/>
            </a:lvl1pPr>
          </a:lstStyle>
          <a:p>
            <a:fld id="{B863E727-3EFB-45A9-B264-CC5552FA1042}" type="datetimeFigureOut">
              <a:rPr lang="en-GB" smtClean="0"/>
              <a:t>07/06/2018</a:t>
            </a:fld>
            <a:endParaRPr lang="en-GB"/>
          </a:p>
        </p:txBody>
      </p:sp>
      <p:sp>
        <p:nvSpPr>
          <p:cNvPr id="4" name="Footer Placeholder 3"/>
          <p:cNvSpPr>
            <a:spLocks noGrp="1"/>
          </p:cNvSpPr>
          <p:nvPr>
            <p:ph type="ftr" sz="quarter" idx="2"/>
          </p:nvPr>
        </p:nvSpPr>
        <p:spPr>
          <a:xfrm>
            <a:off x="2" y="9360729"/>
            <a:ext cx="2911263" cy="492761"/>
          </a:xfrm>
          <a:prstGeom prst="rect">
            <a:avLst/>
          </a:prstGeom>
        </p:spPr>
        <p:txBody>
          <a:bodyPr vert="horz" lIns="90471" tIns="45235" rIns="90471" bIns="45235" rtlCol="0" anchor="b"/>
          <a:lstStyle>
            <a:lvl1pPr algn="l">
              <a:defRPr sz="1200"/>
            </a:lvl1pPr>
          </a:lstStyle>
          <a:p>
            <a:endParaRPr lang="en-GB"/>
          </a:p>
        </p:txBody>
      </p:sp>
      <p:sp>
        <p:nvSpPr>
          <p:cNvPr id="5" name="Slide Number Placeholder 4"/>
          <p:cNvSpPr>
            <a:spLocks noGrp="1"/>
          </p:cNvSpPr>
          <p:nvPr>
            <p:ph type="sldNum" sz="quarter" idx="3"/>
          </p:nvPr>
        </p:nvSpPr>
        <p:spPr>
          <a:xfrm>
            <a:off x="3805483" y="9360729"/>
            <a:ext cx="2911263" cy="492761"/>
          </a:xfrm>
          <a:prstGeom prst="rect">
            <a:avLst/>
          </a:prstGeom>
        </p:spPr>
        <p:txBody>
          <a:bodyPr vert="horz" lIns="90471" tIns="45235" rIns="90471" bIns="45235" rtlCol="0" anchor="b"/>
          <a:lstStyle>
            <a:lvl1pPr algn="r">
              <a:defRPr sz="1200"/>
            </a:lvl1pPr>
          </a:lstStyle>
          <a:p>
            <a:fld id="{51904E6B-D025-4BE2-85AA-FF361B29E225}" type="slidenum">
              <a:rPr lang="en-GB" smtClean="0"/>
              <a:t>‹#›</a:t>
            </a:fld>
            <a:endParaRPr lang="en-GB"/>
          </a:p>
        </p:txBody>
      </p:sp>
    </p:spTree>
    <p:extLst>
      <p:ext uri="{BB962C8B-B14F-4D97-AF65-F5344CB8AC3E}">
        <p14:creationId xmlns:p14="http://schemas.microsoft.com/office/powerpoint/2010/main" val="3454479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11263" cy="492761"/>
          </a:xfrm>
          <a:prstGeom prst="rect">
            <a:avLst/>
          </a:prstGeom>
        </p:spPr>
        <p:txBody>
          <a:bodyPr vert="horz" lIns="90471" tIns="45235" rIns="90471" bIns="45235" rtlCol="0"/>
          <a:lstStyle>
            <a:lvl1pPr algn="l">
              <a:defRPr sz="1200"/>
            </a:lvl1pPr>
          </a:lstStyle>
          <a:p>
            <a:endParaRPr lang="en-GB"/>
          </a:p>
        </p:txBody>
      </p:sp>
      <p:sp>
        <p:nvSpPr>
          <p:cNvPr id="3" name="Date Placeholder 2"/>
          <p:cNvSpPr>
            <a:spLocks noGrp="1"/>
          </p:cNvSpPr>
          <p:nvPr>
            <p:ph type="dt" idx="1"/>
          </p:nvPr>
        </p:nvSpPr>
        <p:spPr>
          <a:xfrm>
            <a:off x="3805483" y="0"/>
            <a:ext cx="2911263" cy="492761"/>
          </a:xfrm>
          <a:prstGeom prst="rect">
            <a:avLst/>
          </a:prstGeom>
        </p:spPr>
        <p:txBody>
          <a:bodyPr vert="horz" lIns="90471" tIns="45235" rIns="90471" bIns="45235" rtlCol="0"/>
          <a:lstStyle>
            <a:lvl1pPr algn="r">
              <a:defRPr sz="1200"/>
            </a:lvl1pPr>
          </a:lstStyle>
          <a:p>
            <a:fld id="{46ED300A-F7F4-47FF-81D8-4F448F2778A5}" type="datetimeFigureOut">
              <a:rPr lang="en-GB" smtClean="0"/>
              <a:t>07/06/2018</a:t>
            </a:fld>
            <a:endParaRPr lang="en-GB"/>
          </a:p>
        </p:txBody>
      </p:sp>
      <p:sp>
        <p:nvSpPr>
          <p:cNvPr id="4" name="Slide Image Placeholder 3"/>
          <p:cNvSpPr>
            <a:spLocks noGrp="1" noRot="1" noChangeAspect="1"/>
          </p:cNvSpPr>
          <p:nvPr>
            <p:ph type="sldImg" idx="2"/>
          </p:nvPr>
        </p:nvSpPr>
        <p:spPr>
          <a:xfrm>
            <a:off x="74613" y="739775"/>
            <a:ext cx="6569075" cy="3695700"/>
          </a:xfrm>
          <a:prstGeom prst="rect">
            <a:avLst/>
          </a:prstGeom>
          <a:noFill/>
          <a:ln w="12700">
            <a:solidFill>
              <a:prstClr val="black"/>
            </a:solidFill>
          </a:ln>
        </p:spPr>
        <p:txBody>
          <a:bodyPr vert="horz" lIns="90471" tIns="45235" rIns="90471" bIns="45235" rtlCol="0" anchor="ctr"/>
          <a:lstStyle/>
          <a:p>
            <a:endParaRPr lang="en-GB"/>
          </a:p>
        </p:txBody>
      </p:sp>
      <p:sp>
        <p:nvSpPr>
          <p:cNvPr id="5" name="Notes Placeholder 4"/>
          <p:cNvSpPr>
            <a:spLocks noGrp="1"/>
          </p:cNvSpPr>
          <p:nvPr>
            <p:ph type="body" sz="quarter" idx="3"/>
          </p:nvPr>
        </p:nvSpPr>
        <p:spPr>
          <a:xfrm>
            <a:off x="671830" y="4681222"/>
            <a:ext cx="5374640" cy="4434840"/>
          </a:xfrm>
          <a:prstGeom prst="rect">
            <a:avLst/>
          </a:prstGeom>
        </p:spPr>
        <p:txBody>
          <a:bodyPr vert="horz" lIns="90471" tIns="45235" rIns="90471" bIns="4523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360729"/>
            <a:ext cx="2911263" cy="492761"/>
          </a:xfrm>
          <a:prstGeom prst="rect">
            <a:avLst/>
          </a:prstGeom>
        </p:spPr>
        <p:txBody>
          <a:bodyPr vert="horz" lIns="90471" tIns="45235" rIns="90471" bIns="45235" rtlCol="0" anchor="b"/>
          <a:lstStyle>
            <a:lvl1pPr algn="l">
              <a:defRPr sz="1200"/>
            </a:lvl1pPr>
          </a:lstStyle>
          <a:p>
            <a:endParaRPr lang="en-GB"/>
          </a:p>
        </p:txBody>
      </p:sp>
      <p:sp>
        <p:nvSpPr>
          <p:cNvPr id="7" name="Slide Number Placeholder 6"/>
          <p:cNvSpPr>
            <a:spLocks noGrp="1"/>
          </p:cNvSpPr>
          <p:nvPr>
            <p:ph type="sldNum" sz="quarter" idx="5"/>
          </p:nvPr>
        </p:nvSpPr>
        <p:spPr>
          <a:xfrm>
            <a:off x="3805483" y="9360729"/>
            <a:ext cx="2911263" cy="492761"/>
          </a:xfrm>
          <a:prstGeom prst="rect">
            <a:avLst/>
          </a:prstGeom>
        </p:spPr>
        <p:txBody>
          <a:bodyPr vert="horz" lIns="90471" tIns="45235" rIns="90471" bIns="45235" rtlCol="0" anchor="b"/>
          <a:lstStyle>
            <a:lvl1pPr algn="r">
              <a:defRPr sz="1200"/>
            </a:lvl1pPr>
          </a:lstStyle>
          <a:p>
            <a:fld id="{F538F96C-4353-4DB6-B362-D9BFFDEA838E}" type="slidenum">
              <a:rPr lang="en-GB" smtClean="0"/>
              <a:t>‹#›</a:t>
            </a:fld>
            <a:endParaRPr lang="en-GB"/>
          </a:p>
        </p:txBody>
      </p:sp>
    </p:spTree>
    <p:extLst>
      <p:ext uri="{BB962C8B-B14F-4D97-AF65-F5344CB8AC3E}">
        <p14:creationId xmlns:p14="http://schemas.microsoft.com/office/powerpoint/2010/main" val="2910006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39775"/>
            <a:ext cx="6569075" cy="3695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77FC6D-BCA8-4703-8D55-8F5851DDB38D}" type="slidenum">
              <a:rPr lang="en-GB" altLang="en-US" smtClean="0"/>
              <a:pPr/>
              <a:t>1</a:t>
            </a:fld>
            <a:endParaRPr lang="en-GB" altLang="en-US" dirty="0"/>
          </a:p>
        </p:txBody>
      </p:sp>
    </p:spTree>
    <p:extLst>
      <p:ext uri="{BB962C8B-B14F-4D97-AF65-F5344CB8AC3E}">
        <p14:creationId xmlns:p14="http://schemas.microsoft.com/office/powerpoint/2010/main" val="186496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39775"/>
            <a:ext cx="6569075" cy="3695700"/>
          </a:xfrm>
        </p:spPr>
      </p:sp>
      <p:sp>
        <p:nvSpPr>
          <p:cNvPr id="3" name="Notes Placeholder 2"/>
          <p:cNvSpPr>
            <a:spLocks noGrp="1"/>
          </p:cNvSpPr>
          <p:nvPr>
            <p:ph type="body" idx="1"/>
          </p:nvPr>
        </p:nvSpPr>
        <p:spPr/>
        <p:txBody>
          <a:bodyPr/>
          <a:lstStyle/>
          <a:p>
            <a:pPr marL="169633" lvl="1" indent="-169633" defTabSz="904614">
              <a:buFont typeface="Arial" panose="020B0604020202020204" pitchFamily="34" charset="0"/>
              <a:buChar char="•"/>
              <a:defRPr/>
            </a:pPr>
            <a:r>
              <a:rPr lang="en-GB" altLang="en-US" b="1" dirty="0"/>
              <a:t>2015 Paris climate agreement</a:t>
            </a:r>
          </a:p>
          <a:p>
            <a:pPr marL="169633" lvl="1" indent="-169633" defTabSz="904614">
              <a:buFont typeface="Arial" panose="020B0604020202020204" pitchFamily="34" charset="0"/>
              <a:buChar char="•"/>
              <a:defRPr/>
            </a:pPr>
            <a:r>
              <a:rPr lang="en-GB" altLang="en-US" b="1" dirty="0"/>
              <a:t>From 2030: 50 % of electricity from renewables. </a:t>
            </a:r>
            <a:r>
              <a:rPr lang="en-GB" altLang="en-US" dirty="0"/>
              <a:t>Already today 90 % is connected to distribution grids.</a:t>
            </a:r>
          </a:p>
          <a:p>
            <a:pPr marL="169633" lvl="1" indent="-169633" defTabSz="904614">
              <a:buFont typeface="Arial" panose="020B0604020202020204" pitchFamily="34" charset="0"/>
              <a:buChar char="•"/>
              <a:defRPr/>
            </a:pPr>
            <a:r>
              <a:rPr lang="en-GB" altLang="en-US" dirty="0"/>
              <a:t>And looking further, </a:t>
            </a:r>
            <a:r>
              <a:rPr lang="en-GB" altLang="en-US" b="1" dirty="0"/>
              <a:t>electricity in the EU should be carbon free by 2050.</a:t>
            </a:r>
          </a:p>
          <a:p>
            <a:pPr marL="0" lvl="1" defTabSz="904614">
              <a:defRPr/>
            </a:pPr>
            <a:endParaRPr lang="en-GB" altLang="en-US" b="1" dirty="0"/>
          </a:p>
          <a:p>
            <a:r>
              <a:rPr lang="en-GB" dirty="0"/>
              <a:t>In this context, the European commission adopted the Clean energy for all Europeans Package in November 2016. With political goals for :</a:t>
            </a:r>
          </a:p>
          <a:p>
            <a:pPr marL="226177" indent="-226177">
              <a:buFont typeface="+mj-lt"/>
              <a:buAutoNum type="arabicPeriod"/>
            </a:pPr>
            <a:r>
              <a:rPr lang="en-GB" dirty="0"/>
              <a:t>Energy Efficiency;</a:t>
            </a:r>
          </a:p>
          <a:p>
            <a:pPr marL="226177" indent="-226177">
              <a:buFont typeface="+mj-lt"/>
              <a:buAutoNum type="arabicPeriod"/>
            </a:pPr>
            <a:r>
              <a:rPr lang="en-GB" dirty="0"/>
              <a:t>Renewables; and</a:t>
            </a:r>
          </a:p>
          <a:p>
            <a:pPr marL="226177" indent="-226177">
              <a:buFont typeface="+mj-lt"/>
              <a:buAutoNum type="arabicPeriod"/>
            </a:pPr>
            <a:r>
              <a:rPr lang="en-GB" dirty="0"/>
              <a:t>Placing the Consumer at the heart of the Energy Union </a:t>
            </a:r>
          </a:p>
          <a:p>
            <a:r>
              <a:rPr lang="en-GB" b="1" dirty="0"/>
              <a:t> </a:t>
            </a:r>
            <a:endParaRPr lang="en-GB" b="1" u="sng" dirty="0"/>
          </a:p>
          <a:p>
            <a:pPr defTabSz="904614">
              <a:defRPr/>
            </a:pPr>
            <a:r>
              <a:rPr lang="en-GB" b="1" u="sng" dirty="0"/>
              <a:t>Putting energy efficiency first</a:t>
            </a:r>
            <a:r>
              <a:rPr lang="en-GB" b="1" dirty="0"/>
              <a:t>		</a:t>
            </a:r>
            <a:endParaRPr lang="en-GB" dirty="0"/>
          </a:p>
          <a:p>
            <a:r>
              <a:rPr lang="en-GB" dirty="0"/>
              <a:t>Energy efficiency has a direct impact on </a:t>
            </a:r>
            <a:r>
              <a:rPr lang="en-GB" b="1" dirty="0"/>
              <a:t>lowering the energy bill</a:t>
            </a:r>
            <a:r>
              <a:rPr lang="en-GB" dirty="0"/>
              <a:t> for consumers. Changes on metering and billing for heating and cooling, and hot water supplied from collective systems, will give consumers clearer information on their energy consumed. In multi-apartment buildings alone this could trigger additional </a:t>
            </a:r>
            <a:r>
              <a:rPr lang="en-GB" b="1" dirty="0"/>
              <a:t>energy savings of some 8 Mtoe in 2030</a:t>
            </a:r>
            <a:r>
              <a:rPr lang="en-GB" dirty="0"/>
              <a:t>, which equals Croatia's primary energy consumption in 2013.</a:t>
            </a:r>
          </a:p>
          <a:p>
            <a:endParaRPr lang="en-GB" dirty="0"/>
          </a:p>
          <a:p>
            <a:r>
              <a:rPr lang="en-GB" dirty="0"/>
              <a:t>It also </a:t>
            </a:r>
            <a:r>
              <a:rPr lang="en-GB" b="1" dirty="0"/>
              <a:t>addresses social imbalances </a:t>
            </a:r>
            <a:r>
              <a:rPr lang="en-GB" dirty="0"/>
              <a:t>in energy access: the performance of buildings has a major impact on affordability of housing and on energy poverty; the efficiency improvement of the housing stock would enable many households to escape energy poverty. The proposal could contribute </a:t>
            </a:r>
            <a:r>
              <a:rPr lang="en-GB" b="1" dirty="0"/>
              <a:t>to take out from energy poverty between 515 thousand to 3.2 million households in the EU.</a:t>
            </a:r>
            <a:endParaRPr lang="en-GB" dirty="0"/>
          </a:p>
          <a:p>
            <a:pPr defTabSz="904614">
              <a:defRPr/>
            </a:pPr>
            <a:endParaRPr lang="en-GB" dirty="0"/>
          </a:p>
          <a:p>
            <a:pPr defTabSz="904614">
              <a:defRPr/>
            </a:pPr>
            <a:r>
              <a:rPr lang="en-GB" dirty="0"/>
              <a:t>(the cursive parts are only relevant if you want to highlight elements of the package)</a:t>
            </a:r>
          </a:p>
          <a:p>
            <a:pPr marL="169633" indent="-169633" defTabSz="904614">
              <a:buFont typeface="Arial" panose="020B0604020202020204" pitchFamily="34" charset="0"/>
              <a:buChar char="•"/>
              <a:defRPr/>
            </a:pPr>
            <a:r>
              <a:rPr lang="en-GB" i="1" dirty="0"/>
              <a:t>Improving the energy efficiency of products through </a:t>
            </a:r>
            <a:r>
              <a:rPr lang="en-GB" b="1" i="1" dirty="0"/>
              <a:t>Ecodesign and Energy Labelling</a:t>
            </a:r>
            <a:r>
              <a:rPr lang="en-GB" i="1" dirty="0"/>
              <a:t> delivers yearly energy savings equivalent to the annual energy consumption of Italy. As a result, European households can save up to €500 per year on their energy bills. </a:t>
            </a:r>
          </a:p>
          <a:p>
            <a:pPr marL="169633" indent="-169633" defTabSz="904614">
              <a:buFont typeface="Arial" panose="020B0604020202020204" pitchFamily="34" charset="0"/>
              <a:buChar char="•"/>
              <a:defRPr/>
            </a:pPr>
            <a:r>
              <a:rPr lang="en-GB" i="1" dirty="0"/>
              <a:t>As the need to mobilise and unlock private investment is key for a successful energy efficiency policy, the European Commission is launching the </a:t>
            </a:r>
            <a:r>
              <a:rPr lang="en-GB" b="1" i="1" dirty="0"/>
              <a:t>Smart Finance for Smart Buildings</a:t>
            </a:r>
            <a:r>
              <a:rPr lang="en-GB" i="1" dirty="0"/>
              <a:t> initiative. This initiative can unlock an additional € 10 billion of public and private funds until 2020.</a:t>
            </a:r>
          </a:p>
          <a:p>
            <a:pPr marL="169633" indent="-169633" defTabSz="904614">
              <a:buFont typeface="Arial" panose="020B0604020202020204" pitchFamily="34" charset="0"/>
              <a:buChar char="•"/>
              <a:defRPr/>
            </a:pPr>
            <a:r>
              <a:rPr lang="en-GB" i="1" dirty="0"/>
              <a:t>he European Performance of Buildings Directive review will significantly contribute to the competitiveness of European industry (mainly insulation and flat glass) </a:t>
            </a:r>
            <a:r>
              <a:rPr lang="en-GB" b="1" i="1" dirty="0"/>
              <a:t>by increasing their market by €23.8 billion in the EU by 2030</a:t>
            </a:r>
            <a:r>
              <a:rPr lang="en-GB" i="1" dirty="0"/>
              <a:t>, and creating a building renovation market for </a:t>
            </a:r>
            <a:r>
              <a:rPr lang="en-GB" b="1" i="1" dirty="0"/>
              <a:t>SMEs</a:t>
            </a:r>
            <a:r>
              <a:rPr lang="en-GB" i="1" dirty="0"/>
              <a:t> with a value of between</a:t>
            </a:r>
            <a:r>
              <a:rPr lang="en-GB" b="1" i="1" dirty="0"/>
              <a:t> €80-120 billion. </a:t>
            </a:r>
            <a:endParaRPr lang="en-GB" i="1" dirty="0"/>
          </a:p>
          <a:p>
            <a:pPr defTabSz="904614">
              <a:defRPr/>
            </a:pPr>
            <a:endParaRPr lang="en-GB" dirty="0"/>
          </a:p>
          <a:p>
            <a:pPr defTabSz="904614">
              <a:defRPr/>
            </a:pPr>
            <a:r>
              <a:rPr lang="en-GB" b="1" u="sng" dirty="0"/>
              <a:t>EU No 1 in Renewables</a:t>
            </a:r>
          </a:p>
          <a:p>
            <a:r>
              <a:rPr lang="en-GB" dirty="0"/>
              <a:t>Europe wants to become </a:t>
            </a:r>
            <a:r>
              <a:rPr lang="en-GB" b="1" dirty="0"/>
              <a:t>the world number one in renewables:</a:t>
            </a:r>
            <a:r>
              <a:rPr lang="en-GB" dirty="0"/>
              <a:t> it has set itself a target to collectively reach a share of at least 27% renewables in the final energy consumption by 2030. It has spearheaded global efforts to fight climate change, and has been leading global efforts with a commitment to cut emissions by 40% by 2030. </a:t>
            </a:r>
          </a:p>
          <a:p>
            <a:endParaRPr lang="en-GB" dirty="0"/>
          </a:p>
          <a:p>
            <a:r>
              <a:rPr lang="en-GB" dirty="0"/>
              <a:t>According to IEA, renewable energy surpassed coal as main source of power capacity since 2014. </a:t>
            </a:r>
          </a:p>
          <a:p>
            <a:r>
              <a:rPr lang="en-GB" dirty="0"/>
              <a:t>Yet:</a:t>
            </a:r>
          </a:p>
          <a:p>
            <a:pPr marL="169616" indent="-169616">
              <a:buFont typeface="Arial" panose="020B0604020202020204" pitchFamily="34" charset="0"/>
              <a:buChar char="•"/>
            </a:pPr>
            <a:r>
              <a:rPr lang="en-GB" b="1" dirty="0"/>
              <a:t>investments in renewable have dropped</a:t>
            </a:r>
            <a:r>
              <a:rPr lang="en-GB" dirty="0"/>
              <a:t> by more than half since 2011 to 44 billion Euro last year: the EU now accounts for only 18% of global total investment in renewables, down from close to 50% only 6 years ago;</a:t>
            </a:r>
          </a:p>
          <a:p>
            <a:pPr marL="169616" indent="-169616">
              <a:buFont typeface="Arial" panose="020B0604020202020204" pitchFamily="34" charset="0"/>
              <a:buChar char="•"/>
            </a:pPr>
            <a:r>
              <a:rPr lang="en-GB" dirty="0"/>
              <a:t>the heating and cooling, and the transport sectors continue to </a:t>
            </a:r>
            <a:r>
              <a:rPr lang="en-GB" b="1" dirty="0"/>
              <a:t>rely heavily on fossil energy imports. </a:t>
            </a:r>
            <a:endParaRPr lang="en-GB" dirty="0"/>
          </a:p>
          <a:p>
            <a:endParaRPr lang="en-GB" dirty="0"/>
          </a:p>
          <a:p>
            <a:pPr lvl="0"/>
            <a:r>
              <a:rPr lang="en-GB" i="1" dirty="0"/>
              <a:t>The Directive supports the use of renewables in heating and cooling through the progressive introduction of renewables into the fuels marketed by suppliers.</a:t>
            </a:r>
          </a:p>
          <a:p>
            <a:pPr lvl="0"/>
            <a:r>
              <a:rPr lang="en-GB" i="1" dirty="0"/>
              <a:t>The Directive proposes a continuous increase in the share of innovative renewables in transport, with specific attention to biofuels.</a:t>
            </a:r>
          </a:p>
          <a:p>
            <a:endParaRPr lang="en-GB" dirty="0"/>
          </a:p>
          <a:p>
            <a:r>
              <a:rPr lang="en-GB" b="1" u="sng" dirty="0">
                <a:solidFill>
                  <a:srgbClr val="FF0000"/>
                </a:solidFill>
              </a:rPr>
              <a:t>Delivering a fair deal for consumers:</a:t>
            </a:r>
          </a:p>
          <a:p>
            <a:pPr defTabSz="904614">
              <a:defRPr/>
            </a:pPr>
            <a:r>
              <a:rPr lang="en-GB" dirty="0">
                <a:solidFill>
                  <a:srgbClr val="FF0000"/>
                </a:solidFill>
              </a:rPr>
              <a:t>Consumers are at the centre of the Energy Union.  </a:t>
            </a:r>
          </a:p>
          <a:p>
            <a:pPr defTabSz="904614">
              <a:defRPr/>
            </a:pPr>
            <a:r>
              <a:rPr lang="en-GB" dirty="0"/>
              <a:t>In the new energy market, consumers will benefit from </a:t>
            </a:r>
            <a:r>
              <a:rPr lang="en-GB" b="1" dirty="0"/>
              <a:t>greater control over their energy demand and spending</a:t>
            </a:r>
            <a:r>
              <a:rPr lang="en-GB" dirty="0"/>
              <a:t>. </a:t>
            </a:r>
          </a:p>
          <a:p>
            <a:pPr defTabSz="904614">
              <a:defRPr/>
            </a:pPr>
            <a:endParaRPr lang="en-GB" dirty="0"/>
          </a:p>
          <a:p>
            <a:pPr defTabSz="904614">
              <a:defRPr/>
            </a:pPr>
            <a:r>
              <a:rPr lang="en-GB" dirty="0"/>
              <a:t>The new energy markets will deliver </a:t>
            </a:r>
            <a:r>
              <a:rPr lang="en-GB" b="1" dirty="0"/>
              <a:t>more innovative services and more opportunities for savings for all consumers.</a:t>
            </a:r>
          </a:p>
          <a:p>
            <a:pPr defTabSz="904614">
              <a:defRPr/>
            </a:pPr>
            <a:r>
              <a:rPr lang="en-GB" dirty="0"/>
              <a:t>Consumers can finally become active market players, aided by the growing affordability of new small scale technologies such as rooftop solar panels.</a:t>
            </a:r>
          </a:p>
          <a:p>
            <a:pPr defTabSz="904614">
              <a:defRPr/>
            </a:pPr>
            <a:r>
              <a:rPr lang="en-GB" dirty="0"/>
              <a:t>Engaged consumers who interact with the market will make the electricity system more flexible, </a:t>
            </a:r>
            <a:r>
              <a:rPr lang="en-GB" b="1" dirty="0"/>
              <a:t>facilitating the integration of electricity from renewable energy </a:t>
            </a:r>
            <a:r>
              <a:rPr lang="en-GB" dirty="0"/>
              <a:t>sources and reducing the need for costly back-up. </a:t>
            </a:r>
          </a:p>
          <a:p>
            <a:pPr defTabSz="904614">
              <a:defRPr/>
            </a:pPr>
            <a:endParaRPr lang="en-GB" dirty="0"/>
          </a:p>
          <a:p>
            <a:r>
              <a:rPr lang="en-GB" dirty="0"/>
              <a:t>What changes for the consumer?</a:t>
            </a:r>
          </a:p>
          <a:p>
            <a:pPr marL="169616" indent="-169616">
              <a:buFont typeface="Arial" panose="020B0604020202020204" pitchFamily="34" charset="0"/>
              <a:buChar char="•"/>
            </a:pPr>
            <a:r>
              <a:rPr lang="en-GB" dirty="0"/>
              <a:t>Consumers or communities of consumers will be entitled to produce, store or sell their electricity</a:t>
            </a:r>
          </a:p>
          <a:p>
            <a:pPr marL="169616" indent="-169616">
              <a:buFont typeface="Arial" panose="020B0604020202020204" pitchFamily="34" charset="0"/>
              <a:buChar char="•"/>
            </a:pPr>
            <a:r>
              <a:rPr lang="en-GB" dirty="0"/>
              <a:t>Consumers will be able to request a smart meter from their energy supplier and benefit from market-based energy prices. </a:t>
            </a:r>
          </a:p>
          <a:p>
            <a:pPr marL="169616" indent="-169616">
              <a:buFont typeface="Arial" panose="020B0604020202020204" pitchFamily="34" charset="0"/>
              <a:buChar char="•"/>
            </a:pPr>
            <a:r>
              <a:rPr lang="en-GB" dirty="0"/>
              <a:t>Consumers will have the option to make savings by changing their energy consumption patterns to match the true minute-by-minute costs of supplying energy to them – so-called </a:t>
            </a:r>
            <a:r>
              <a:rPr lang="en-GB" b="1" dirty="0"/>
              <a:t>demand response</a:t>
            </a:r>
            <a:r>
              <a:rPr lang="en-GB" dirty="0"/>
              <a:t>. This could even mean receiving a payment to turn down their heating system to stabilise the grid. Or it could mean access to cheaper energy via dynamic price contracts and smart meters when wind farms and solar panels produce large quantities of electricity. </a:t>
            </a:r>
          </a:p>
          <a:p>
            <a:endParaRPr lang="en-GB" b="1" u="sng" dirty="0"/>
          </a:p>
          <a:p>
            <a:pPr defTabSz="904707">
              <a:defRPr/>
            </a:pPr>
            <a:r>
              <a:rPr lang="en-GB" b="1" u="sng" dirty="0"/>
              <a:t>Enabling the transition on islands </a:t>
            </a:r>
          </a:p>
          <a:p>
            <a:pPr defTabSz="904707">
              <a:defRPr/>
            </a:pPr>
            <a:r>
              <a:rPr lang="en-GB" dirty="0"/>
              <a:t>As part of the enabling actions linked to the Clean Energy for all Europeans proposals, </a:t>
            </a:r>
            <a:r>
              <a:rPr lang="en-GB" b="1" dirty="0"/>
              <a:t>an initiative for EU islands was announced in November 2016</a:t>
            </a:r>
            <a:r>
              <a:rPr lang="en-GB" dirty="0"/>
              <a:t>. </a:t>
            </a:r>
          </a:p>
          <a:p>
            <a:pPr defTabSz="904707">
              <a:defRPr/>
            </a:pPr>
            <a:r>
              <a:rPr lang="en-GB" dirty="0"/>
              <a:t>This initiative aims to accelerate the clean energy transition on islands to ensure that they can provide secure and clean energy and low-emission transport to their citizens – and do so at an affordable cost.</a:t>
            </a:r>
            <a:endParaRPr lang="en-GB" b="1" u="sng" dirty="0"/>
          </a:p>
        </p:txBody>
      </p:sp>
      <p:sp>
        <p:nvSpPr>
          <p:cNvPr id="4" name="Slide Number Placeholder 3"/>
          <p:cNvSpPr>
            <a:spLocks noGrp="1"/>
          </p:cNvSpPr>
          <p:nvPr>
            <p:ph type="sldNum" sz="quarter" idx="10"/>
          </p:nvPr>
        </p:nvSpPr>
        <p:spPr/>
        <p:txBody>
          <a:bodyPr/>
          <a:lstStyle/>
          <a:p>
            <a:fld id="{6A77FC6D-BCA8-4703-8D55-8F5851DDB38D}" type="slidenum">
              <a:rPr lang="en-GB" altLang="en-US" smtClean="0"/>
              <a:pPr/>
              <a:t>10</a:t>
            </a:fld>
            <a:endParaRPr lang="en-GB" altLang="en-US" dirty="0"/>
          </a:p>
        </p:txBody>
      </p:sp>
    </p:spTree>
    <p:extLst>
      <p:ext uri="{BB962C8B-B14F-4D97-AF65-F5344CB8AC3E}">
        <p14:creationId xmlns:p14="http://schemas.microsoft.com/office/powerpoint/2010/main" val="3976171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39775"/>
            <a:ext cx="6569075" cy="3695700"/>
          </a:xfrm>
        </p:spPr>
      </p:sp>
      <p:sp>
        <p:nvSpPr>
          <p:cNvPr id="3" name="Notes Placeholder 2"/>
          <p:cNvSpPr>
            <a:spLocks noGrp="1"/>
          </p:cNvSpPr>
          <p:nvPr>
            <p:ph type="body" idx="1"/>
          </p:nvPr>
        </p:nvSpPr>
        <p:spPr/>
        <p:txBody>
          <a:bodyPr/>
          <a:lstStyle/>
          <a:p>
            <a:pPr lvl="0"/>
            <a:r>
              <a:rPr lang="en-GB" dirty="0"/>
              <a:t>Islands are generally well-placed to be the drivers of clean energy transition and to become energy self-sufficient.</a:t>
            </a:r>
          </a:p>
          <a:p>
            <a:r>
              <a:rPr lang="en-GB" dirty="0"/>
              <a:t> </a:t>
            </a:r>
          </a:p>
          <a:p>
            <a:r>
              <a:rPr lang="en-GB" dirty="0"/>
              <a:t>There are several inspiring examples of islands and their local energy communities promoting energy efficiency and high shares of renewables and showing how this can be integrated into energy systems. </a:t>
            </a:r>
          </a:p>
          <a:p>
            <a:pPr lvl="0"/>
            <a:endParaRPr lang="en-GB" dirty="0"/>
          </a:p>
          <a:p>
            <a:pPr lvl="0"/>
            <a:r>
              <a:rPr lang="en-GB" dirty="0"/>
              <a:t>The Commission would like to </a:t>
            </a:r>
            <a:r>
              <a:rPr lang="en-GB" b="1" dirty="0"/>
              <a:t>accelerate the energy transition on islands to ensure islands provide secure and clean energy to their citizens and do so for affordable costs.</a:t>
            </a:r>
            <a:endParaRPr lang="en-GB" dirty="0"/>
          </a:p>
          <a:p>
            <a:r>
              <a:rPr lang="en-GB" dirty="0"/>
              <a:t>The energy transition will also aid the ambition to be number 1 in renewables and ensure jobs and growth.</a:t>
            </a:r>
          </a:p>
          <a:p>
            <a:endParaRPr lang="en-GB" dirty="0"/>
          </a:p>
          <a:p>
            <a:r>
              <a:rPr lang="en-GB" dirty="0"/>
              <a:t>Several islands are indeed already supported by the Commission, e.g.</a:t>
            </a:r>
          </a:p>
          <a:p>
            <a:pPr eaLnBrk="0" fontAlgn="ctr" hangingPunct="0"/>
            <a:endParaRPr lang="en-GB" dirty="0"/>
          </a:p>
          <a:p>
            <a:pPr eaLnBrk="0" fontAlgn="ctr" hangingPunct="0"/>
            <a:r>
              <a:rPr lang="en-GB" b="1" dirty="0"/>
              <a:t>DG ENER – HORIZON 2020</a:t>
            </a:r>
          </a:p>
          <a:p>
            <a:pPr marL="169633" indent="-169633" eaLnBrk="0" fontAlgn="ctr" hangingPunct="0">
              <a:buFont typeface="Arial" panose="020B0604020202020204" pitchFamily="34" charset="0"/>
              <a:buChar char="•"/>
            </a:pPr>
            <a:r>
              <a:rPr lang="en-GB" b="1" dirty="0"/>
              <a:t>Pilot projects for islands </a:t>
            </a:r>
            <a:r>
              <a:rPr lang="en-GB" dirty="0"/>
              <a:t>to integrate local renewable production and storage facilities to achieve a high degree of autonomy. </a:t>
            </a:r>
          </a:p>
          <a:p>
            <a:pPr marL="169633" indent="-169633" eaLnBrk="0" fontAlgn="ctr" hangingPunct="0">
              <a:buFont typeface="Arial" panose="020B0604020202020204" pitchFamily="34" charset="0"/>
              <a:buChar char="•"/>
            </a:pPr>
            <a:r>
              <a:rPr lang="en-GB" dirty="0"/>
              <a:t>this </a:t>
            </a:r>
            <a:r>
              <a:rPr lang="en-GB" b="1" dirty="0"/>
              <a:t>SMILE project </a:t>
            </a:r>
            <a:r>
              <a:rPr lang="en-GB" dirty="0"/>
              <a:t>will demonstrate different innovative technological and non-technological solutions in large-scale smart grid demonstration projects in the Orkneys, </a:t>
            </a:r>
            <a:r>
              <a:rPr lang="en-GB" dirty="0" err="1"/>
              <a:t>Samsø</a:t>
            </a:r>
            <a:r>
              <a:rPr lang="en-GB" dirty="0"/>
              <a:t> and Madeira islands, paving the way for their introduction in the market in the near future. The technological solutions focus on: the integration of battery technology, power to heat, power to fuel, Demand side management and electric transport. 	</a:t>
            </a:r>
            <a:r>
              <a:rPr lang="en-GB" i="1" dirty="0"/>
              <a:t>-</a:t>
            </a:r>
            <a:r>
              <a:rPr lang="en-GB" dirty="0"/>
              <a:t>EU CONTRIBUTION: €12.1 m</a:t>
            </a:r>
          </a:p>
          <a:p>
            <a:pPr marL="169633" indent="-169633" eaLnBrk="0" fontAlgn="ctr" hangingPunct="0">
              <a:buFont typeface="Arial" panose="020B0604020202020204" pitchFamily="34" charset="0"/>
              <a:buChar char="•"/>
            </a:pPr>
            <a:r>
              <a:rPr lang="en-GB" dirty="0"/>
              <a:t>The new programming period already includes a call dedicated for projects on clean energy transition: 18m€</a:t>
            </a:r>
            <a:endParaRPr lang="en-GB" altLang="en-US" b="1" dirty="0">
              <a:solidFill>
                <a:srgbClr val="3166CF"/>
              </a:solidFill>
              <a:cs typeface="Arial" pitchFamily="34" charset="0"/>
            </a:endParaRPr>
          </a:p>
          <a:p>
            <a:endParaRPr lang="en-GB" dirty="0"/>
          </a:p>
          <a:p>
            <a:r>
              <a:rPr lang="en-GB" b="1" dirty="0"/>
              <a:t>DG REGIO</a:t>
            </a:r>
            <a:r>
              <a:rPr lang="en-GB" dirty="0"/>
              <a:t>– clean energy for islands: 983m€</a:t>
            </a:r>
          </a:p>
          <a:p>
            <a:pPr lvl="0"/>
            <a:r>
              <a:rPr lang="en-GB" dirty="0"/>
              <a:t>promotes the accelerated development of RES active coordination among competent Public Administration Bodies, Technology Centres and Universities of the different regions</a:t>
            </a:r>
          </a:p>
          <a:p>
            <a:pPr lvl="0"/>
            <a:endParaRPr lang="en-GB" dirty="0"/>
          </a:p>
          <a:p>
            <a:pPr lvl="0"/>
            <a:r>
              <a:rPr lang="en-GB" b="1" dirty="0"/>
              <a:t>DG MARE</a:t>
            </a:r>
          </a:p>
          <a:p>
            <a:r>
              <a:rPr lang="en-GB" dirty="0"/>
              <a:t>Estimates that ocean energy could meet 10% of the EU's power demand by 2050. </a:t>
            </a:r>
          </a:p>
          <a:p>
            <a:r>
              <a:rPr lang="en-GB" dirty="0"/>
              <a:t>And they commissioned a </a:t>
            </a:r>
            <a:r>
              <a:rPr lang="en-GB" b="1" dirty="0"/>
              <a:t>strategic roadmap for the ocean energy sector</a:t>
            </a:r>
            <a:r>
              <a:rPr lang="en-GB" dirty="0"/>
              <a:t> (published in 2016)</a:t>
            </a:r>
          </a:p>
          <a:p>
            <a:r>
              <a:rPr lang="en-GB" dirty="0"/>
              <a:t>Providing an analysis of what the industry considers as necessary conditions for further development towards industrial phase in the medium term.</a:t>
            </a:r>
          </a:p>
          <a:p>
            <a:endParaRPr lang="en-GB" dirty="0"/>
          </a:p>
          <a:p>
            <a:r>
              <a:rPr lang="en-GB" b="1" dirty="0"/>
              <a:t>In 2017 ENER will </a:t>
            </a:r>
            <a:r>
              <a:rPr lang="en-GB" dirty="0"/>
              <a:t>launch 1,5m€ call for proposals studies &amp; research.</a:t>
            </a:r>
          </a:p>
          <a:p>
            <a:endParaRPr lang="en-GB" dirty="0"/>
          </a:p>
          <a:p>
            <a:endParaRPr lang="en-GB" i="1" dirty="0"/>
          </a:p>
        </p:txBody>
      </p:sp>
      <p:sp>
        <p:nvSpPr>
          <p:cNvPr id="4" name="Slide Number Placeholder 3"/>
          <p:cNvSpPr>
            <a:spLocks noGrp="1"/>
          </p:cNvSpPr>
          <p:nvPr>
            <p:ph type="sldNum" sz="quarter" idx="10"/>
          </p:nvPr>
        </p:nvSpPr>
        <p:spPr/>
        <p:txBody>
          <a:bodyPr/>
          <a:lstStyle/>
          <a:p>
            <a:fld id="{F538F96C-4353-4DB6-B362-D9BFFDEA838E}" type="slidenum">
              <a:rPr lang="en-GB" smtClean="0"/>
              <a:t>11</a:t>
            </a:fld>
            <a:endParaRPr lang="en-GB" dirty="0"/>
          </a:p>
        </p:txBody>
      </p:sp>
    </p:spTree>
    <p:extLst>
      <p:ext uri="{BB962C8B-B14F-4D97-AF65-F5344CB8AC3E}">
        <p14:creationId xmlns:p14="http://schemas.microsoft.com/office/powerpoint/2010/main" val="1258262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39775"/>
            <a:ext cx="6569075" cy="3695700"/>
          </a:xfrm>
        </p:spPr>
      </p:sp>
      <p:sp>
        <p:nvSpPr>
          <p:cNvPr id="3" name="Notes Placeholder 2"/>
          <p:cNvSpPr>
            <a:spLocks noGrp="1"/>
          </p:cNvSpPr>
          <p:nvPr>
            <p:ph type="body" idx="1"/>
          </p:nvPr>
        </p:nvSpPr>
        <p:spPr/>
        <p:txBody>
          <a:bodyPr/>
          <a:lstStyle/>
          <a:p>
            <a:r>
              <a:rPr lang="en-GB" b="1" u="sng" dirty="0">
                <a:cs typeface="Arial" panose="020B0604020202020204" pitchFamily="34" charset="0"/>
              </a:rPr>
              <a:t>Energy efficiency </a:t>
            </a:r>
          </a:p>
          <a:p>
            <a:r>
              <a:rPr lang="en-GB" b="1" dirty="0">
                <a:cs typeface="Arial" panose="020B0604020202020204" pitchFamily="34" charset="0"/>
              </a:rPr>
              <a:t>Energy efficiency should be considered as a source of energy in itself: </a:t>
            </a:r>
          </a:p>
          <a:p>
            <a:pPr marL="735075" lvl="1" indent="-282721">
              <a:buFont typeface="Arial" panose="020B0604020202020204" pitchFamily="34" charset="0"/>
              <a:buChar char="•"/>
            </a:pPr>
            <a:r>
              <a:rPr lang="en-GB" b="1" dirty="0">
                <a:cs typeface="Arial" panose="020B0604020202020204" pitchFamily="34" charset="0"/>
              </a:rPr>
              <a:t>It is endless</a:t>
            </a:r>
          </a:p>
          <a:p>
            <a:pPr marL="735075" lvl="1" indent="-282721">
              <a:buFont typeface="Arial" panose="020B0604020202020204" pitchFamily="34" charset="0"/>
              <a:buChar char="•"/>
            </a:pPr>
            <a:r>
              <a:rPr lang="en-GB" b="1" dirty="0">
                <a:cs typeface="Arial" panose="020B0604020202020204" pitchFamily="34" charset="0"/>
              </a:rPr>
              <a:t>It is available everywhere, so also on islands!</a:t>
            </a:r>
          </a:p>
          <a:p>
            <a:pPr defTabSz="904707">
              <a:defRPr/>
            </a:pPr>
            <a:r>
              <a:rPr lang="en-GB" dirty="0"/>
              <a:t>The high cost for energy on islands, also mean energy efficiency measures are very attractive on islands.</a:t>
            </a:r>
          </a:p>
          <a:p>
            <a:endParaRPr lang="en-GB" b="1" dirty="0"/>
          </a:p>
          <a:p>
            <a:r>
              <a:rPr lang="en-GB" b="1" dirty="0"/>
              <a:t>Nearly Zero Energy Hotels (</a:t>
            </a:r>
            <a:r>
              <a:rPr lang="en-GB" b="1" dirty="0" err="1"/>
              <a:t>neZEH</a:t>
            </a:r>
            <a:r>
              <a:rPr lang="en-GB" b="1" dirty="0"/>
              <a:t>) </a:t>
            </a:r>
            <a:r>
              <a:rPr lang="en-GB" dirty="0"/>
              <a:t>scope was to accelerate the rate of large scale renovations of existing hotels into Nearly Zero Energy Buildings (NZEB) by:</a:t>
            </a:r>
          </a:p>
          <a:p>
            <a:pPr marL="621986" lvl="1" indent="-169633">
              <a:buFont typeface="Arial" panose="020B0604020202020204" pitchFamily="34" charset="0"/>
              <a:buChar char="•"/>
            </a:pPr>
            <a:r>
              <a:rPr lang="en-GB" dirty="0"/>
              <a:t>providing technical advice to committed hoteliers and demonstrating the feasibility of such investments through pilot projects</a:t>
            </a:r>
          </a:p>
          <a:p>
            <a:pPr marL="621986" lvl="1" indent="-169633">
              <a:buFont typeface="Arial" panose="020B0604020202020204" pitchFamily="34" charset="0"/>
              <a:buChar char="•"/>
            </a:pPr>
            <a:r>
              <a:rPr lang="en-GB" dirty="0"/>
              <a:t>undertaking training and capacity building activities</a:t>
            </a:r>
          </a:p>
          <a:p>
            <a:pPr marL="621986" lvl="1" indent="-169633">
              <a:buFont typeface="Arial" panose="020B0604020202020204" pitchFamily="34" charset="0"/>
              <a:buChar char="•"/>
            </a:pPr>
            <a:r>
              <a:rPr lang="en-GB" dirty="0"/>
              <a:t>promoting front runners at national and EU/International level through integrated communication campaigns, increasing awareness of NZEB benefits and challenging more SMEs to invest in NZE refurbishment projects</a:t>
            </a:r>
          </a:p>
          <a:p>
            <a:pPr defTabSz="904707">
              <a:defRPr/>
            </a:pPr>
            <a:r>
              <a:rPr lang="en-GB" dirty="0"/>
              <a:t>These pilot projects were run across Europa and also on islands as Crete, Greece and </a:t>
            </a:r>
            <a:r>
              <a:rPr lang="en-GB" b="1" dirty="0" err="1"/>
              <a:t>Brač</a:t>
            </a:r>
            <a:r>
              <a:rPr lang="en-GB" b="1" dirty="0"/>
              <a:t> in Croatia.</a:t>
            </a:r>
          </a:p>
          <a:p>
            <a:endParaRPr lang="en-GB" b="1" dirty="0"/>
          </a:p>
          <a:p>
            <a:endParaRPr lang="en-GB" b="1" dirty="0"/>
          </a:p>
          <a:p>
            <a:r>
              <a:rPr lang="en-GB" b="1" u="sng" dirty="0"/>
              <a:t>Electric transport</a:t>
            </a:r>
          </a:p>
          <a:p>
            <a:r>
              <a:rPr lang="en-GB" dirty="0"/>
              <a:t>The example of the 'Smile project' already included electric vehicle on the islands, </a:t>
            </a:r>
            <a:r>
              <a:rPr lang="en-GB" b="1" dirty="0"/>
              <a:t>the next step is electric transport </a:t>
            </a:r>
            <a:r>
              <a:rPr lang="en-GB" b="1" u="sng" dirty="0"/>
              <a:t>to</a:t>
            </a:r>
            <a:r>
              <a:rPr lang="en-GB" b="1" dirty="0"/>
              <a:t> the islands.</a:t>
            </a:r>
          </a:p>
          <a:p>
            <a:endParaRPr lang="en-GB" b="1" dirty="0"/>
          </a:p>
          <a:p>
            <a:r>
              <a:rPr lang="en-GB" b="1" dirty="0"/>
              <a:t>The European Union has set aside EUR 16 million for the e-Ferry project run jointly by Denmark, Finland, Greece and Switzerland.</a:t>
            </a:r>
            <a:endParaRPr lang="en-GB" dirty="0"/>
          </a:p>
          <a:p>
            <a:endParaRPr lang="en-GB" dirty="0"/>
          </a:p>
          <a:p>
            <a:r>
              <a:rPr lang="en-GB" dirty="0"/>
              <a:t>e-Ferry will build the first mid-size 100% electrically powered ferry to link Aero island to mainland in Denmark.</a:t>
            </a:r>
          </a:p>
          <a:p>
            <a:r>
              <a:rPr lang="en-GB" dirty="0"/>
              <a:t>The ferry will be powered by wind sourced electricity and will be able to carry 130 passengers and 40 vehicles, saving 2,000 tons of CO2 per year.</a:t>
            </a:r>
          </a:p>
          <a:p>
            <a:r>
              <a:rPr lang="en-GB" dirty="0"/>
              <a:t>The ferry will carry the largest battery pack ever installed with a high charging capacity allowing for short port stays.</a:t>
            </a:r>
          </a:p>
          <a:p>
            <a:endParaRPr lang="en-GB" dirty="0"/>
          </a:p>
          <a:p>
            <a:r>
              <a:rPr lang="en-GB" b="1" u="sng" dirty="0"/>
              <a:t>Conclusion</a:t>
            </a:r>
          </a:p>
          <a:p>
            <a:r>
              <a:rPr lang="en-GB" dirty="0"/>
              <a:t>These are just some inspiring examples of what the island communities, supported by the EU and their Member States are already working on towards cleaner energy for the EU islands.</a:t>
            </a:r>
          </a:p>
          <a:p>
            <a:endParaRPr lang="en-GB" dirty="0"/>
          </a:p>
          <a:p>
            <a:pPr lvl="0"/>
            <a:r>
              <a:rPr lang="en-GB" b="1" dirty="0"/>
              <a:t>The technology has progressed; </a:t>
            </a:r>
            <a:r>
              <a:rPr lang="en-GB" dirty="0"/>
              <a:t>innovation has led to energy efficiency measures in buildings and industry. Micro-grids, renewable systems supported by demand side management and storage, have been tested, and found to be stable and feasible. These technologies can be deployed on islands. </a:t>
            </a:r>
          </a:p>
          <a:p>
            <a:endParaRPr lang="en-GB" dirty="0"/>
          </a:p>
          <a:p>
            <a:pPr lvl="0"/>
            <a:r>
              <a:rPr lang="en-GB" b="1" dirty="0"/>
              <a:t>The islands will be encouraged to take control of their future</a:t>
            </a:r>
            <a:r>
              <a:rPr lang="en-GB" dirty="0"/>
              <a:t>; in the new energy era, consumers will be at the centre of the energy market, and Communities of consumers can create their own  self-sustained energy system, deciding for themselves what is best for them.</a:t>
            </a:r>
            <a:endParaRPr lang="en-GB" b="1" u="sng" dirty="0"/>
          </a:p>
          <a:p>
            <a:pPr lvl="0"/>
            <a:endParaRPr lang="en-GB" dirty="0"/>
          </a:p>
          <a:p>
            <a:pPr lvl="0"/>
            <a:r>
              <a:rPr lang="en-GB" dirty="0"/>
              <a:t>The Commission will deliver </a:t>
            </a:r>
            <a:r>
              <a:rPr lang="en-GB" b="1" dirty="0"/>
              <a:t>an enabling framework for islanders to achieve clean energy with competitive pricing and costs</a:t>
            </a:r>
            <a:r>
              <a:rPr lang="en-GB" dirty="0"/>
              <a:t>, rolling-out established technologies and testing new ones. </a:t>
            </a:r>
          </a:p>
          <a:p>
            <a:r>
              <a:rPr lang="en-GB" dirty="0"/>
              <a:t>We look forward to working closely with the MS concerned, island communities and financial institution in promoting the clean energy transition on islands.</a:t>
            </a:r>
          </a:p>
          <a:p>
            <a:endParaRPr lang="en-GB" dirty="0"/>
          </a:p>
          <a:p>
            <a:r>
              <a:rPr lang="en-GB" dirty="0"/>
              <a:t>Goals:</a:t>
            </a:r>
          </a:p>
          <a:p>
            <a:pPr marL="169633" indent="-169633">
              <a:buFont typeface="Arial" panose="020B0604020202020204" pitchFamily="34" charset="0"/>
              <a:buChar char="•"/>
            </a:pPr>
            <a:r>
              <a:rPr lang="en-GB" dirty="0"/>
              <a:t>Trigger the uptake of smart technologies to ensure the optimal management and use of (the islands') resources and infrastructures </a:t>
            </a:r>
          </a:p>
          <a:p>
            <a:pPr marL="169633" indent="-169633">
              <a:buFont typeface="Arial" panose="020B0604020202020204" pitchFamily="34" charset="0"/>
              <a:buChar char="•"/>
            </a:pPr>
            <a:r>
              <a:rPr lang="en-GB" dirty="0"/>
              <a:t>Move away from fossil fuels by tapping (the islands') significant renewables and energy efficiency potential </a:t>
            </a:r>
          </a:p>
          <a:p>
            <a:pPr marL="169633" indent="-169633">
              <a:buFont typeface="Arial" panose="020B0604020202020204" pitchFamily="34" charset="0"/>
              <a:buChar char="•"/>
            </a:pPr>
            <a:r>
              <a:rPr lang="en-GB" dirty="0"/>
              <a:t>Introduce sustainable island mobility including electric mobility </a:t>
            </a:r>
          </a:p>
          <a:p>
            <a:pPr marL="169633" indent="-169633">
              <a:buFont typeface="Arial" panose="020B0604020202020204" pitchFamily="34" charset="0"/>
              <a:buChar char="•"/>
            </a:pPr>
            <a:r>
              <a:rPr lang="en-GB" dirty="0"/>
              <a:t>Diversify (the islands') economies by exploiting the intrinsic characteristics of (the islands') to create new and innovative jobs locally </a:t>
            </a:r>
          </a:p>
          <a:p>
            <a:pPr marL="169633" indent="-169633">
              <a:buFont typeface="Arial" panose="020B0604020202020204" pitchFamily="34" charset="0"/>
              <a:buChar char="•"/>
            </a:pPr>
            <a:r>
              <a:rPr lang="en-GB" dirty="0"/>
              <a:t>Strengthen social inclusion, education and citizens’ empowerment </a:t>
            </a:r>
          </a:p>
          <a:p>
            <a:endParaRPr lang="en-GB" dirty="0"/>
          </a:p>
        </p:txBody>
      </p:sp>
      <p:sp>
        <p:nvSpPr>
          <p:cNvPr id="4" name="Slide Number Placeholder 3"/>
          <p:cNvSpPr>
            <a:spLocks noGrp="1"/>
          </p:cNvSpPr>
          <p:nvPr>
            <p:ph type="sldNum" sz="quarter" idx="10"/>
          </p:nvPr>
        </p:nvSpPr>
        <p:spPr/>
        <p:txBody>
          <a:bodyPr/>
          <a:lstStyle/>
          <a:p>
            <a:fld id="{F538F96C-4353-4DB6-B362-D9BFFDEA838E}" type="slidenum">
              <a:rPr lang="en-GB" smtClean="0"/>
              <a:t>12</a:t>
            </a:fld>
            <a:endParaRPr lang="en-GB" dirty="0"/>
          </a:p>
        </p:txBody>
      </p:sp>
    </p:spTree>
    <p:extLst>
      <p:ext uri="{BB962C8B-B14F-4D97-AF65-F5344CB8AC3E}">
        <p14:creationId xmlns:p14="http://schemas.microsoft.com/office/powerpoint/2010/main" val="3948599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74613" y="739775"/>
            <a:ext cx="6569075" cy="3695700"/>
          </a:xfrm>
          <a:ln/>
        </p:spPr>
      </p:sp>
      <p:sp>
        <p:nvSpPr>
          <p:cNvPr id="133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a:t>Islands have many opportunities, but do in fact also face several challenges when it comes to energy</a:t>
            </a:r>
          </a:p>
          <a:p>
            <a:endParaRPr lang="en-GB" dirty="0"/>
          </a:p>
          <a:p>
            <a:r>
              <a:rPr lang="en-GB" dirty="0"/>
              <a:t>Firstly, the</a:t>
            </a:r>
            <a:r>
              <a:rPr lang="en-GB" b="1" dirty="0"/>
              <a:t> majority of EU islands use diesel generators for electricity</a:t>
            </a:r>
            <a:r>
              <a:rPr lang="en-GB" dirty="0"/>
              <a:t>, and these generators </a:t>
            </a:r>
            <a:r>
              <a:rPr lang="en-GB" b="1" dirty="0"/>
              <a:t>emit a lot of CO2 and harmful particulates</a:t>
            </a:r>
            <a:r>
              <a:rPr lang="en-GB" dirty="0"/>
              <a:t>.  </a:t>
            </a:r>
          </a:p>
          <a:p>
            <a:pPr lvl="0"/>
            <a:endParaRPr lang="en-GB" dirty="0"/>
          </a:p>
          <a:p>
            <a:pPr lvl="0"/>
            <a:r>
              <a:rPr lang="en-GB" dirty="0"/>
              <a:t>Many islands suffer </a:t>
            </a:r>
            <a:r>
              <a:rPr lang="en-GB" b="1" dirty="0"/>
              <a:t>higher costs for this energy </a:t>
            </a:r>
            <a:r>
              <a:rPr lang="en-GB" dirty="0"/>
              <a:t>supply due to their isolation</a:t>
            </a:r>
            <a:r>
              <a:rPr lang="en-GB" b="1" dirty="0"/>
              <a:t> and small size</a:t>
            </a:r>
            <a:r>
              <a:rPr lang="en-GB" dirty="0"/>
              <a:t>; bringing hydrocarbon fuels for electricity and transport to these islands costs money, and exposes islands to global market price fluctuations they can't influence. </a:t>
            </a:r>
          </a:p>
          <a:p>
            <a:r>
              <a:rPr lang="en-GB" dirty="0"/>
              <a:t>Electricity prices on near shore non-interconnected small islands are </a:t>
            </a:r>
            <a:r>
              <a:rPr lang="en-GB" b="1" dirty="0"/>
              <a:t>3 times more expensive than onshore</a:t>
            </a:r>
            <a:r>
              <a:rPr lang="en-GB" dirty="0"/>
              <a:t>.</a:t>
            </a:r>
          </a:p>
          <a:p>
            <a:endParaRPr lang="en-GB" dirty="0"/>
          </a:p>
          <a:p>
            <a:pPr defTabSz="904707">
              <a:defRPr/>
            </a:pPr>
            <a:r>
              <a:rPr lang="en-GB" dirty="0"/>
              <a:t>Secondly, keeping energy prices paid by consumers on islands near the prices charged on the mainland means ‘subsidizing fossil fuels’. For example, public service obligations to level the energy prices for Greek consumers on islands ranged up to 600 Million EURO annually in 2015 and the </a:t>
            </a:r>
            <a:r>
              <a:rPr lang="en-GB" b="1" dirty="0"/>
              <a:t>compensation for EU islands amounts to over EUR 3 billion annually. </a:t>
            </a:r>
            <a:r>
              <a:rPr lang="en-GB" dirty="0"/>
              <a:t>That is a huge sum that can be better used.</a:t>
            </a:r>
          </a:p>
          <a:p>
            <a:endParaRPr lang="en-GB" dirty="0"/>
          </a:p>
          <a:p>
            <a:r>
              <a:rPr lang="en-GB" dirty="0"/>
              <a:t>If the islanders’ businesses and households were not subsidised, then they would face even greater challenges to their competitiveness and affordability.</a:t>
            </a:r>
          </a:p>
          <a:p>
            <a:r>
              <a:rPr lang="en-GB" dirty="0"/>
              <a:t>These subsidies are a long-term drain on central government funds, and are inappropriate as Europe moves towards Clean Energy for All Europeans.</a:t>
            </a:r>
          </a:p>
          <a:p>
            <a:endParaRPr lang="en-GB" dirty="0"/>
          </a:p>
          <a:p>
            <a:r>
              <a:rPr lang="en-GB" dirty="0"/>
              <a:t>Thirdly, many islands do not have much space, and because several are unique ecosystems the space is protected – Therefore, the idea to cover sunny islands with photo-voltaic panels for the energy transitions is too simplistic. </a:t>
            </a:r>
          </a:p>
          <a:p>
            <a:endParaRPr lang="en-GB" dirty="0"/>
          </a:p>
          <a:p>
            <a:r>
              <a:rPr lang="en-GB" b="1" u="sng" dirty="0"/>
              <a:t>Looking Ahead</a:t>
            </a:r>
          </a:p>
          <a:p>
            <a:r>
              <a:rPr lang="en-GB" dirty="0"/>
              <a:t>(1) Bringing the production costs and prices for island consumers in line with European best practice; </a:t>
            </a:r>
          </a:p>
          <a:p>
            <a:r>
              <a:rPr lang="en-GB" dirty="0"/>
              <a:t>(2) Eliminating subsidies for fossil fuels; and </a:t>
            </a:r>
          </a:p>
          <a:p>
            <a:r>
              <a:rPr lang="en-GB" dirty="0"/>
              <a:t>(3) Delivering best available technologies to islands, with a focus on energy efficiency and renewables.</a:t>
            </a:r>
          </a:p>
          <a:p>
            <a:r>
              <a:rPr lang="en-GB" dirty="0"/>
              <a:t> </a:t>
            </a:r>
          </a:p>
          <a:p>
            <a:r>
              <a:rPr lang="en-GB" dirty="0"/>
              <a:t>The actors will be islanders, enabled by the Commission.  That is why the top-down approach that we can provide should be matched by a bottom up response from islands and islanders. </a:t>
            </a:r>
          </a:p>
          <a:p>
            <a:endParaRPr lang="en-US" altLang="en-US" sz="1100" dirty="0"/>
          </a:p>
        </p:txBody>
      </p:sp>
      <p:sp>
        <p:nvSpPr>
          <p:cNvPr id="1331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32331" indent="-280701">
              <a:spcBef>
                <a:spcPct val="30000"/>
              </a:spcBef>
              <a:defRPr sz="1200">
                <a:solidFill>
                  <a:schemeClr val="tx1"/>
                </a:solidFill>
                <a:latin typeface="Arial" charset="0"/>
              </a:defRPr>
            </a:lvl2pPr>
            <a:lvl3pPr marL="1127507" indent="-224248">
              <a:spcBef>
                <a:spcPct val="30000"/>
              </a:spcBef>
              <a:defRPr sz="1200">
                <a:solidFill>
                  <a:schemeClr val="tx1"/>
                </a:solidFill>
                <a:latin typeface="Arial" charset="0"/>
              </a:defRPr>
            </a:lvl3pPr>
            <a:lvl4pPr marL="1579137" indent="-224248">
              <a:spcBef>
                <a:spcPct val="30000"/>
              </a:spcBef>
              <a:defRPr sz="1200">
                <a:solidFill>
                  <a:schemeClr val="tx1"/>
                </a:solidFill>
                <a:latin typeface="Arial" charset="0"/>
              </a:defRPr>
            </a:lvl4pPr>
            <a:lvl5pPr marL="2030767" indent="-224248">
              <a:spcBef>
                <a:spcPct val="30000"/>
              </a:spcBef>
              <a:defRPr sz="1200">
                <a:solidFill>
                  <a:schemeClr val="tx1"/>
                </a:solidFill>
                <a:latin typeface="Arial" charset="0"/>
              </a:defRPr>
            </a:lvl5pPr>
            <a:lvl6pPr marL="2482397" indent="-224248" eaLnBrk="0" fontAlgn="base" hangingPunct="0">
              <a:spcBef>
                <a:spcPct val="30000"/>
              </a:spcBef>
              <a:spcAft>
                <a:spcPct val="0"/>
              </a:spcAft>
              <a:defRPr sz="1200">
                <a:solidFill>
                  <a:schemeClr val="tx1"/>
                </a:solidFill>
                <a:latin typeface="Arial" charset="0"/>
              </a:defRPr>
            </a:lvl6pPr>
            <a:lvl7pPr marL="2934027" indent="-224248" eaLnBrk="0" fontAlgn="base" hangingPunct="0">
              <a:spcBef>
                <a:spcPct val="30000"/>
              </a:spcBef>
              <a:spcAft>
                <a:spcPct val="0"/>
              </a:spcAft>
              <a:defRPr sz="1200">
                <a:solidFill>
                  <a:schemeClr val="tx1"/>
                </a:solidFill>
                <a:latin typeface="Arial" charset="0"/>
              </a:defRPr>
            </a:lvl7pPr>
            <a:lvl8pPr marL="3385657" indent="-224248" eaLnBrk="0" fontAlgn="base" hangingPunct="0">
              <a:spcBef>
                <a:spcPct val="30000"/>
              </a:spcBef>
              <a:spcAft>
                <a:spcPct val="0"/>
              </a:spcAft>
              <a:defRPr sz="1200">
                <a:solidFill>
                  <a:schemeClr val="tx1"/>
                </a:solidFill>
                <a:latin typeface="Arial" charset="0"/>
              </a:defRPr>
            </a:lvl8pPr>
            <a:lvl9pPr marL="3837287" indent="-224248" eaLnBrk="0" fontAlgn="base" hangingPunct="0">
              <a:spcBef>
                <a:spcPct val="30000"/>
              </a:spcBef>
              <a:spcAft>
                <a:spcPct val="0"/>
              </a:spcAft>
              <a:defRPr sz="1200">
                <a:solidFill>
                  <a:schemeClr val="tx1"/>
                </a:solidFill>
                <a:latin typeface="Arial" charset="0"/>
              </a:defRPr>
            </a:lvl9pPr>
          </a:lstStyle>
          <a:p>
            <a:pPr>
              <a:spcBef>
                <a:spcPct val="0"/>
              </a:spcBef>
            </a:pPr>
            <a:fld id="{E49BD7B9-D6E1-4934-81D2-7EB632B2A71B}" type="slidenum">
              <a:rPr lang="en-GB" altLang="en-US" smtClean="0">
                <a:solidFill>
                  <a:prstClr val="black"/>
                </a:solidFill>
              </a:rPr>
              <a:pPr>
                <a:spcBef>
                  <a:spcPct val="0"/>
                </a:spcBef>
              </a:pPr>
              <a:t>2</a:t>
            </a:fld>
            <a:endParaRPr lang="en-GB" altLang="en-US" dirty="0" smtClean="0">
              <a:solidFill>
                <a:prstClr val="black"/>
              </a:solidFill>
            </a:endParaRPr>
          </a:p>
        </p:txBody>
      </p:sp>
    </p:spTree>
    <p:extLst>
      <p:ext uri="{BB962C8B-B14F-4D97-AF65-F5344CB8AC3E}">
        <p14:creationId xmlns:p14="http://schemas.microsoft.com/office/powerpoint/2010/main" val="4089551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613" y="739775"/>
            <a:ext cx="6569075" cy="3695700"/>
          </a:xfrm>
        </p:spPr>
      </p:sp>
      <p:sp>
        <p:nvSpPr>
          <p:cNvPr id="3" name="Notes Placeholder 2"/>
          <p:cNvSpPr>
            <a:spLocks noGrp="1"/>
          </p:cNvSpPr>
          <p:nvPr>
            <p:ph type="body" idx="1"/>
          </p:nvPr>
        </p:nvSpPr>
        <p:spPr/>
        <p:txBody>
          <a:bodyPr/>
          <a:lstStyle/>
          <a:p>
            <a:r>
              <a:rPr lang="en-GB" dirty="0" smtClean="0">
                <a:solidFill>
                  <a:schemeClr val="tx1"/>
                </a:solidFill>
              </a:rPr>
              <a:t>So where are we today?</a:t>
            </a:r>
          </a:p>
          <a:p>
            <a:endParaRPr lang="en-GB" dirty="0" smtClean="0">
              <a:solidFill>
                <a:schemeClr val="tx1"/>
              </a:solidFill>
            </a:endParaRPr>
          </a:p>
          <a:p>
            <a:r>
              <a:rPr lang="en-GB" dirty="0" smtClean="0">
                <a:solidFill>
                  <a:schemeClr val="tx1"/>
                </a:solidFill>
              </a:rPr>
              <a:t>Showcase</a:t>
            </a:r>
            <a:r>
              <a:rPr lang="en-GB" baseline="0" dirty="0" smtClean="0">
                <a:solidFill>
                  <a:schemeClr val="tx1"/>
                </a:solidFill>
              </a:rPr>
              <a:t> of the </a:t>
            </a:r>
            <a:r>
              <a:rPr lang="en-GB" b="1" baseline="0" dirty="0" smtClean="0">
                <a:solidFill>
                  <a:schemeClr val="tx1"/>
                </a:solidFill>
              </a:rPr>
              <a:t>energy mix on a sample of islands</a:t>
            </a:r>
            <a:r>
              <a:rPr lang="en-GB" baseline="0" dirty="0" smtClean="0">
                <a:solidFill>
                  <a:schemeClr val="tx1"/>
                </a:solidFill>
              </a:rPr>
              <a:t>.</a:t>
            </a:r>
          </a:p>
          <a:p>
            <a:endParaRPr lang="en-GB" baseline="0" dirty="0" smtClean="0">
              <a:solidFill>
                <a:schemeClr val="tx1"/>
              </a:solidFill>
            </a:endParaRPr>
          </a:p>
          <a:p>
            <a:pPr marL="226177" indent="-226177">
              <a:buFont typeface="+mj-lt"/>
              <a:buAutoNum type="arabicPeriod"/>
            </a:pPr>
            <a:r>
              <a:rPr lang="en-GB" dirty="0" smtClean="0">
                <a:solidFill>
                  <a:schemeClr val="tx1"/>
                </a:solidFill>
              </a:rPr>
              <a:t>Greek </a:t>
            </a:r>
            <a:r>
              <a:rPr lang="en-GB" b="1" dirty="0"/>
              <a:t>non-interconnected </a:t>
            </a:r>
            <a:r>
              <a:rPr lang="en-GB" dirty="0"/>
              <a:t>islands</a:t>
            </a:r>
          </a:p>
          <a:p>
            <a:pPr marL="226177" indent="-226177">
              <a:buFont typeface="+mj-lt"/>
              <a:buAutoNum type="arabicPeriod"/>
            </a:pPr>
            <a:r>
              <a:rPr lang="en-GB" dirty="0" smtClean="0">
                <a:solidFill>
                  <a:schemeClr val="tx1"/>
                </a:solidFill>
              </a:rPr>
              <a:t>Balearic and Canary islands,</a:t>
            </a:r>
            <a:r>
              <a:rPr lang="en-GB" baseline="0" dirty="0" smtClean="0">
                <a:solidFill>
                  <a:schemeClr val="tx1"/>
                </a:solidFill>
              </a:rPr>
              <a:t> Spain</a:t>
            </a:r>
          </a:p>
          <a:p>
            <a:pPr marL="226177" indent="-226177">
              <a:buFont typeface="+mj-lt"/>
              <a:buAutoNum type="arabicPeriod"/>
            </a:pPr>
            <a:r>
              <a:rPr lang="en-GB" baseline="0" dirty="0" smtClean="0">
                <a:solidFill>
                  <a:schemeClr val="tx1"/>
                </a:solidFill>
              </a:rPr>
              <a:t>Sardinia, Sicily and small Italian islands</a:t>
            </a:r>
          </a:p>
          <a:p>
            <a:pPr marL="226177" indent="-226177">
              <a:buFont typeface="+mj-lt"/>
              <a:buAutoNum type="arabicPeriod"/>
            </a:pPr>
            <a:r>
              <a:rPr lang="en-GB" dirty="0" smtClean="0">
                <a:solidFill>
                  <a:schemeClr val="tx1"/>
                </a:solidFill>
              </a:rPr>
              <a:t>Aland; </a:t>
            </a:r>
            <a:r>
              <a:rPr lang="en-GB" baseline="0" dirty="0" smtClean="0">
                <a:solidFill>
                  <a:schemeClr val="tx1"/>
                </a:solidFill>
              </a:rPr>
              <a:t>Finland</a:t>
            </a:r>
          </a:p>
          <a:p>
            <a:pPr marL="226177" indent="-226177">
              <a:buFont typeface="+mj-lt"/>
              <a:buAutoNum type="arabicPeriod"/>
            </a:pPr>
            <a:r>
              <a:rPr lang="en-GB" baseline="0" dirty="0" smtClean="0">
                <a:solidFill>
                  <a:schemeClr val="tx1"/>
                </a:solidFill>
              </a:rPr>
              <a:t>Azores, Portugal</a:t>
            </a:r>
          </a:p>
          <a:p>
            <a:pPr marL="226177" indent="-226177">
              <a:buFont typeface="+mj-lt"/>
              <a:buAutoNum type="arabicPeriod"/>
            </a:pPr>
            <a:r>
              <a:rPr lang="en-GB" dirty="0" smtClean="0">
                <a:solidFill>
                  <a:schemeClr val="tx1"/>
                </a:solidFill>
              </a:rPr>
              <a:t>Gotland,</a:t>
            </a:r>
            <a:r>
              <a:rPr lang="en-GB" baseline="0" dirty="0" smtClean="0">
                <a:solidFill>
                  <a:schemeClr val="tx1"/>
                </a:solidFill>
              </a:rPr>
              <a:t> Sweden</a:t>
            </a:r>
            <a:endParaRPr lang="en-GB" dirty="0" smtClean="0">
              <a:solidFill>
                <a:schemeClr val="tx1"/>
              </a:solidFill>
            </a:endParaRPr>
          </a:p>
          <a:p>
            <a:endParaRPr lang="en-GB" dirty="0" smtClean="0">
              <a:solidFill>
                <a:srgbClr val="FF0000"/>
              </a:solidFill>
            </a:endParaRPr>
          </a:p>
          <a:p>
            <a:r>
              <a:rPr lang="en-GB" dirty="0"/>
              <a:t>These charts show a dominance of fossil fuel on this sample of islands and fossil fuel in this case is </a:t>
            </a:r>
            <a:r>
              <a:rPr lang="en-GB" b="1" dirty="0"/>
              <a:t>mainly oil and diesel fuel fired generation</a:t>
            </a:r>
            <a:r>
              <a:rPr lang="en-GB" dirty="0"/>
              <a:t>. </a:t>
            </a:r>
          </a:p>
          <a:p>
            <a:endParaRPr lang="en-GB" dirty="0"/>
          </a:p>
          <a:p>
            <a:r>
              <a:rPr lang="en-GB" dirty="0"/>
              <a:t>It also </a:t>
            </a:r>
            <a:r>
              <a:rPr lang="en-GB" b="1" dirty="0"/>
              <a:t>indicates connection capacity, or the lack thereof</a:t>
            </a:r>
            <a:r>
              <a:rPr lang="en-GB" dirty="0"/>
              <a:t>.  However for some of these islands connecting to the grid of 'mainland' Europe is not a feasible way forward.</a:t>
            </a:r>
          </a:p>
          <a:p>
            <a:r>
              <a:rPr lang="en-GB" dirty="0"/>
              <a:t>For example, the Azores are not only far away from Portugal, but the groups of islands in this archipelago are also dispersed over 600 km.</a:t>
            </a:r>
          </a:p>
          <a:p>
            <a:pPr algn="l"/>
            <a:endParaRPr lang="en-GB" dirty="0"/>
          </a:p>
          <a:p>
            <a:r>
              <a:rPr lang="en-GB" dirty="0"/>
              <a:t>Disclaimer: for the Greek islands, this are ONLY the </a:t>
            </a:r>
            <a:r>
              <a:rPr lang="en-GB" b="1" dirty="0"/>
              <a:t>non-interconnected islands, </a:t>
            </a:r>
            <a:r>
              <a:rPr lang="en-GB" dirty="0"/>
              <a:t>as there is no disaggregated data available per small regions/island.</a:t>
            </a:r>
          </a:p>
          <a:p>
            <a:endParaRPr lang="en-GB" dirty="0" smtClean="0">
              <a:solidFill>
                <a:srgbClr val="FF0000"/>
              </a:solidFill>
            </a:endParaRPr>
          </a:p>
          <a:p>
            <a:endParaRPr lang="en-GB" dirty="0">
              <a:solidFill>
                <a:srgbClr val="FF0000"/>
              </a:solidFill>
            </a:endParaRPr>
          </a:p>
        </p:txBody>
      </p:sp>
      <p:sp>
        <p:nvSpPr>
          <p:cNvPr id="4" name="Slide Number Placeholder 3"/>
          <p:cNvSpPr>
            <a:spLocks noGrp="1"/>
          </p:cNvSpPr>
          <p:nvPr>
            <p:ph type="sldNum" sz="quarter" idx="10"/>
          </p:nvPr>
        </p:nvSpPr>
        <p:spPr/>
        <p:txBody>
          <a:bodyPr/>
          <a:lstStyle/>
          <a:p>
            <a:fld id="{F538F96C-4353-4DB6-B362-D9BFFDEA838E}" type="slidenum">
              <a:rPr lang="en-GB" smtClean="0"/>
              <a:t>3</a:t>
            </a:fld>
            <a:endParaRPr lang="en-GB" dirty="0"/>
          </a:p>
        </p:txBody>
      </p:sp>
    </p:spTree>
    <p:extLst>
      <p:ext uri="{BB962C8B-B14F-4D97-AF65-F5344CB8AC3E}">
        <p14:creationId xmlns:p14="http://schemas.microsoft.com/office/powerpoint/2010/main" val="3610220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a:p>
        </p:txBody>
      </p:sp>
    </p:spTree>
    <p:extLst>
      <p:ext uri="{BB962C8B-B14F-4D97-AF65-F5344CB8AC3E}">
        <p14:creationId xmlns:p14="http://schemas.microsoft.com/office/powerpoint/2010/main" val="3780227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3197396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538F96C-4353-4DB6-B362-D9BFFDEA838E}" type="slidenum">
              <a:rPr lang="en-GB" smtClean="0"/>
              <a:t>6</a:t>
            </a:fld>
            <a:endParaRPr lang="en-GB"/>
          </a:p>
        </p:txBody>
      </p:sp>
    </p:spTree>
    <p:extLst>
      <p:ext uri="{BB962C8B-B14F-4D97-AF65-F5344CB8AC3E}">
        <p14:creationId xmlns:p14="http://schemas.microsoft.com/office/powerpoint/2010/main" val="3370794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a:p>
        </p:txBody>
      </p:sp>
    </p:spTree>
    <p:extLst>
      <p:ext uri="{BB962C8B-B14F-4D97-AF65-F5344CB8AC3E}">
        <p14:creationId xmlns:p14="http://schemas.microsoft.com/office/powerpoint/2010/main" val="1069534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Slide Image Placeholder 1"/>
          <p:cNvSpPr>
            <a:spLocks noGrp="1" noRot="1" noChangeAspect="1" noTextEdit="1"/>
          </p:cNvSpPr>
          <p:nvPr>
            <p:ph type="sldImg"/>
          </p:nvPr>
        </p:nvSpPr>
        <p:spPr>
          <a:xfrm>
            <a:off x="-220663" y="565150"/>
            <a:ext cx="7159626" cy="4027488"/>
          </a:xfrm>
          <a:ln/>
        </p:spPr>
      </p:sp>
      <p:sp>
        <p:nvSpPr>
          <p:cNvPr id="266242" name="Notes Placeholder 2"/>
          <p:cNvSpPr>
            <a:spLocks noGrp="1"/>
          </p:cNvSpPr>
          <p:nvPr>
            <p:ph type="body" sz="quarter" idx="1"/>
          </p:nvPr>
        </p:nvSpPr>
        <p:spPr>
          <a:xfrm>
            <a:off x="895775" y="4695131"/>
            <a:ext cx="4926753" cy="4455565"/>
          </a:xfrm>
          <a:noFill/>
          <a:ln/>
        </p:spPr>
        <p:txBody>
          <a:bodyPr lIns="88775" tIns="44388" rIns="88775" bIns="44388"/>
          <a:lstStyle/>
          <a:p>
            <a:pPr eaLnBrk="1" hangingPunct="1"/>
            <a:endParaRPr lang="en-US" dirty="0" smtClean="0">
              <a:solidFill>
                <a:srgbClr val="000000"/>
              </a:solidFill>
            </a:endParaRPr>
          </a:p>
        </p:txBody>
      </p:sp>
      <p:sp>
        <p:nvSpPr>
          <p:cNvPr id="266243" name="Slide Number Placeholder 3"/>
          <p:cNvSpPr txBox="1">
            <a:spLocks noChangeArrowheads="1"/>
          </p:cNvSpPr>
          <p:nvPr/>
        </p:nvSpPr>
        <p:spPr bwMode="auto">
          <a:xfrm>
            <a:off x="3805483" y="9382380"/>
            <a:ext cx="2912818" cy="461790"/>
          </a:xfrm>
          <a:prstGeom prst="rect">
            <a:avLst/>
          </a:prstGeom>
          <a:noFill/>
          <a:ln w="9525">
            <a:noFill/>
            <a:miter lim="800000"/>
            <a:headEnd/>
            <a:tailEnd/>
          </a:ln>
        </p:spPr>
        <p:txBody>
          <a:bodyPr lIns="18370" tIns="0" rIns="18370" bIns="0" anchor="b"/>
          <a:lstStyle/>
          <a:p>
            <a:pPr algn="r" defTabSz="728915" hangingPunct="0"/>
            <a:fld id="{B2364BDF-5125-4AFD-BB47-4A0CF4F65BA4}" type="slidenum">
              <a:rPr lang="en-GB" sz="1000" i="1">
                <a:solidFill>
                  <a:srgbClr val="000000"/>
                </a:solidFill>
                <a:latin typeface="Times New Roman" pitchFamily="18" charset="0"/>
                <a:cs typeface="Arial" charset="0"/>
              </a:rPr>
              <a:pPr algn="r" defTabSz="728915" hangingPunct="0"/>
              <a:t>8</a:t>
            </a:fld>
            <a:endParaRPr lang="en-GB" sz="1000" i="1">
              <a:solidFill>
                <a:srgbClr val="000000"/>
              </a:solidFill>
              <a:latin typeface="Times New Roman" pitchFamily="18" charset="0"/>
              <a:cs typeface="Arial" charset="0"/>
            </a:endParaRPr>
          </a:p>
        </p:txBody>
      </p:sp>
    </p:spTree>
    <p:extLst>
      <p:ext uri="{BB962C8B-B14F-4D97-AF65-F5344CB8AC3E}">
        <p14:creationId xmlns:p14="http://schemas.microsoft.com/office/powerpoint/2010/main" val="2877403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739775"/>
            <a:ext cx="6567488" cy="3695700"/>
          </a:xfrm>
        </p:spPr>
      </p:sp>
      <p:sp>
        <p:nvSpPr>
          <p:cNvPr id="3" name="Notes Placeholder 2"/>
          <p:cNvSpPr>
            <a:spLocks noGrp="1"/>
          </p:cNvSpPr>
          <p:nvPr>
            <p:ph type="body" idx="1"/>
          </p:nvPr>
        </p:nvSpPr>
        <p:spPr/>
        <p:txBody>
          <a:bodyPr/>
          <a:lstStyle/>
          <a:p>
            <a:pPr lvl="1"/>
            <a:r>
              <a:rPr lang="fr-BE" sz="1800" b="1" dirty="0" err="1"/>
              <a:t>Opportunities</a:t>
            </a:r>
            <a:endParaRPr lang="fr-BE" sz="1800" b="1" dirty="0"/>
          </a:p>
          <a:p>
            <a:pPr lvl="1"/>
            <a:endParaRPr lang="fr-BE" sz="1800" b="1" dirty="0"/>
          </a:p>
          <a:p>
            <a:pPr lvl="1"/>
            <a:r>
              <a:rPr lang="fr-BE" sz="1800" u="sng" dirty="0"/>
              <a:t>Jobs and </a:t>
            </a:r>
            <a:r>
              <a:rPr lang="fr-BE" sz="1800" u="sng" dirty="0" err="1"/>
              <a:t>growth</a:t>
            </a:r>
            <a:endParaRPr lang="en-GB" sz="1800" u="sng" dirty="0"/>
          </a:p>
          <a:p>
            <a:pPr lvl="2"/>
            <a:r>
              <a:rPr lang="en-GB" dirty="0"/>
              <a:t>The energy sector alone employs close to 2.2 million people, spread over 90 thousand enterprises across Europe. </a:t>
            </a:r>
            <a:endParaRPr lang="en-US" altLang="en-US" dirty="0"/>
          </a:p>
          <a:p>
            <a:pPr lvl="2"/>
            <a:r>
              <a:rPr lang="en-US" altLang="en-US" dirty="0"/>
              <a:t>The package has the potential to deliver up to 900,000 additional jobs  and €190 billion in GDP gains by 2030 </a:t>
            </a:r>
          </a:p>
          <a:p>
            <a:pPr lvl="1"/>
            <a:r>
              <a:rPr lang="en-US" altLang="en-US" sz="1800" u="sng" dirty="0"/>
              <a:t>Global clean energy transition:</a:t>
            </a:r>
          </a:p>
          <a:p>
            <a:pPr lvl="2"/>
            <a:r>
              <a:rPr lang="en-US" altLang="en-US" dirty="0"/>
              <a:t>Translate climate ambition  into concrete climate actions</a:t>
            </a:r>
          </a:p>
          <a:p>
            <a:pPr lvl="2"/>
            <a:r>
              <a:rPr lang="en-US" altLang="en-US" dirty="0"/>
              <a:t>EU firms and technologies to secure a leading role in global clean energy transition</a:t>
            </a:r>
          </a:p>
          <a:p>
            <a:pPr lvl="1"/>
            <a:r>
              <a:rPr lang="en-US" altLang="en-US" sz="1800" u="sng" dirty="0"/>
              <a:t>Energy security:</a:t>
            </a:r>
          </a:p>
          <a:p>
            <a:pPr lvl="2"/>
            <a:r>
              <a:rPr lang="en-US" altLang="en-US" dirty="0"/>
              <a:t>Fossil fuel import bill savings up to €290 billion for the 2021-2030 period compared to business as usual conditions</a:t>
            </a:r>
          </a:p>
          <a:p>
            <a:pPr lvl="2"/>
            <a:r>
              <a:rPr lang="en-US" altLang="en-US" dirty="0"/>
              <a:t>Internal energy market to support diversification of import sources</a:t>
            </a:r>
          </a:p>
          <a:p>
            <a:pPr lvl="1" algn="l"/>
            <a:r>
              <a:rPr lang="en-US" altLang="en-US" sz="1800" u="sng" dirty="0"/>
              <a:t>Consumers</a:t>
            </a:r>
          </a:p>
          <a:p>
            <a:pPr lvl="2"/>
            <a:r>
              <a:rPr lang="en-US" altLang="en-US" dirty="0"/>
              <a:t>Share of energy spending in low-income households spending is ~9%. </a:t>
            </a:r>
          </a:p>
          <a:p>
            <a:pPr lvl="2"/>
            <a:r>
              <a:rPr lang="en-US" altLang="en-US" dirty="0"/>
              <a:t>Energy efficiency measures to bring significant energy savings for all c </a:t>
            </a:r>
            <a:r>
              <a:rPr lang="en-US" altLang="en-US" dirty="0" err="1" smtClean="0"/>
              <a:t>onsumers</a:t>
            </a:r>
            <a:endParaRPr lang="en-US" altLang="en-US" dirty="0"/>
          </a:p>
          <a:p>
            <a:pPr lvl="2"/>
            <a:r>
              <a:rPr lang="en-US" altLang="en-US" dirty="0"/>
              <a:t>Energy consumers to become prosumers, to choose when and how to satisfy their energy needs</a:t>
            </a:r>
          </a:p>
          <a:p>
            <a:endParaRPr lang="en-US" altLang="en-US" kern="0" dirty="0"/>
          </a:p>
          <a:p>
            <a:r>
              <a:rPr lang="en-US" altLang="en-US" b="1" kern="0" dirty="0"/>
              <a:t>Challenges </a:t>
            </a:r>
          </a:p>
          <a:p>
            <a:endParaRPr lang="en-US" altLang="en-US" b="1" kern="0" dirty="0"/>
          </a:p>
          <a:p>
            <a:r>
              <a:rPr lang="en-US" altLang="en-US" u="sng" kern="0" dirty="0"/>
              <a:t>Energy Efficiency </a:t>
            </a:r>
          </a:p>
          <a:p>
            <a:r>
              <a:rPr lang="en-US" altLang="en-US" kern="0" dirty="0"/>
              <a:t>Need to increase rate and depth of buildings' renovation, from current 1% annual rate</a:t>
            </a:r>
          </a:p>
          <a:p>
            <a:pPr defTabSz="906065">
              <a:defRPr/>
            </a:pPr>
            <a:r>
              <a:rPr lang="en-US" altLang="en-US" kern="0" dirty="0"/>
              <a:t>EU firms and technologies to continue leading the race towards energy innovation</a:t>
            </a:r>
          </a:p>
          <a:p>
            <a:endParaRPr lang="en-US" altLang="en-US" kern="0" dirty="0"/>
          </a:p>
          <a:p>
            <a:r>
              <a:rPr lang="en-US" altLang="en-US" u="sng" kern="0" dirty="0"/>
              <a:t>Renewables</a:t>
            </a:r>
          </a:p>
          <a:p>
            <a:r>
              <a:rPr lang="en-US" altLang="en-US" kern="0" dirty="0"/>
              <a:t>EU firms and technologies to continue leading the race towards energy innovation</a:t>
            </a:r>
          </a:p>
          <a:p>
            <a:pPr defTabSz="906065">
              <a:defRPr/>
            </a:pPr>
            <a:r>
              <a:rPr lang="fr-BE" kern="0" dirty="0" err="1"/>
              <a:t>Electriticy</a:t>
            </a:r>
            <a:r>
              <a:rPr lang="fr-BE" kern="0" dirty="0"/>
              <a:t> </a:t>
            </a:r>
            <a:r>
              <a:rPr lang="fr-BE" kern="0" dirty="0" err="1"/>
              <a:t>markets</a:t>
            </a:r>
            <a:r>
              <a:rPr lang="fr-BE" kern="0" dirty="0"/>
              <a:t> to </a:t>
            </a:r>
            <a:r>
              <a:rPr lang="fr-BE" kern="0" dirty="0" err="1"/>
              <a:t>be</a:t>
            </a:r>
            <a:r>
              <a:rPr lang="fr-BE" kern="0" dirty="0"/>
              <a:t> made fit for </a:t>
            </a:r>
            <a:r>
              <a:rPr lang="fr-BE" kern="0" dirty="0" err="1"/>
              <a:t>renewables</a:t>
            </a:r>
            <a:r>
              <a:rPr lang="fr-BE" kern="0" dirty="0"/>
              <a:t>, and </a:t>
            </a:r>
            <a:r>
              <a:rPr lang="fr-BE" kern="0" dirty="0" err="1"/>
              <a:t>renewables</a:t>
            </a:r>
            <a:r>
              <a:rPr lang="fr-BE" kern="0" dirty="0"/>
              <a:t> fit for the </a:t>
            </a:r>
            <a:r>
              <a:rPr lang="fr-BE" kern="0" dirty="0" err="1"/>
              <a:t>markets</a:t>
            </a:r>
            <a:endParaRPr lang="en-GB" kern="0" dirty="0"/>
          </a:p>
          <a:p>
            <a:endParaRPr lang="en-US" altLang="en-US" kern="0" dirty="0"/>
          </a:p>
          <a:p>
            <a:r>
              <a:rPr lang="en-US" altLang="en-US" u="sng" kern="0" dirty="0"/>
              <a:t>Deal for Consumers</a:t>
            </a:r>
          </a:p>
          <a:p>
            <a:r>
              <a:rPr lang="en-US" altLang="en-US" kern="0" dirty="0"/>
              <a:t>Provide consumers with necessary tools to make them benefit from the energy transition: access to information, recognition of energy communities role, access to smart technologies</a:t>
            </a:r>
          </a:p>
          <a:p>
            <a:r>
              <a:rPr lang="en-US" altLang="en-US" kern="0" dirty="0"/>
              <a:t>Ensure coherence and adequacy of policy action at various levels</a:t>
            </a:r>
          </a:p>
          <a:p>
            <a:endParaRPr lang="en-GB" dirty="0"/>
          </a:p>
        </p:txBody>
      </p:sp>
      <p:sp>
        <p:nvSpPr>
          <p:cNvPr id="4" name="Slide Number Placeholder 3"/>
          <p:cNvSpPr>
            <a:spLocks noGrp="1"/>
          </p:cNvSpPr>
          <p:nvPr>
            <p:ph type="sldNum" sz="quarter" idx="10"/>
          </p:nvPr>
        </p:nvSpPr>
        <p:spPr/>
        <p:txBody>
          <a:bodyPr/>
          <a:lstStyle/>
          <a:p>
            <a:fld id="{6A77FC6D-BCA8-4703-8D55-8F5851DDB38D}" type="slidenum">
              <a:rPr lang="en-GB" altLang="en-US" smtClean="0"/>
              <a:pPr/>
              <a:t>9</a:t>
            </a:fld>
            <a:endParaRPr lang="en-GB" altLang="en-US"/>
          </a:p>
        </p:txBody>
      </p:sp>
    </p:spTree>
    <p:extLst>
      <p:ext uri="{BB962C8B-B14F-4D97-AF65-F5344CB8AC3E}">
        <p14:creationId xmlns:p14="http://schemas.microsoft.com/office/powerpoint/2010/main" val="417307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TextBox 2"/>
          <p:cNvSpPr txBox="1"/>
          <p:nvPr userDrawn="1"/>
        </p:nvSpPr>
        <p:spPr>
          <a:xfrm>
            <a:off x="251520" y="4785996"/>
            <a:ext cx="3024336" cy="338554"/>
          </a:xfrm>
          <a:prstGeom prst="rect">
            <a:avLst/>
          </a:prstGeom>
          <a:noFill/>
        </p:spPr>
        <p:txBody>
          <a:bodyPr wrap="square" rtlCol="0">
            <a:spAutoFit/>
          </a:bodyPr>
          <a:lstStyle/>
          <a:p>
            <a:pPr fontAlgn="base">
              <a:spcBef>
                <a:spcPct val="0"/>
              </a:spcBef>
              <a:spcAft>
                <a:spcPct val="0"/>
              </a:spcAft>
            </a:pPr>
            <a:fld id="{0B3E6A1F-0E70-4F96-A2E5-8C87C994B9E3}" type="slidenum">
              <a:rPr lang="en-GB" sz="1600">
                <a:solidFill>
                  <a:srgbClr val="8DC640"/>
                </a:solidFill>
                <a:latin typeface="Arial" panose="020B0604020202020204" pitchFamily="34" charset="0"/>
                <a:cs typeface="Arial" panose="020B0604020202020204" pitchFamily="34" charset="0"/>
              </a:rPr>
              <a:pPr fontAlgn="base">
                <a:spcBef>
                  <a:spcPct val="0"/>
                </a:spcBef>
                <a:spcAft>
                  <a:spcPct val="0"/>
                </a:spcAft>
              </a:pPr>
              <a:t>‹#›</a:t>
            </a:fld>
            <a:r>
              <a:rPr lang="en-GB" sz="1600" dirty="0">
                <a:solidFill>
                  <a:srgbClr val="8DC640"/>
                </a:solidFill>
                <a:latin typeface="Arial" panose="020B0604020202020204" pitchFamily="34" charset="0"/>
                <a:cs typeface="Arial" panose="020B0604020202020204" pitchFamily="34" charset="0"/>
              </a:rPr>
              <a:t>    #</a:t>
            </a:r>
            <a:r>
              <a:rPr lang="en-GB" sz="1600" dirty="0" err="1">
                <a:solidFill>
                  <a:srgbClr val="8DC640"/>
                </a:solidFill>
                <a:latin typeface="Arial" panose="020B0604020202020204" pitchFamily="34" charset="0"/>
                <a:cs typeface="Arial" panose="020B0604020202020204" pitchFamily="34" charset="0"/>
              </a:rPr>
              <a:t>EnergyUnion</a:t>
            </a:r>
            <a:endParaRPr lang="en-GB" sz="1600" dirty="0">
              <a:solidFill>
                <a:srgbClr val="8DC6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0566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2AFF7E5-8697-46D0-B991-1032FC59283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560143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CDB7E12-B794-4B8C-94C9-D7933D41AD47}"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068140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9"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CECC717-C7D3-4B13-BFA4-05BD5842E2A5}"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990506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8148AD4-48F4-478A-9C43-51918944EACA}"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1270073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68A8102-A756-4AEF-9F44-17D64846D6F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493689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22" y="1004887"/>
            <a:ext cx="2071687" cy="351115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96" y="1004887"/>
            <a:ext cx="6067425" cy="35111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62ABE23-4F3D-4CFE-AFCB-C76EE54B8A0F}"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430215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extBox 1"/>
          <p:cNvSpPr txBox="1"/>
          <p:nvPr userDrawn="1"/>
        </p:nvSpPr>
        <p:spPr>
          <a:xfrm>
            <a:off x="251520" y="4785996"/>
            <a:ext cx="3024336" cy="338554"/>
          </a:xfrm>
          <a:prstGeom prst="rect">
            <a:avLst/>
          </a:prstGeom>
          <a:noFill/>
        </p:spPr>
        <p:txBody>
          <a:bodyPr wrap="square" rtlCol="0">
            <a:spAutoFit/>
          </a:bodyPr>
          <a:lstStyle/>
          <a:p>
            <a:pPr fontAlgn="base">
              <a:spcBef>
                <a:spcPct val="0"/>
              </a:spcBef>
              <a:spcAft>
                <a:spcPct val="0"/>
              </a:spcAft>
            </a:pPr>
            <a:fld id="{0B3E6A1F-0E70-4F96-A2E5-8C87C994B9E3}" type="slidenum">
              <a:rPr lang="en-GB" sz="1600">
                <a:solidFill>
                  <a:srgbClr val="8DC640"/>
                </a:solidFill>
                <a:latin typeface="Arial" panose="020B0604020202020204" pitchFamily="34" charset="0"/>
                <a:cs typeface="Arial" panose="020B0604020202020204" pitchFamily="34" charset="0"/>
              </a:rPr>
              <a:pPr fontAlgn="base">
                <a:spcBef>
                  <a:spcPct val="0"/>
                </a:spcBef>
                <a:spcAft>
                  <a:spcPct val="0"/>
                </a:spcAft>
              </a:pPr>
              <a:t>‹#›</a:t>
            </a:fld>
            <a:r>
              <a:rPr lang="en-GB" sz="1600" dirty="0">
                <a:solidFill>
                  <a:srgbClr val="8DC640"/>
                </a:solidFill>
                <a:latin typeface="Arial" panose="020B0604020202020204" pitchFamily="34" charset="0"/>
                <a:cs typeface="Arial" panose="020B0604020202020204" pitchFamily="34" charset="0"/>
              </a:rPr>
              <a:t>    #</a:t>
            </a:r>
            <a:r>
              <a:rPr lang="en-GB" sz="1600" dirty="0" err="1">
                <a:solidFill>
                  <a:srgbClr val="8DC640"/>
                </a:solidFill>
                <a:latin typeface="Arial" panose="020B0604020202020204" pitchFamily="34" charset="0"/>
                <a:cs typeface="Arial" panose="020B0604020202020204" pitchFamily="34" charset="0"/>
              </a:rPr>
              <a:t>EnergyUnion</a:t>
            </a:r>
            <a:endParaRPr lang="en-GB" sz="1600" dirty="0">
              <a:solidFill>
                <a:srgbClr val="8DC6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4523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513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004892"/>
            <a:ext cx="8229600" cy="702469"/>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869282"/>
            <a:ext cx="8229600" cy="26467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4683919"/>
            <a:ext cx="2133600" cy="357188"/>
          </a:xfrm>
          <a:prstGeom prst="rect">
            <a:avLst/>
          </a:prstGeom>
        </p:spPr>
        <p:txBody>
          <a:bodyPr/>
          <a:lstStyle>
            <a:lvl1pPr>
              <a:defRPr/>
            </a:lvl1pPr>
          </a:lstStyle>
          <a:p>
            <a:pPr fontAlgn="base">
              <a:spcBef>
                <a:spcPct val="0"/>
              </a:spcBef>
              <a:spcAft>
                <a:spcPct val="0"/>
              </a:spcAft>
            </a:pPr>
            <a:endParaRPr lang="en-GB" altLang="en-US" sz="1200">
              <a:solidFill>
                <a:srgbClr val="000000"/>
              </a:solidFill>
            </a:endParaRPr>
          </a:p>
        </p:txBody>
      </p:sp>
      <p:sp>
        <p:nvSpPr>
          <p:cNvPr id="5" name="Footer Placeholder 4"/>
          <p:cNvSpPr>
            <a:spLocks noGrp="1"/>
          </p:cNvSpPr>
          <p:nvPr>
            <p:ph type="ftr" sz="quarter" idx="11"/>
          </p:nvPr>
        </p:nvSpPr>
        <p:spPr>
          <a:xfrm>
            <a:off x="5940152" y="4677985"/>
            <a:ext cx="2895600" cy="357188"/>
          </a:xfrm>
          <a:prstGeom prst="rect">
            <a:avLst/>
          </a:prstGeom>
        </p:spPr>
        <p:txBody>
          <a:bodyPr/>
          <a:lstStyle>
            <a:lvl1pPr>
              <a:defRPr/>
            </a:lvl1pPr>
          </a:lstStyle>
          <a:p>
            <a:pPr fontAlgn="base">
              <a:spcBef>
                <a:spcPct val="0"/>
              </a:spcBef>
              <a:spcAft>
                <a:spcPct val="0"/>
              </a:spcAft>
            </a:pPr>
            <a:endParaRPr lang="en-GB" altLang="en-US" sz="1200">
              <a:solidFill>
                <a:srgbClr val="000000"/>
              </a:solidFill>
            </a:endParaRPr>
          </a:p>
        </p:txBody>
      </p:sp>
      <p:sp>
        <p:nvSpPr>
          <p:cNvPr id="6" name="Slide Number Placeholder 5"/>
          <p:cNvSpPr>
            <a:spLocks noGrp="1"/>
          </p:cNvSpPr>
          <p:nvPr>
            <p:ph type="sldNum" sz="quarter" idx="12"/>
          </p:nvPr>
        </p:nvSpPr>
        <p:spPr>
          <a:xfrm>
            <a:off x="3131840" y="4677985"/>
            <a:ext cx="2133600" cy="357188"/>
          </a:xfrm>
          <a:prstGeom prst="rect">
            <a:avLst/>
          </a:prstGeom>
        </p:spPr>
        <p:txBody>
          <a:bodyPr/>
          <a:lstStyle>
            <a:lvl1pPr>
              <a:defRPr/>
            </a:lvl1pPr>
          </a:lstStyle>
          <a:p>
            <a:pPr fontAlgn="base">
              <a:spcBef>
                <a:spcPct val="0"/>
              </a:spcBef>
              <a:spcAft>
                <a:spcPct val="0"/>
              </a:spcAft>
            </a:pPr>
            <a:fld id="{4FF521FC-31D3-456E-A6F4-3A222E86D25A}" type="slidenum">
              <a:rPr lang="en-GB" altLang="en-US" sz="1200">
                <a:solidFill>
                  <a:srgbClr val="000000"/>
                </a:solidFill>
              </a:rPr>
              <a:pPr fontAlgn="base">
                <a:spcBef>
                  <a:spcPct val="0"/>
                </a:spcBef>
                <a:spcAft>
                  <a:spcPct val="0"/>
                </a:spcAft>
              </a:pPr>
              <a:t>‹#›</a:t>
            </a:fld>
            <a:endParaRPr lang="en-GB" altLang="en-US" sz="1200">
              <a:solidFill>
                <a:srgbClr val="000000"/>
              </a:solidFill>
            </a:endParaRPr>
          </a:p>
        </p:txBody>
      </p:sp>
    </p:spTree>
    <p:extLst>
      <p:ext uri="{BB962C8B-B14F-4D97-AF65-F5344CB8AC3E}">
        <p14:creationId xmlns:p14="http://schemas.microsoft.com/office/powerpoint/2010/main" val="3335930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extBox 1"/>
          <p:cNvSpPr txBox="1"/>
          <p:nvPr userDrawn="1"/>
        </p:nvSpPr>
        <p:spPr>
          <a:xfrm>
            <a:off x="251520" y="4785996"/>
            <a:ext cx="3024336" cy="338554"/>
          </a:xfrm>
          <a:prstGeom prst="rect">
            <a:avLst/>
          </a:prstGeom>
          <a:noFill/>
        </p:spPr>
        <p:txBody>
          <a:bodyPr wrap="square" rtlCol="0">
            <a:spAutoFit/>
          </a:bodyPr>
          <a:lstStyle/>
          <a:p>
            <a:pPr fontAlgn="base">
              <a:spcBef>
                <a:spcPct val="0"/>
              </a:spcBef>
              <a:spcAft>
                <a:spcPct val="0"/>
              </a:spcAft>
            </a:pPr>
            <a:fld id="{0B3E6A1F-0E70-4F96-A2E5-8C87C994B9E3}" type="slidenum">
              <a:rPr lang="en-GB" sz="1600" smtClean="0">
                <a:solidFill>
                  <a:srgbClr val="8DC640"/>
                </a:solidFill>
                <a:latin typeface="Arial" panose="020B0604020202020204" pitchFamily="34" charset="0"/>
                <a:cs typeface="Arial" panose="020B0604020202020204" pitchFamily="34" charset="0"/>
              </a:rPr>
              <a:pPr fontAlgn="base">
                <a:spcBef>
                  <a:spcPct val="0"/>
                </a:spcBef>
                <a:spcAft>
                  <a:spcPct val="0"/>
                </a:spcAft>
              </a:pPr>
              <a:t>‹#›</a:t>
            </a:fld>
            <a:r>
              <a:rPr lang="en-GB" sz="1600" dirty="0" smtClean="0">
                <a:solidFill>
                  <a:srgbClr val="8DC640"/>
                </a:solidFill>
                <a:latin typeface="Arial" panose="020B0604020202020204" pitchFamily="34" charset="0"/>
                <a:cs typeface="Arial" panose="020B0604020202020204" pitchFamily="34" charset="0"/>
              </a:rPr>
              <a:t>    #</a:t>
            </a:r>
            <a:r>
              <a:rPr lang="en-GB" sz="1600" dirty="0" err="1" smtClean="0">
                <a:solidFill>
                  <a:srgbClr val="8DC640"/>
                </a:solidFill>
                <a:latin typeface="Arial" panose="020B0604020202020204" pitchFamily="34" charset="0"/>
                <a:cs typeface="Arial" panose="020B0604020202020204" pitchFamily="34" charset="0"/>
              </a:rPr>
              <a:t>EnergyUnion</a:t>
            </a:r>
            <a:endParaRPr lang="en-GB" sz="1600" dirty="0">
              <a:solidFill>
                <a:srgbClr val="8DC6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2790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457200" y="1869282"/>
            <a:ext cx="8229600" cy="2646760"/>
          </a:xfrm>
          <a:prstGeom prst="rect">
            <a:avLst/>
          </a:prstGeom>
        </p:spPr>
        <p:txBody>
          <a:bodyPr/>
          <a:lstStyle/>
          <a:p>
            <a:pPr lvl="0"/>
            <a:endParaRPr lang="en-GB" noProof="0" smtClean="0"/>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fontAlgn="base">
              <a:spcBef>
                <a:spcPct val="0"/>
              </a:spcBef>
              <a:spcAft>
                <a:spcPct val="0"/>
              </a:spcAft>
              <a:defRPr/>
            </a:pPr>
            <a:endParaRPr lang="en-GB" sz="1200">
              <a:solidFill>
                <a:srgbClr val="0F5494"/>
              </a:solidFill>
            </a:endParaRPr>
          </a:p>
        </p:txBody>
      </p:sp>
      <p:sp>
        <p:nvSpPr>
          <p:cNvPr id="6"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endParaRPr lang="en-GB" dirty="0"/>
          </a:p>
        </p:txBody>
      </p:sp>
      <p:sp>
        <p:nvSpPr>
          <p:cNvPr id="8" name="TextBox 7"/>
          <p:cNvSpPr txBox="1"/>
          <p:nvPr userDrawn="1"/>
        </p:nvSpPr>
        <p:spPr>
          <a:xfrm>
            <a:off x="251520" y="4785996"/>
            <a:ext cx="3024336" cy="338554"/>
          </a:xfrm>
          <a:prstGeom prst="rect">
            <a:avLst/>
          </a:prstGeom>
          <a:noFill/>
        </p:spPr>
        <p:txBody>
          <a:bodyPr wrap="square" rtlCol="0">
            <a:spAutoFit/>
          </a:bodyPr>
          <a:lstStyle/>
          <a:p>
            <a:pPr fontAlgn="base">
              <a:spcBef>
                <a:spcPct val="0"/>
              </a:spcBef>
              <a:spcAft>
                <a:spcPct val="0"/>
              </a:spcAft>
            </a:pPr>
            <a:fld id="{0B3E6A1F-0E70-4F96-A2E5-8C87C994B9E3}" type="slidenum">
              <a:rPr lang="en-GB" sz="1600">
                <a:solidFill>
                  <a:srgbClr val="8DC640"/>
                </a:solidFill>
                <a:latin typeface="Arial" panose="020B0604020202020204" pitchFamily="34" charset="0"/>
                <a:cs typeface="Arial" panose="020B0604020202020204" pitchFamily="34" charset="0"/>
              </a:rPr>
              <a:pPr fontAlgn="base">
                <a:spcBef>
                  <a:spcPct val="0"/>
                </a:spcBef>
                <a:spcAft>
                  <a:spcPct val="0"/>
                </a:spcAft>
              </a:pPr>
              <a:t>‹#›</a:t>
            </a:fld>
            <a:r>
              <a:rPr lang="en-GB" sz="1600" dirty="0">
                <a:solidFill>
                  <a:srgbClr val="8DC640"/>
                </a:solidFill>
                <a:latin typeface="Arial" panose="020B0604020202020204" pitchFamily="34" charset="0"/>
                <a:cs typeface="Arial" panose="020B0604020202020204" pitchFamily="34" charset="0"/>
              </a:rPr>
              <a:t>    #</a:t>
            </a:r>
            <a:r>
              <a:rPr lang="en-GB" sz="1600" dirty="0" err="1">
                <a:solidFill>
                  <a:srgbClr val="8DC640"/>
                </a:solidFill>
                <a:latin typeface="Arial" panose="020B0604020202020204" pitchFamily="34" charset="0"/>
                <a:cs typeface="Arial" panose="020B0604020202020204" pitchFamily="34" charset="0"/>
              </a:rPr>
              <a:t>EnergyUnion</a:t>
            </a:r>
            <a:endParaRPr lang="en-GB" sz="1600" dirty="0">
              <a:solidFill>
                <a:srgbClr val="8DC640"/>
              </a:solidFill>
              <a:latin typeface="Arial" panose="020B0604020202020204" pitchFamily="34" charset="0"/>
              <a:cs typeface="Arial" panose="020B0604020202020204" pitchFamily="34" charset="0"/>
            </a:endParaRPr>
          </a:p>
        </p:txBody>
      </p:sp>
      <p:sp>
        <p:nvSpPr>
          <p:cNvPr id="4" name="Title 3"/>
          <p:cNvSpPr>
            <a:spLocks noGrp="1"/>
          </p:cNvSpPr>
          <p:nvPr>
            <p:ph type="title" hasCustomPrompt="1"/>
          </p:nvPr>
        </p:nvSpPr>
        <p:spPr>
          <a:xfrm>
            <a:off x="457200" y="205978"/>
            <a:ext cx="8229600" cy="857250"/>
          </a:xfrm>
          <a:prstGeom prst="rect">
            <a:avLst/>
          </a:prstGeom>
        </p:spPr>
        <p:txBody>
          <a:bodyPr/>
          <a:lstStyle>
            <a:lvl1pPr>
              <a:defRPr sz="1200" baseline="0">
                <a:solidFill>
                  <a:schemeClr val="accent2"/>
                </a:solidFill>
              </a:defRPr>
            </a:lvl1pPr>
          </a:lstStyle>
          <a:p>
            <a:r>
              <a:rPr lang="fr-BE" dirty="0" smtClean="0"/>
              <a:t>CLEAN ENERGY TRANSITION FOR EU ISLANDS</a:t>
            </a:r>
            <a:endParaRPr lang="en-GB" dirty="0"/>
          </a:p>
        </p:txBody>
      </p:sp>
    </p:spTree>
    <p:extLst>
      <p:ext uri="{BB962C8B-B14F-4D97-AF65-F5344CB8AC3E}">
        <p14:creationId xmlns:p14="http://schemas.microsoft.com/office/powerpoint/2010/main" val="94717849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004888"/>
            <a:ext cx="8229600" cy="702469"/>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869282"/>
            <a:ext cx="8229600" cy="26467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a:xfrm>
            <a:off x="5940152" y="4677984"/>
            <a:ext cx="2895600" cy="357188"/>
          </a:xfrm>
          <a:prstGeom prst="rect">
            <a:avLst/>
          </a:prstGeom>
        </p:spPr>
        <p:txBody>
          <a:bodyPr/>
          <a:lstStyle>
            <a:lvl1pPr>
              <a:defRPr/>
            </a:lvl1pPr>
          </a:lstStyle>
          <a:p>
            <a:pPr fontAlgn="base">
              <a:spcBef>
                <a:spcPct val="0"/>
              </a:spcBef>
              <a:spcAft>
                <a:spcPct val="0"/>
              </a:spcAft>
            </a:pPr>
            <a:endParaRPr lang="en-GB" altLang="en-US" sz="1200">
              <a:solidFill>
                <a:srgbClr val="000000"/>
              </a:solidFill>
            </a:endParaRPr>
          </a:p>
        </p:txBody>
      </p:sp>
      <p:sp>
        <p:nvSpPr>
          <p:cNvPr id="7" name="TextBox 6"/>
          <p:cNvSpPr txBox="1"/>
          <p:nvPr userDrawn="1"/>
        </p:nvSpPr>
        <p:spPr>
          <a:xfrm>
            <a:off x="251520" y="4785996"/>
            <a:ext cx="3024336" cy="338554"/>
          </a:xfrm>
          <a:prstGeom prst="rect">
            <a:avLst/>
          </a:prstGeom>
          <a:noFill/>
        </p:spPr>
        <p:txBody>
          <a:bodyPr wrap="square" rtlCol="0">
            <a:spAutoFit/>
          </a:bodyPr>
          <a:lstStyle/>
          <a:p>
            <a:pPr fontAlgn="base">
              <a:spcBef>
                <a:spcPct val="0"/>
              </a:spcBef>
              <a:spcAft>
                <a:spcPct val="0"/>
              </a:spcAft>
            </a:pPr>
            <a:fld id="{0B3E6A1F-0E70-4F96-A2E5-8C87C994B9E3}" type="slidenum">
              <a:rPr lang="en-GB" sz="1600" smtClean="0">
                <a:solidFill>
                  <a:srgbClr val="8DC640"/>
                </a:solidFill>
                <a:latin typeface="Arial" panose="020B0604020202020204" pitchFamily="34" charset="0"/>
                <a:cs typeface="Arial" panose="020B0604020202020204" pitchFamily="34" charset="0"/>
              </a:rPr>
              <a:pPr fontAlgn="base">
                <a:spcBef>
                  <a:spcPct val="0"/>
                </a:spcBef>
                <a:spcAft>
                  <a:spcPct val="0"/>
                </a:spcAft>
              </a:pPr>
              <a:t>‹#›</a:t>
            </a:fld>
            <a:r>
              <a:rPr lang="en-GB" sz="1600" dirty="0" smtClean="0">
                <a:solidFill>
                  <a:srgbClr val="8DC640"/>
                </a:solidFill>
                <a:latin typeface="Arial" panose="020B0604020202020204" pitchFamily="34" charset="0"/>
                <a:cs typeface="Arial" panose="020B0604020202020204" pitchFamily="34" charset="0"/>
              </a:rPr>
              <a:t>    #</a:t>
            </a:r>
            <a:r>
              <a:rPr lang="en-GB" sz="1600" dirty="0" err="1" smtClean="0">
                <a:solidFill>
                  <a:srgbClr val="8DC640"/>
                </a:solidFill>
                <a:latin typeface="Arial" panose="020B0604020202020204" pitchFamily="34" charset="0"/>
                <a:cs typeface="Arial" panose="020B0604020202020204" pitchFamily="34" charset="0"/>
              </a:rPr>
              <a:t>EnergyUnion</a:t>
            </a:r>
            <a:endParaRPr lang="en-GB" sz="1600" dirty="0">
              <a:solidFill>
                <a:srgbClr val="8DC6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7218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004892"/>
            <a:ext cx="8229600" cy="702469"/>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869282"/>
            <a:ext cx="8229600" cy="264676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fontAlgn="base">
              <a:spcBef>
                <a:spcPct val="0"/>
              </a:spcBef>
              <a:spcAft>
                <a:spcPct val="0"/>
              </a:spcAft>
              <a:defRPr/>
            </a:pPr>
            <a:endParaRPr lang="en-GB" sz="1200">
              <a:solidFill>
                <a:srgbClr val="0F5494"/>
              </a:solidFill>
            </a:endParaRPr>
          </a:p>
        </p:txBody>
      </p:sp>
      <p:sp>
        <p:nvSpPr>
          <p:cNvPr id="6"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DEA48BF6-FB93-46DD-90E9-A17C4A065FAD}" type="slidenum">
              <a:rPr lang="en-GB"/>
              <a:pPr>
                <a:defRPr/>
              </a:pPr>
              <a:t>‹#›</a:t>
            </a:fld>
            <a:endParaRPr lang="en-GB"/>
          </a:p>
        </p:txBody>
      </p:sp>
      <p:sp>
        <p:nvSpPr>
          <p:cNvPr id="7" name="TextBox 6"/>
          <p:cNvSpPr txBox="1"/>
          <p:nvPr userDrawn="1"/>
        </p:nvSpPr>
        <p:spPr>
          <a:xfrm>
            <a:off x="251520" y="4785996"/>
            <a:ext cx="3024336" cy="338554"/>
          </a:xfrm>
          <a:prstGeom prst="rect">
            <a:avLst/>
          </a:prstGeom>
          <a:noFill/>
        </p:spPr>
        <p:txBody>
          <a:bodyPr wrap="square" rtlCol="0">
            <a:spAutoFit/>
          </a:bodyPr>
          <a:lstStyle/>
          <a:p>
            <a:pPr fontAlgn="base">
              <a:spcBef>
                <a:spcPct val="0"/>
              </a:spcBef>
              <a:spcAft>
                <a:spcPct val="0"/>
              </a:spcAft>
            </a:pPr>
            <a:fld id="{0B3E6A1F-0E70-4F96-A2E5-8C87C994B9E3}" type="slidenum">
              <a:rPr lang="en-GB" sz="1600">
                <a:solidFill>
                  <a:srgbClr val="8DC640"/>
                </a:solidFill>
                <a:latin typeface="Arial" panose="020B0604020202020204" pitchFamily="34" charset="0"/>
                <a:cs typeface="Arial" panose="020B0604020202020204" pitchFamily="34" charset="0"/>
              </a:rPr>
              <a:pPr fontAlgn="base">
                <a:spcBef>
                  <a:spcPct val="0"/>
                </a:spcBef>
                <a:spcAft>
                  <a:spcPct val="0"/>
                </a:spcAft>
              </a:pPr>
              <a:t>‹#›</a:t>
            </a:fld>
            <a:r>
              <a:rPr lang="en-GB" sz="1600" dirty="0">
                <a:solidFill>
                  <a:srgbClr val="8DC640"/>
                </a:solidFill>
                <a:latin typeface="Arial" panose="020B0604020202020204" pitchFamily="34" charset="0"/>
                <a:cs typeface="Arial" panose="020B0604020202020204" pitchFamily="34" charset="0"/>
              </a:rPr>
              <a:t>    #</a:t>
            </a:r>
            <a:r>
              <a:rPr lang="en-GB" sz="1600" dirty="0" err="1">
                <a:solidFill>
                  <a:srgbClr val="8DC640"/>
                </a:solidFill>
                <a:latin typeface="Arial" panose="020B0604020202020204" pitchFamily="34" charset="0"/>
                <a:cs typeface="Arial" panose="020B0604020202020204" pitchFamily="34" charset="0"/>
              </a:rPr>
              <a:t>EnergyUnion</a:t>
            </a:r>
            <a:endParaRPr lang="en-GB" sz="1600" dirty="0">
              <a:solidFill>
                <a:srgbClr val="8DC6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39905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p:spPr>
        <p:txBody>
          <a:bodyPr/>
          <a:lstStyle>
            <a:lvl1pPr>
              <a:defRPr b="1"/>
            </a:lvl1pPr>
          </a:lstStyle>
          <a:p>
            <a:pPr>
              <a:defRPr/>
            </a:pPr>
            <a:endParaRPr lang="en-GB"/>
          </a:p>
        </p:txBody>
      </p:sp>
      <p:sp>
        <p:nvSpPr>
          <p:cNvPr id="3" name="Rectangle 5"/>
          <p:cNvSpPr>
            <a:spLocks noGrp="1" noChangeArrowheads="1"/>
          </p:cNvSpPr>
          <p:nvPr>
            <p:ph type="ftr" sz="quarter" idx="11"/>
          </p:nvPr>
        </p:nvSpPr>
        <p:spPr>
          <a:xfrm>
            <a:off x="3124200" y="4683919"/>
            <a:ext cx="2895600" cy="357188"/>
          </a:xfrm>
          <a:prstGeom prst="rect">
            <a:avLst/>
          </a:prstGeom>
        </p:spPr>
        <p:txBody>
          <a:bodyPr/>
          <a:lstStyle>
            <a:lvl1pPr>
              <a:defRPr b="1"/>
            </a:lvl1pPr>
          </a:lstStyle>
          <a:p>
            <a:pPr>
              <a:defRPr/>
            </a:pPr>
            <a:endParaRPr lang="en-GB"/>
          </a:p>
        </p:txBody>
      </p:sp>
      <p:sp>
        <p:nvSpPr>
          <p:cNvPr id="4" name="Rectangle 6"/>
          <p:cNvSpPr>
            <a:spLocks noGrp="1" noChangeArrowheads="1"/>
          </p:cNvSpPr>
          <p:nvPr>
            <p:ph type="sldNum" sz="quarter" idx="12"/>
          </p:nvPr>
        </p:nvSpPr>
        <p:spPr/>
        <p:txBody>
          <a:bodyPr/>
          <a:lstStyle>
            <a:lvl1pPr>
              <a:defRPr b="1"/>
            </a:lvl1pPr>
          </a:lstStyle>
          <a:p>
            <a:pPr>
              <a:defRPr/>
            </a:pPr>
            <a:fld id="{62ECB3E0-575B-498F-BC9B-541391E26AFE}" type="slidenum">
              <a:rPr lang="en-GB"/>
              <a:pPr>
                <a:defRPr/>
              </a:pPr>
              <a:t>‹#›</a:t>
            </a:fld>
            <a:endParaRPr lang="en-GB"/>
          </a:p>
        </p:txBody>
      </p:sp>
    </p:spTree>
    <p:extLst>
      <p:ext uri="{BB962C8B-B14F-4D97-AF65-F5344CB8AC3E}">
        <p14:creationId xmlns:p14="http://schemas.microsoft.com/office/powerpoint/2010/main" val="3293334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8" y="735807"/>
            <a:ext cx="9180513" cy="4407694"/>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a:defRPr/>
            </a:pPr>
            <a:endParaRPr lang="en-US">
              <a:solidFill>
                <a:srgbClr val="FFFFFF"/>
              </a:solidFill>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9" y="194076"/>
            <a:ext cx="1436687" cy="748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1924055"/>
            <a:ext cx="5040312" cy="592931"/>
          </a:xfrm>
        </p:spPr>
        <p:txBody>
          <a:bodyPr/>
          <a:lstStyle>
            <a:lvl1pPr marL="3175">
              <a:defRPr sz="7600">
                <a:solidFill>
                  <a:srgbClr val="FFD624"/>
                </a:solidFill>
              </a:defRPr>
            </a:lvl1pPr>
          </a:lstStyle>
          <a:p>
            <a:pPr lvl="0"/>
            <a:r>
              <a:rPr lang="en-US" altLang="en-US" noProof="0" smtClean="0"/>
              <a:t>Click to edit Master title style</a:t>
            </a:r>
            <a:endParaRPr lang="en-GB" altLang="en-US" noProof="0" smtClean="0"/>
          </a:p>
        </p:txBody>
      </p:sp>
      <p:sp>
        <p:nvSpPr>
          <p:cNvPr id="3077" name="Rectangle 5"/>
          <p:cNvSpPr>
            <a:spLocks noGrp="1" noChangeArrowheads="1"/>
          </p:cNvSpPr>
          <p:nvPr>
            <p:ph type="subTitle" idx="1"/>
          </p:nvPr>
        </p:nvSpPr>
        <p:spPr>
          <a:xfrm>
            <a:off x="611188" y="2787256"/>
            <a:ext cx="8532812" cy="1296590"/>
          </a:xfrm>
        </p:spPr>
        <p:txBody>
          <a:bodyPr/>
          <a:lstStyle>
            <a:lvl1pPr marL="0" indent="0">
              <a:buFontTx/>
              <a:buNone/>
              <a:defRPr sz="3000" b="1" i="0">
                <a:solidFill>
                  <a:schemeClr val="bg1"/>
                </a:solidFill>
              </a:defRPr>
            </a:lvl1pPr>
          </a:lstStyle>
          <a:p>
            <a:pPr lvl="0"/>
            <a:r>
              <a:rPr lang="en-US" altLang="en-US" noProof="0" smtClean="0"/>
              <a:t>Click to edit Master subtitle style</a:t>
            </a:r>
            <a:endParaRPr lang="en-GB" altLang="en-US" noProof="0" smtClean="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D1C0315E-46EF-47BE-8DF7-878454B0B122}" type="slidenum">
              <a:rPr lang="en-GB" altLang="en-US">
                <a:solidFill>
                  <a:srgbClr val="FFFFFF"/>
                </a:solidFill>
              </a:rPr>
              <a:pPr/>
              <a:t>‹#›</a:t>
            </a:fld>
            <a:endParaRPr lang="en-GB" altLang="en-US">
              <a:solidFill>
                <a:srgbClr val="FFFFFF"/>
              </a:solidFill>
            </a:endParaRPr>
          </a:p>
        </p:txBody>
      </p:sp>
      <p:sp>
        <p:nvSpPr>
          <p:cNvPr id="7" name="Rectangle 6"/>
          <p:cNvSpPr/>
          <p:nvPr userDrawn="1"/>
        </p:nvSpPr>
        <p:spPr>
          <a:xfrm>
            <a:off x="4267200" y="4994672"/>
            <a:ext cx="611188" cy="161925"/>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Tree>
    <p:extLst>
      <p:ext uri="{BB962C8B-B14F-4D97-AF65-F5344CB8AC3E}">
        <p14:creationId xmlns:p14="http://schemas.microsoft.com/office/powerpoint/2010/main" val="2876096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E2220B-EEDB-42D4-A8F1-4C79A603B028}"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2152892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03E9031-EA20-41F7-89A2-7D0D9BCFDFAE}"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524828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869282"/>
            <a:ext cx="4038600" cy="26467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869282"/>
            <a:ext cx="4038600" cy="26467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1A2092E-8455-402F-BD53-EB96BC0F92BB}"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4181502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2589C2C-B25E-4CCE-9F3F-D5D33BE2AD4C}" type="slidenum">
              <a:rPr lang="en-GB" altLang="en-US">
                <a:solidFill>
                  <a:srgbClr val="000000"/>
                </a:solidFill>
              </a:rPr>
              <a:pPr/>
              <a:t>‹#›</a:t>
            </a:fld>
            <a:endParaRPr lang="en-GB" altLang="en-US">
              <a:solidFill>
                <a:srgbClr val="000000"/>
              </a:solidFill>
            </a:endParaRPr>
          </a:p>
        </p:txBody>
      </p:sp>
    </p:spTree>
    <p:extLst>
      <p:ext uri="{BB962C8B-B14F-4D97-AF65-F5344CB8AC3E}">
        <p14:creationId xmlns:p14="http://schemas.microsoft.com/office/powerpoint/2010/main" val="34020384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t="81250"/>
          <a:stretch/>
        </p:blipFill>
        <p:spPr>
          <a:xfrm>
            <a:off x="266691" y="377225"/>
            <a:ext cx="8610618" cy="34289"/>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8273" y="4594400"/>
            <a:ext cx="1947315" cy="383193"/>
          </a:xfrm>
          <a:prstGeom prst="rect">
            <a:avLst/>
          </a:prstGeom>
        </p:spPr>
      </p:pic>
      <p:sp>
        <p:nvSpPr>
          <p:cNvPr id="13" name="TextBox 12"/>
          <p:cNvSpPr txBox="1"/>
          <p:nvPr/>
        </p:nvSpPr>
        <p:spPr>
          <a:xfrm>
            <a:off x="251520" y="170621"/>
            <a:ext cx="5472608" cy="276999"/>
          </a:xfrm>
          <a:prstGeom prst="rect">
            <a:avLst/>
          </a:prstGeom>
          <a:noFill/>
        </p:spPr>
        <p:txBody>
          <a:bodyPr wrap="square" rtlCol="0">
            <a:spAutoFit/>
          </a:bodyPr>
          <a:lstStyle/>
          <a:p>
            <a:pPr fontAlgn="base">
              <a:spcBef>
                <a:spcPct val="0"/>
              </a:spcBef>
              <a:spcAft>
                <a:spcPct val="0"/>
              </a:spcAft>
            </a:pPr>
            <a:r>
              <a:rPr lang="en-GB" sz="1200" b="1" dirty="0" smtClean="0">
                <a:solidFill>
                  <a:srgbClr val="03A9DD"/>
                </a:solidFill>
                <a:latin typeface="Arial" panose="020B0604020202020204" pitchFamily="34" charset="0"/>
                <a:cs typeface="Arial" panose="020B0604020202020204" pitchFamily="34" charset="0"/>
              </a:rPr>
              <a:t>CLEAN</a:t>
            </a:r>
            <a:r>
              <a:rPr lang="en-GB" sz="1200" b="1" baseline="0" dirty="0" smtClean="0">
                <a:solidFill>
                  <a:srgbClr val="03A9DD"/>
                </a:solidFill>
                <a:latin typeface="Arial" panose="020B0604020202020204" pitchFamily="34" charset="0"/>
                <a:cs typeface="Arial" panose="020B0604020202020204" pitchFamily="34" charset="0"/>
              </a:rPr>
              <a:t> ENERGY TRANSITION FOR EU ISLANDS</a:t>
            </a:r>
            <a:endParaRPr lang="en-GB" sz="1200" b="1" dirty="0">
              <a:solidFill>
                <a:srgbClr val="03A9DD"/>
              </a:solidFill>
              <a:latin typeface="Arial" panose="020B0604020202020204" pitchFamily="34" charset="0"/>
              <a:cs typeface="Arial" panose="020B0604020202020204" pitchFamily="34" charset="0"/>
            </a:endParaRPr>
          </a:p>
        </p:txBody>
      </p:sp>
      <p:sp>
        <p:nvSpPr>
          <p:cNvPr id="5" name="Rectangle 6"/>
          <p:cNvSpPr>
            <a:spLocks noGrp="1" noChangeArrowheads="1"/>
          </p:cNvSpPr>
          <p:nvPr>
            <p:ph type="sldNum" sz="quarter" idx="4"/>
          </p:nvPr>
        </p:nvSpPr>
        <p:spPr>
          <a:xfrm>
            <a:off x="251520" y="4623979"/>
            <a:ext cx="2133600" cy="357188"/>
          </a:xfrm>
          <a:prstGeom prst="rect">
            <a:avLst/>
          </a:prstGeom>
          <a:ln/>
        </p:spPr>
        <p:txBody>
          <a:bodyPr/>
          <a:lstStyle>
            <a:lvl1pPr>
              <a:defRPr/>
            </a:lvl1pPr>
          </a:lstStyle>
          <a:p>
            <a:pPr fontAlgn="base">
              <a:spcBef>
                <a:spcPct val="0"/>
              </a:spcBef>
              <a:spcAft>
                <a:spcPct val="0"/>
              </a:spcAft>
              <a:defRPr/>
            </a:pPr>
            <a:fld id="{DEA48BF6-FB93-46DD-90E9-A17C4A065FAD}" type="slidenum">
              <a:rPr lang="en-GB" sz="1200">
                <a:solidFill>
                  <a:srgbClr val="0F5494"/>
                </a:solidFill>
              </a:rPr>
              <a:pPr fontAlgn="base">
                <a:spcBef>
                  <a:spcPct val="0"/>
                </a:spcBef>
                <a:spcAft>
                  <a:spcPct val="0"/>
                </a:spcAft>
                <a:defRPr/>
              </a:pPr>
              <a:t>‹#›</a:t>
            </a:fld>
            <a:endParaRPr lang="en-GB" sz="1200">
              <a:solidFill>
                <a:srgbClr val="0F5494"/>
              </a:solidFill>
            </a:endParaRPr>
          </a:p>
        </p:txBody>
      </p:sp>
    </p:spTree>
    <p:extLst>
      <p:ext uri="{BB962C8B-B14F-4D97-AF65-F5344CB8AC3E}">
        <p14:creationId xmlns:p14="http://schemas.microsoft.com/office/powerpoint/2010/main" val="3160881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705" r:id="rId4"/>
  </p:sldLayoutIdLst>
  <p:timing>
    <p:tnLst>
      <p:par>
        <p:cTn id="1" dur="indefinite" restart="never" nodeType="tmRoot"/>
      </p:par>
    </p:tnLst>
  </p:timing>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004892"/>
            <a:ext cx="8229600" cy="70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1869282"/>
            <a:ext cx="8229600" cy="264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pPr fontAlgn="base">
              <a:spcBef>
                <a:spcPct val="0"/>
              </a:spcBef>
              <a:spcAft>
                <a:spcPct val="0"/>
              </a:spcAft>
            </a:pPr>
            <a:endParaRPr lang="en-GB" alt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pPr fontAlgn="base">
              <a:spcBef>
                <a:spcPct val="0"/>
              </a:spcBef>
              <a:spcAft>
                <a:spcPct val="0"/>
              </a:spcAft>
            </a:pPr>
            <a:endParaRPr lang="en-GB" alt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pPr fontAlgn="base">
              <a:spcBef>
                <a:spcPct val="0"/>
              </a:spcBef>
              <a:spcAft>
                <a:spcPct val="0"/>
              </a:spcAft>
            </a:pPr>
            <a:fld id="{9C04D173-767D-4708-BB34-08206877B400}" type="slidenum">
              <a:rPr lang="en-GB" altLang="en-US">
                <a:solidFill>
                  <a:srgbClr val="000000"/>
                </a:solidFill>
              </a:rPr>
              <a:pPr fontAlgn="base">
                <a:spcBef>
                  <a:spcPct val="0"/>
                </a:spcBef>
                <a:spcAft>
                  <a:spcPct val="0"/>
                </a:spcAft>
              </a:pPr>
              <a:t>‹#›</a:t>
            </a:fld>
            <a:endParaRPr lang="en-GB" altLang="en-US">
              <a:solidFill>
                <a:srgbClr val="000000"/>
              </a:solidFill>
            </a:endParaRPr>
          </a:p>
        </p:txBody>
      </p:sp>
      <p:sp>
        <p:nvSpPr>
          <p:cNvPr id="15" name="Rectangle 14"/>
          <p:cNvSpPr/>
          <p:nvPr/>
        </p:nvSpPr>
        <p:spPr>
          <a:xfrm>
            <a:off x="0" y="0"/>
            <a:ext cx="9144000" cy="717947"/>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sp>
        <p:nvSpPr>
          <p:cNvPr id="7" name="Rectangle 6"/>
          <p:cNvSpPr/>
          <p:nvPr/>
        </p:nvSpPr>
        <p:spPr>
          <a:xfrm>
            <a:off x="4262447" y="4994673"/>
            <a:ext cx="611187" cy="14882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srgbClr val="FFFFFF"/>
              </a:solidFill>
            </a:endParaRPr>
          </a:p>
        </p:txBody>
      </p:sp>
      <p:pic>
        <p:nvPicPr>
          <p:cNvPr id="1041" name="Picture 17" descr="LOGO CE_Vertical_EN_NEG_quadri_H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957639" y="194077"/>
            <a:ext cx="1436687" cy="753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49140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4" cstate="print">
            <a:extLst>
              <a:ext uri="{28A0092B-C50C-407E-A947-70E740481C1C}">
                <a14:useLocalDpi xmlns:a14="http://schemas.microsoft.com/office/drawing/2010/main" val="0"/>
              </a:ext>
            </a:extLst>
          </a:blip>
          <a:srcRect t="81250"/>
          <a:stretch/>
        </p:blipFill>
        <p:spPr>
          <a:xfrm>
            <a:off x="266691" y="377225"/>
            <a:ext cx="8610618" cy="34289"/>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8273" y="4594400"/>
            <a:ext cx="1947315" cy="383193"/>
          </a:xfrm>
          <a:prstGeom prst="rect">
            <a:avLst/>
          </a:prstGeom>
        </p:spPr>
      </p:pic>
      <p:sp>
        <p:nvSpPr>
          <p:cNvPr id="13" name="TextBox 12"/>
          <p:cNvSpPr txBox="1"/>
          <p:nvPr userDrawn="1"/>
        </p:nvSpPr>
        <p:spPr>
          <a:xfrm>
            <a:off x="251520" y="170621"/>
            <a:ext cx="5472608" cy="276999"/>
          </a:xfrm>
          <a:prstGeom prst="rect">
            <a:avLst/>
          </a:prstGeom>
          <a:noFill/>
        </p:spPr>
        <p:txBody>
          <a:bodyPr wrap="square" rtlCol="0">
            <a:spAutoFit/>
          </a:bodyPr>
          <a:lstStyle/>
          <a:p>
            <a:pPr fontAlgn="base">
              <a:spcBef>
                <a:spcPct val="0"/>
              </a:spcBef>
              <a:spcAft>
                <a:spcPct val="0"/>
              </a:spcAft>
            </a:pPr>
            <a:r>
              <a:rPr lang="en-GB" sz="1200" b="1" dirty="0" smtClean="0">
                <a:solidFill>
                  <a:srgbClr val="03A9DD"/>
                </a:solidFill>
                <a:latin typeface="Arial" panose="020B0604020202020204" pitchFamily="34" charset="0"/>
                <a:cs typeface="Arial" panose="020B0604020202020204" pitchFamily="34" charset="0"/>
              </a:rPr>
              <a:t>CLEAN ENERGY FOR ALL EUROPEANS</a:t>
            </a:r>
            <a:endParaRPr lang="en-GB" sz="1200" b="1" dirty="0">
              <a:solidFill>
                <a:srgbClr val="03A9D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2134812"/>
      </p:ext>
    </p:extLst>
  </p:cSld>
  <p:clrMap bg1="lt1" tx1="dk1" bg2="lt2" tx2="dk2" accent1="accent1" accent2="accent2" accent3="accent3" accent4="accent4" accent5="accent5" accent6="accent6" hlink="hlink" folHlink="folHlink"/>
  <p:sldLayoutIdLst>
    <p:sldLayoutId id="2147483712" r:id="rId1"/>
    <p:sldLayoutId id="2147483713" r:id="rId2"/>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81250"/>
          <a:stretch/>
        </p:blipFill>
        <p:spPr>
          <a:xfrm>
            <a:off x="266691" y="377221"/>
            <a:ext cx="8610618" cy="3428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8265" y="4594400"/>
            <a:ext cx="1947315" cy="383193"/>
          </a:xfrm>
          <a:prstGeom prst="rect">
            <a:avLst/>
          </a:prstGeom>
        </p:spPr>
      </p:pic>
      <p:sp>
        <p:nvSpPr>
          <p:cNvPr id="13" name="TextBox 12"/>
          <p:cNvSpPr txBox="1"/>
          <p:nvPr/>
        </p:nvSpPr>
        <p:spPr>
          <a:xfrm>
            <a:off x="251520" y="170617"/>
            <a:ext cx="5472608" cy="276999"/>
          </a:xfrm>
          <a:prstGeom prst="rect">
            <a:avLst/>
          </a:prstGeom>
          <a:noFill/>
        </p:spPr>
        <p:txBody>
          <a:bodyPr wrap="square" rtlCol="0">
            <a:spAutoFit/>
          </a:bodyPr>
          <a:lstStyle/>
          <a:p>
            <a:pPr fontAlgn="base">
              <a:spcBef>
                <a:spcPct val="0"/>
              </a:spcBef>
              <a:spcAft>
                <a:spcPct val="0"/>
              </a:spcAft>
            </a:pPr>
            <a:r>
              <a:rPr lang="en-GB" sz="1200" b="1" dirty="0" smtClean="0">
                <a:solidFill>
                  <a:srgbClr val="03A9DD"/>
                </a:solidFill>
                <a:latin typeface="Arial" panose="020B0604020202020204" pitchFamily="34" charset="0"/>
                <a:cs typeface="Arial" panose="020B0604020202020204" pitchFamily="34" charset="0"/>
              </a:rPr>
              <a:t>CLEAN ENERGY FOR </a:t>
            </a:r>
            <a:r>
              <a:rPr lang="en-GB" sz="1200" b="1" smtClean="0">
                <a:solidFill>
                  <a:srgbClr val="03A9DD"/>
                </a:solidFill>
                <a:latin typeface="Arial" panose="020B0604020202020204" pitchFamily="34" charset="0"/>
                <a:cs typeface="Arial" panose="020B0604020202020204" pitchFamily="34" charset="0"/>
              </a:rPr>
              <a:t>ALL EUROPEANS</a:t>
            </a:r>
            <a:endParaRPr lang="en-GB" sz="1200" b="1" dirty="0">
              <a:solidFill>
                <a:srgbClr val="03A9DD"/>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4"/>
          </p:nvPr>
        </p:nvSpPr>
        <p:spPr>
          <a:xfrm>
            <a:off x="3923928" y="4703749"/>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18799152-2070-4BE0-9CFE-48AA47A2780A}" type="slidenum">
              <a:rPr lang="en-GB" smtClean="0">
                <a:solidFill>
                  <a:srgbClr val="000000">
                    <a:tint val="75000"/>
                  </a:srgbClr>
                </a:solidFill>
              </a:rPr>
              <a:pPr fontAlgn="base">
                <a:spcBef>
                  <a:spcPct val="0"/>
                </a:spcBef>
                <a:spcAft>
                  <a:spcPct val="0"/>
                </a:spcAft>
              </a:pPr>
              <a:t>‹#›</a:t>
            </a:fld>
            <a:endParaRPr lang="en-GB" dirty="0">
              <a:solidFill>
                <a:srgbClr val="000000">
                  <a:tint val="75000"/>
                </a:srgbClr>
              </a:solidFill>
            </a:endParaRPr>
          </a:p>
        </p:txBody>
      </p:sp>
    </p:spTree>
    <p:extLst>
      <p:ext uri="{BB962C8B-B14F-4D97-AF65-F5344CB8AC3E}">
        <p14:creationId xmlns:p14="http://schemas.microsoft.com/office/powerpoint/2010/main" val="3404898332"/>
      </p:ext>
    </p:extLst>
  </p:cSld>
  <p:clrMap bg1="lt1" tx1="dk1" bg2="lt2" tx2="dk2" accent1="accent1" accent2="accent2" accent3="accent3" accent4="accent4" accent5="accent5" accent6="accent6" hlink="hlink" folHlink="folHlink"/>
  <p:sldLayoutIdLst>
    <p:sldLayoutId id="2147483715" r:id="rId1"/>
    <p:sldLayoutId id="2147483716" r:id="rId2"/>
  </p:sldLayoutIdLst>
  <p:hf hdr="0" ftr="0" dt="0"/>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0.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extBox 8"/>
          <p:cNvSpPr txBox="1"/>
          <p:nvPr/>
        </p:nvSpPr>
        <p:spPr>
          <a:xfrm>
            <a:off x="5102307" y="4299946"/>
            <a:ext cx="5518373" cy="584775"/>
          </a:xfrm>
          <a:prstGeom prst="rect">
            <a:avLst/>
          </a:prstGeom>
          <a:noFill/>
        </p:spPr>
        <p:txBody>
          <a:bodyPr wrap="square" rtlCol="0">
            <a:spAutoFit/>
          </a:bodyPr>
          <a:lstStyle/>
          <a:p>
            <a:pPr fontAlgn="base">
              <a:spcBef>
                <a:spcPct val="0"/>
              </a:spcBef>
              <a:spcAft>
                <a:spcPct val="0"/>
              </a:spcAft>
            </a:pPr>
            <a:r>
              <a:rPr lang="en-GB" sz="1600" b="1" dirty="0" smtClean="0">
                <a:solidFill>
                  <a:srgbClr val="03A9DD"/>
                </a:solidFill>
                <a:latin typeface="Arial" panose="020B0604020202020204" pitchFamily="34" charset="0"/>
                <a:cs typeface="Arial" panose="020B0604020202020204" pitchFamily="34" charset="0"/>
              </a:rPr>
              <a:t>Brendan Devlin</a:t>
            </a:r>
            <a:br>
              <a:rPr lang="en-GB" sz="1600" b="1" dirty="0" smtClean="0">
                <a:solidFill>
                  <a:srgbClr val="03A9DD"/>
                </a:solidFill>
                <a:latin typeface="Arial" panose="020B0604020202020204" pitchFamily="34" charset="0"/>
                <a:cs typeface="Arial" panose="020B0604020202020204" pitchFamily="34" charset="0"/>
              </a:rPr>
            </a:br>
            <a:r>
              <a:rPr lang="en-GB" sz="1600" b="1" dirty="0" smtClean="0">
                <a:solidFill>
                  <a:srgbClr val="03A9DD"/>
                </a:solidFill>
                <a:latin typeface="Arial" panose="020B0604020202020204" pitchFamily="34" charset="0"/>
                <a:cs typeface="Arial" panose="020B0604020202020204" pitchFamily="34" charset="0"/>
              </a:rPr>
              <a:t>European Commission – DG ENERGY</a:t>
            </a:r>
            <a:endParaRPr lang="en-GB" sz="1600" b="1" dirty="0">
              <a:solidFill>
                <a:srgbClr val="03A9DD"/>
              </a:solidFill>
              <a:latin typeface="Arial" panose="020B0604020202020204" pitchFamily="34" charset="0"/>
              <a:cs typeface="Arial" panose="020B0604020202020204" pitchFamily="34" charset="0"/>
            </a:endParaRPr>
          </a:p>
        </p:txBody>
      </p:sp>
      <p:sp>
        <p:nvSpPr>
          <p:cNvPr id="10" name="TextBox 9"/>
          <p:cNvSpPr txBox="1"/>
          <p:nvPr/>
        </p:nvSpPr>
        <p:spPr>
          <a:xfrm>
            <a:off x="3347864" y="2859786"/>
            <a:ext cx="3780420" cy="954107"/>
          </a:xfrm>
          <a:prstGeom prst="rect">
            <a:avLst/>
          </a:prstGeom>
          <a:noFill/>
        </p:spPr>
        <p:txBody>
          <a:bodyPr wrap="square" rtlCol="0">
            <a:spAutoFit/>
          </a:bodyPr>
          <a:lstStyle/>
          <a:p>
            <a:pPr algn="ctr" fontAlgn="base">
              <a:spcBef>
                <a:spcPct val="0"/>
              </a:spcBef>
              <a:spcAft>
                <a:spcPct val="0"/>
              </a:spcAft>
            </a:pPr>
            <a:r>
              <a:rPr lang="en-GB" sz="2800" b="1" dirty="0" smtClean="0">
                <a:solidFill>
                  <a:srgbClr val="03A9DD"/>
                </a:solidFill>
                <a:latin typeface="Arial" panose="020B0604020202020204" pitchFamily="34" charset="0"/>
                <a:cs typeface="Arial" panose="020B0604020202020204" pitchFamily="34" charset="0"/>
              </a:rPr>
              <a:t>CLEAN ENERGY FOR EU ISLANDS</a:t>
            </a:r>
            <a:endParaRPr lang="en-GB" sz="2800" b="1" dirty="0">
              <a:solidFill>
                <a:srgbClr val="03A9D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2952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7"/>
          <p:cNvSpPr/>
          <p:nvPr/>
        </p:nvSpPr>
        <p:spPr bwMode="auto">
          <a:xfrm>
            <a:off x="179512" y="1005576"/>
            <a:ext cx="8712968" cy="1243882"/>
          </a:xfrm>
          <a:prstGeom prst="rect">
            <a:avLst/>
          </a:prstGeom>
          <a:gradFill flip="none" rotWithShape="1">
            <a:gsLst>
              <a:gs pos="0">
                <a:schemeClr val="accent3">
                  <a:alpha val="60000"/>
                </a:schemeClr>
              </a:gs>
              <a:gs pos="49000">
                <a:schemeClr val="accent1">
                  <a:tint val="44500"/>
                  <a:satMod val="160000"/>
                  <a:alpha val="55000"/>
                </a:schemeClr>
              </a:gs>
              <a:gs pos="100000">
                <a:schemeClr val="bg1"/>
              </a:gs>
            </a:gsLst>
            <a:lin ang="0" scaled="1"/>
            <a:tileRect/>
          </a:gradFill>
          <a:ln>
            <a:noFill/>
          </a:ln>
          <a:effectLs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dirty="0" smtClean="0">
              <a:solidFill>
                <a:srgbClr val="0F5494"/>
              </a:solidFill>
            </a:endParaRPr>
          </a:p>
        </p:txBody>
      </p:sp>
      <p:sp>
        <p:nvSpPr>
          <p:cNvPr id="35" name="TextBox 5"/>
          <p:cNvSpPr txBox="1"/>
          <p:nvPr/>
        </p:nvSpPr>
        <p:spPr>
          <a:xfrm>
            <a:off x="323528" y="519527"/>
            <a:ext cx="8568952" cy="430887"/>
          </a:xfrm>
          <a:prstGeom prst="rect">
            <a:avLst/>
          </a:prstGeom>
          <a:noFill/>
        </p:spPr>
        <p:txBody>
          <a:bodyPr wrap="square" rtlCol="0">
            <a:spAutoFit/>
          </a:bodyPr>
          <a:lstStyle/>
          <a:p>
            <a:pPr algn="ctr" fontAlgn="base">
              <a:spcBef>
                <a:spcPct val="0"/>
              </a:spcBef>
              <a:spcAft>
                <a:spcPct val="0"/>
              </a:spcAft>
            </a:pPr>
            <a:endParaRPr lang="en-GB" sz="2200" b="1" dirty="0">
              <a:solidFill>
                <a:srgbClr val="808080"/>
              </a:solidFill>
              <a:latin typeface="Arial" panose="020B0604020202020204" pitchFamily="34" charset="0"/>
              <a:cs typeface="Arial" panose="020B0604020202020204" pitchFamily="34" charset="0"/>
            </a:endParaRPr>
          </a:p>
        </p:txBody>
      </p:sp>
      <p:sp>
        <p:nvSpPr>
          <p:cNvPr id="37" name="Rectangle 1"/>
          <p:cNvSpPr/>
          <p:nvPr/>
        </p:nvSpPr>
        <p:spPr>
          <a:xfrm>
            <a:off x="3203848" y="987574"/>
            <a:ext cx="2160240" cy="1077218"/>
          </a:xfrm>
          <a:prstGeom prst="rect">
            <a:avLst/>
          </a:prstGeom>
        </p:spPr>
        <p:txBody>
          <a:bodyPr wrap="square">
            <a:spAutoFit/>
          </a:bodyPr>
          <a:lstStyle/>
          <a:p>
            <a:pPr lvl="1" fontAlgn="base">
              <a:spcBef>
                <a:spcPct val="0"/>
              </a:spcBef>
              <a:spcAft>
                <a:spcPct val="0"/>
              </a:spcAft>
            </a:pPr>
            <a:r>
              <a:rPr lang="en-GB" sz="2000" b="1" dirty="0" smtClean="0">
                <a:solidFill>
                  <a:srgbClr val="92D050"/>
                </a:solidFill>
              </a:rPr>
              <a:t>2030</a:t>
            </a:r>
            <a:endParaRPr lang="en-GB" sz="2400" b="1" dirty="0" smtClean="0">
              <a:solidFill>
                <a:srgbClr val="92D050"/>
              </a:solidFill>
            </a:endParaRPr>
          </a:p>
          <a:p>
            <a:pPr lvl="1" fontAlgn="base">
              <a:spcBef>
                <a:spcPct val="0"/>
              </a:spcBef>
              <a:spcAft>
                <a:spcPct val="0"/>
              </a:spcAft>
            </a:pPr>
            <a:endParaRPr lang="en-GB" sz="800" b="1" dirty="0" smtClean="0">
              <a:solidFill>
                <a:srgbClr val="0F5494"/>
              </a:solidFill>
            </a:endParaRPr>
          </a:p>
          <a:p>
            <a:pPr lvl="1" fontAlgn="base">
              <a:spcBef>
                <a:spcPct val="0"/>
              </a:spcBef>
              <a:spcAft>
                <a:spcPct val="0"/>
              </a:spcAft>
            </a:pPr>
            <a:r>
              <a:rPr lang="en-GB" sz="1200" dirty="0" smtClean="0">
                <a:solidFill>
                  <a:srgbClr val="0F5494"/>
                </a:solidFill>
              </a:rPr>
              <a:t>50 % of </a:t>
            </a:r>
            <a:r>
              <a:rPr lang="en-GB" sz="1200" dirty="0">
                <a:solidFill>
                  <a:srgbClr val="0F5494"/>
                </a:solidFill>
              </a:rPr>
              <a:t>electricity to come from renewables</a:t>
            </a:r>
          </a:p>
        </p:txBody>
      </p:sp>
      <p:sp>
        <p:nvSpPr>
          <p:cNvPr id="38" name="Rectangle 2"/>
          <p:cNvSpPr/>
          <p:nvPr/>
        </p:nvSpPr>
        <p:spPr>
          <a:xfrm>
            <a:off x="5940153" y="987578"/>
            <a:ext cx="2088232" cy="1138773"/>
          </a:xfrm>
          <a:prstGeom prst="rect">
            <a:avLst/>
          </a:prstGeom>
        </p:spPr>
        <p:txBody>
          <a:bodyPr wrap="square">
            <a:spAutoFit/>
          </a:bodyPr>
          <a:lstStyle/>
          <a:p>
            <a:pPr lvl="1" fontAlgn="base">
              <a:spcBef>
                <a:spcPct val="0"/>
              </a:spcBef>
              <a:spcAft>
                <a:spcPct val="0"/>
              </a:spcAft>
            </a:pPr>
            <a:r>
              <a:rPr lang="en-GB" sz="2000" b="1" dirty="0" smtClean="0">
                <a:solidFill>
                  <a:srgbClr val="92D050"/>
                </a:solidFill>
              </a:rPr>
              <a:t>2050</a:t>
            </a:r>
            <a:endParaRPr lang="en-GB" sz="1200" dirty="0" smtClean="0">
              <a:solidFill>
                <a:srgbClr val="0F5494"/>
              </a:solidFill>
            </a:endParaRPr>
          </a:p>
          <a:p>
            <a:pPr lvl="1" fontAlgn="base">
              <a:spcBef>
                <a:spcPct val="0"/>
              </a:spcBef>
              <a:spcAft>
                <a:spcPct val="0"/>
              </a:spcAft>
            </a:pPr>
            <a:r>
              <a:rPr lang="en-GB" sz="1200" dirty="0" smtClean="0">
                <a:solidFill>
                  <a:srgbClr val="0F5494"/>
                </a:solidFill>
              </a:rPr>
              <a:t>Carbon </a:t>
            </a:r>
            <a:r>
              <a:rPr lang="en-GB" sz="1200" dirty="0">
                <a:solidFill>
                  <a:srgbClr val="0F5494"/>
                </a:solidFill>
              </a:rPr>
              <a:t>free </a:t>
            </a:r>
            <a:r>
              <a:rPr lang="en-GB" sz="1200" dirty="0" smtClean="0">
                <a:solidFill>
                  <a:srgbClr val="0F5494"/>
                </a:solidFill>
              </a:rPr>
              <a:t>electricity </a:t>
            </a:r>
            <a:r>
              <a:rPr lang="en-GB" sz="1200" dirty="0">
                <a:solidFill>
                  <a:srgbClr val="0F5494"/>
                </a:solidFill>
              </a:rPr>
              <a:t>&amp; </a:t>
            </a:r>
            <a:endParaRPr lang="en-GB" sz="1200" dirty="0" smtClean="0">
              <a:solidFill>
                <a:srgbClr val="0F5494"/>
              </a:solidFill>
            </a:endParaRPr>
          </a:p>
          <a:p>
            <a:pPr lvl="1" fontAlgn="base">
              <a:spcBef>
                <a:spcPct val="0"/>
              </a:spcBef>
              <a:spcAft>
                <a:spcPct val="0"/>
              </a:spcAft>
            </a:pPr>
            <a:r>
              <a:rPr lang="es-ES" sz="1200" dirty="0" err="1" smtClean="0">
                <a:solidFill>
                  <a:srgbClr val="0F5494"/>
                </a:solidFill>
              </a:rPr>
              <a:t>transport</a:t>
            </a:r>
            <a:r>
              <a:rPr lang="es-ES" sz="1200" dirty="0" smtClean="0">
                <a:solidFill>
                  <a:srgbClr val="0F5494"/>
                </a:solidFill>
              </a:rPr>
              <a:t> </a:t>
            </a:r>
            <a:r>
              <a:rPr lang="es-ES" sz="1200" dirty="0" err="1" smtClean="0">
                <a:solidFill>
                  <a:srgbClr val="0F5494"/>
                </a:solidFill>
              </a:rPr>
              <a:t>further</a:t>
            </a:r>
            <a:r>
              <a:rPr lang="es-ES" sz="1200" dirty="0" smtClean="0">
                <a:solidFill>
                  <a:srgbClr val="0F5494"/>
                </a:solidFill>
              </a:rPr>
              <a:t> </a:t>
            </a:r>
            <a:r>
              <a:rPr lang="es-ES" sz="1200" dirty="0" err="1" smtClean="0">
                <a:solidFill>
                  <a:srgbClr val="0F5494"/>
                </a:solidFill>
              </a:rPr>
              <a:t>decarbonised</a:t>
            </a:r>
            <a:endParaRPr lang="en-GB" sz="1200" dirty="0">
              <a:solidFill>
                <a:srgbClr val="0F5494"/>
              </a:solidFill>
            </a:endParaRPr>
          </a:p>
        </p:txBody>
      </p:sp>
      <p:pic>
        <p:nvPicPr>
          <p:cNvPr id="39"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81508"/>
          <a:stretch/>
        </p:blipFill>
        <p:spPr>
          <a:xfrm>
            <a:off x="5220077" y="1271951"/>
            <a:ext cx="1187853" cy="921759"/>
          </a:xfrm>
          <a:prstGeom prst="rect">
            <a:avLst/>
          </a:prstGeom>
        </p:spPr>
      </p:pic>
      <p:pic>
        <p:nvPicPr>
          <p:cNvPr id="40" name="Picture 21"/>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1637" r="63213" b="25114"/>
          <a:stretch/>
        </p:blipFill>
        <p:spPr>
          <a:xfrm>
            <a:off x="2152436" y="1271949"/>
            <a:ext cx="658000" cy="845934"/>
          </a:xfrm>
          <a:prstGeom prst="rect">
            <a:avLst/>
          </a:prstGeom>
        </p:spPr>
      </p:pic>
      <p:pic>
        <p:nvPicPr>
          <p:cNvPr id="46"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6376" y="1242207"/>
            <a:ext cx="733736" cy="626802"/>
          </a:xfrm>
          <a:prstGeom prst="rect">
            <a:avLst/>
          </a:prstGeom>
        </p:spPr>
      </p:pic>
      <p:sp>
        <p:nvSpPr>
          <p:cNvPr id="14" name="Rectangle 2"/>
          <p:cNvSpPr/>
          <p:nvPr/>
        </p:nvSpPr>
        <p:spPr>
          <a:xfrm>
            <a:off x="-207256" y="987574"/>
            <a:ext cx="2359691" cy="1261884"/>
          </a:xfrm>
          <a:prstGeom prst="rect">
            <a:avLst/>
          </a:prstGeom>
        </p:spPr>
        <p:txBody>
          <a:bodyPr wrap="square">
            <a:spAutoFit/>
          </a:bodyPr>
          <a:lstStyle/>
          <a:p>
            <a:pPr lvl="1" fontAlgn="base">
              <a:spcBef>
                <a:spcPct val="0"/>
              </a:spcBef>
              <a:spcAft>
                <a:spcPct val="0"/>
              </a:spcAft>
            </a:pPr>
            <a:r>
              <a:rPr lang="en-GB" sz="2000" b="1" dirty="0" smtClean="0">
                <a:solidFill>
                  <a:srgbClr val="92D050"/>
                </a:solidFill>
              </a:rPr>
              <a:t>2015</a:t>
            </a:r>
            <a:endParaRPr lang="en-GB" sz="1200" dirty="0" smtClean="0">
              <a:solidFill>
                <a:srgbClr val="0F5494"/>
              </a:solidFill>
            </a:endParaRPr>
          </a:p>
          <a:p>
            <a:pPr lvl="1" fontAlgn="base">
              <a:spcBef>
                <a:spcPct val="0"/>
              </a:spcBef>
              <a:spcAft>
                <a:spcPct val="0"/>
              </a:spcAft>
            </a:pPr>
            <a:endParaRPr lang="en-GB" sz="800" b="1" dirty="0">
              <a:solidFill>
                <a:srgbClr val="0F5494"/>
              </a:solidFill>
            </a:endParaRPr>
          </a:p>
          <a:p>
            <a:pPr lvl="1" fontAlgn="base">
              <a:spcBef>
                <a:spcPct val="0"/>
              </a:spcBef>
              <a:spcAft>
                <a:spcPct val="0"/>
              </a:spcAft>
            </a:pPr>
            <a:r>
              <a:rPr lang="en-GB" sz="1200" dirty="0" smtClean="0">
                <a:solidFill>
                  <a:srgbClr val="0F5494"/>
                </a:solidFill>
              </a:rPr>
              <a:t>Most ambitious climate agreement signed in Paris, thanks to EU</a:t>
            </a:r>
            <a:endParaRPr lang="en-GB" sz="1200" dirty="0">
              <a:solidFill>
                <a:srgbClr val="0F5494"/>
              </a:solidFill>
            </a:endParaRPr>
          </a:p>
        </p:txBody>
      </p:sp>
      <p:sp>
        <p:nvSpPr>
          <p:cNvPr id="19" name="Down Arrow 18"/>
          <p:cNvSpPr/>
          <p:nvPr/>
        </p:nvSpPr>
        <p:spPr bwMode="auto">
          <a:xfrm>
            <a:off x="4139952" y="2139702"/>
            <a:ext cx="632196" cy="378042"/>
          </a:xfrm>
          <a:prstGeom prst="downArrow">
            <a:avLst/>
          </a:prstGeom>
          <a:solidFill>
            <a:schemeClr val="accent1"/>
          </a:solidFill>
          <a:ln>
            <a:noFill/>
          </a:ln>
          <a:effectLs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smtClean="0">
              <a:solidFill>
                <a:srgbClr val="0F5494"/>
              </a:solidFill>
            </a:endParaRPr>
          </a:p>
        </p:txBody>
      </p:sp>
      <p:sp>
        <p:nvSpPr>
          <p:cNvPr id="22" name="Oval 21"/>
          <p:cNvSpPr/>
          <p:nvPr/>
        </p:nvSpPr>
        <p:spPr bwMode="auto">
          <a:xfrm>
            <a:off x="683569" y="2936436"/>
            <a:ext cx="1872208" cy="1764196"/>
          </a:xfrm>
          <a:prstGeom prst="ellipse">
            <a:avLst/>
          </a:prstGeom>
          <a:solidFill>
            <a:schemeClr val="accent3">
              <a:lumMod val="75000"/>
              <a:alpha val="10000"/>
            </a:schemeClr>
          </a:solidFill>
          <a:ln>
            <a:noFill/>
          </a:ln>
          <a:effectLst/>
          <a:extLst/>
        </p:spPr>
        <p:txBody>
          <a:bodyPr vert="horz" wrap="square" lIns="91440" tIns="45720" rIns="91440" bIns="45720" numCol="1" rtlCol="0" anchor="ctr" anchorCtr="0" compatLnSpc="1">
            <a:prstTxWarp prst="textNoShape">
              <a:avLst/>
            </a:prstTxWarp>
          </a:bodyPr>
          <a:lstStyle/>
          <a:p>
            <a:pPr lvl="1" fontAlgn="base">
              <a:spcBef>
                <a:spcPct val="0"/>
              </a:spcBef>
              <a:spcAft>
                <a:spcPct val="0"/>
              </a:spcAft>
            </a:pPr>
            <a:endParaRPr lang="en-GB" sz="1100" dirty="0">
              <a:solidFill>
                <a:srgbClr val="0F5494"/>
              </a:solidFill>
            </a:endParaRPr>
          </a:p>
        </p:txBody>
      </p:sp>
      <p:sp>
        <p:nvSpPr>
          <p:cNvPr id="30" name="Oval 29"/>
          <p:cNvSpPr/>
          <p:nvPr/>
        </p:nvSpPr>
        <p:spPr bwMode="auto">
          <a:xfrm>
            <a:off x="3491889" y="3328074"/>
            <a:ext cx="1984757" cy="1835964"/>
          </a:xfrm>
          <a:prstGeom prst="ellipse">
            <a:avLst/>
          </a:prstGeom>
          <a:solidFill>
            <a:schemeClr val="accent3">
              <a:lumMod val="75000"/>
              <a:alpha val="10000"/>
            </a:schemeClr>
          </a:solidFill>
          <a:ln>
            <a:noFill/>
          </a:ln>
          <a:effectLst/>
          <a:extLst/>
        </p:spPr>
        <p:txBody>
          <a:bodyPr vert="horz" wrap="square" lIns="91440" tIns="45720" rIns="91440" bIns="45720" numCol="1" rtlCol="0" anchor="ctr" anchorCtr="0" compatLnSpc="1">
            <a:prstTxWarp prst="textNoShape">
              <a:avLst/>
            </a:prstTxWarp>
          </a:bodyPr>
          <a:lstStyle/>
          <a:p>
            <a:pPr lvl="1" fontAlgn="base">
              <a:spcBef>
                <a:spcPct val="0"/>
              </a:spcBef>
              <a:spcAft>
                <a:spcPct val="0"/>
              </a:spcAft>
            </a:pPr>
            <a:endParaRPr lang="en-GB" sz="1100" dirty="0">
              <a:solidFill>
                <a:srgbClr val="0F5494"/>
              </a:solidFill>
            </a:endParaRPr>
          </a:p>
          <a:p>
            <a:pPr lvl="1" fontAlgn="base">
              <a:spcBef>
                <a:spcPct val="0"/>
              </a:spcBef>
              <a:spcAft>
                <a:spcPct val="0"/>
              </a:spcAft>
            </a:pPr>
            <a:endParaRPr lang="en-GB" sz="1100" dirty="0">
              <a:solidFill>
                <a:srgbClr val="0F5494"/>
              </a:solidFill>
            </a:endParaRPr>
          </a:p>
          <a:p>
            <a:pPr lvl="1" fontAlgn="base">
              <a:spcBef>
                <a:spcPct val="0"/>
              </a:spcBef>
              <a:spcAft>
                <a:spcPct val="0"/>
              </a:spcAft>
            </a:pPr>
            <a:endParaRPr lang="en-GB" sz="1100" dirty="0">
              <a:solidFill>
                <a:srgbClr val="0F5494"/>
              </a:solidFill>
            </a:endParaRPr>
          </a:p>
          <a:p>
            <a:pPr lvl="1" fontAlgn="base">
              <a:spcBef>
                <a:spcPct val="0"/>
              </a:spcBef>
              <a:spcAft>
                <a:spcPct val="0"/>
              </a:spcAft>
            </a:pPr>
            <a:endParaRPr lang="en-GB" sz="1100" dirty="0">
              <a:solidFill>
                <a:srgbClr val="0F5494"/>
              </a:solidFill>
            </a:endParaRPr>
          </a:p>
          <a:p>
            <a:pPr lvl="1" fontAlgn="base">
              <a:spcBef>
                <a:spcPct val="0"/>
              </a:spcBef>
              <a:spcAft>
                <a:spcPct val="0"/>
              </a:spcAft>
            </a:pPr>
            <a:endParaRPr lang="en-GB" sz="1100" dirty="0">
              <a:solidFill>
                <a:srgbClr val="0F5494"/>
              </a:solidFill>
            </a:endParaRPr>
          </a:p>
          <a:p>
            <a:pPr lvl="1" fontAlgn="base">
              <a:spcBef>
                <a:spcPct val="0"/>
              </a:spcBef>
              <a:spcAft>
                <a:spcPct val="0"/>
              </a:spcAft>
            </a:pPr>
            <a:endParaRPr lang="en-GB" sz="1100" dirty="0">
              <a:solidFill>
                <a:srgbClr val="0F5494"/>
              </a:solidFill>
            </a:endParaRPr>
          </a:p>
          <a:p>
            <a:pPr lvl="1" fontAlgn="base">
              <a:spcBef>
                <a:spcPct val="0"/>
              </a:spcBef>
              <a:spcAft>
                <a:spcPct val="0"/>
              </a:spcAft>
            </a:pPr>
            <a:endParaRPr lang="en-GB" sz="1100" dirty="0">
              <a:solidFill>
                <a:srgbClr val="0F5494"/>
              </a:solidFill>
            </a:endParaRPr>
          </a:p>
          <a:p>
            <a:pPr lvl="1" fontAlgn="base">
              <a:spcBef>
                <a:spcPct val="0"/>
              </a:spcBef>
              <a:spcAft>
                <a:spcPct val="0"/>
              </a:spcAft>
            </a:pPr>
            <a:endParaRPr lang="en-GB" sz="1100" dirty="0">
              <a:solidFill>
                <a:srgbClr val="0F5494"/>
              </a:solidFill>
            </a:endParaRPr>
          </a:p>
          <a:p>
            <a:pPr lvl="1" fontAlgn="base">
              <a:spcBef>
                <a:spcPct val="0"/>
              </a:spcBef>
              <a:spcAft>
                <a:spcPct val="0"/>
              </a:spcAft>
            </a:pPr>
            <a:endParaRPr lang="en-GB" sz="1100" dirty="0">
              <a:solidFill>
                <a:srgbClr val="0F5494"/>
              </a:solidFill>
            </a:endParaRPr>
          </a:p>
        </p:txBody>
      </p:sp>
      <p:pic>
        <p:nvPicPr>
          <p:cNvPr id="31" name="Picture 30"/>
          <p:cNvPicPr>
            <a:picLocks noChangeAspect="1"/>
          </p:cNvPicPr>
          <p:nvPr/>
        </p:nvPicPr>
        <p:blipFill rotWithShape="1">
          <a:blip r:embed="rId6" cstate="print">
            <a:extLst>
              <a:ext uri="{28A0092B-C50C-407E-A947-70E740481C1C}">
                <a14:useLocalDpi xmlns:a14="http://schemas.microsoft.com/office/drawing/2010/main" val="0"/>
              </a:ext>
            </a:extLst>
          </a:blip>
          <a:srcRect r="87162"/>
          <a:stretch/>
        </p:blipFill>
        <p:spPr>
          <a:xfrm>
            <a:off x="1328434" y="3003798"/>
            <a:ext cx="951115" cy="736812"/>
          </a:xfrm>
          <a:prstGeom prst="rect">
            <a:avLst/>
          </a:prstGeom>
        </p:spPr>
      </p:pic>
      <p:pic>
        <p:nvPicPr>
          <p:cNvPr id="32" name="Picture 31"/>
          <p:cNvPicPr>
            <a:picLocks noChangeAspect="1"/>
          </p:cNvPicPr>
          <p:nvPr/>
        </p:nvPicPr>
        <p:blipFill rotWithShape="1">
          <a:blip r:embed="rId7" cstate="print">
            <a:extLst>
              <a:ext uri="{28A0092B-C50C-407E-A947-70E740481C1C}">
                <a14:useLocalDpi xmlns:a14="http://schemas.microsoft.com/office/drawing/2010/main" val="0"/>
              </a:ext>
            </a:extLst>
          </a:blip>
          <a:srcRect l="11101" t="9063" r="14296" b="11571"/>
          <a:stretch/>
        </p:blipFill>
        <p:spPr>
          <a:xfrm>
            <a:off x="4089604" y="3645513"/>
            <a:ext cx="783959" cy="642587"/>
          </a:xfrm>
          <a:prstGeom prst="ellipse">
            <a:avLst/>
          </a:prstGeom>
        </p:spPr>
      </p:pic>
      <p:pic>
        <p:nvPicPr>
          <p:cNvPr id="33" name="Picture 32"/>
          <p:cNvPicPr>
            <a:picLocks noChangeAspect="1"/>
          </p:cNvPicPr>
          <p:nvPr/>
        </p:nvPicPr>
        <p:blipFill rotWithShape="1">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r="81508"/>
          <a:stretch/>
        </p:blipFill>
        <p:spPr>
          <a:xfrm>
            <a:off x="4120689" y="3291834"/>
            <a:ext cx="811359" cy="583519"/>
          </a:xfrm>
          <a:prstGeom prst="rect">
            <a:avLst/>
          </a:prstGeom>
        </p:spPr>
      </p:pic>
      <p:pic>
        <p:nvPicPr>
          <p:cNvPr id="41" name="Picture 40"/>
          <p:cNvPicPr>
            <a:picLocks noChangeAspect="1"/>
          </p:cNvPicPr>
          <p:nvPr/>
        </p:nvPicPr>
        <p:blipFill rotWithShape="1">
          <a:blip r:embed="rId8" cstate="print">
            <a:extLst>
              <a:ext uri="{28A0092B-C50C-407E-A947-70E740481C1C}">
                <a14:useLocalDpi xmlns:a14="http://schemas.microsoft.com/office/drawing/2010/main" val="0"/>
              </a:ext>
            </a:extLst>
          </a:blip>
          <a:srcRect l="29668" r="55189" b="48141"/>
          <a:stretch/>
        </p:blipFill>
        <p:spPr>
          <a:xfrm>
            <a:off x="6962505" y="3031981"/>
            <a:ext cx="935799" cy="789338"/>
          </a:xfrm>
          <a:prstGeom prst="rect">
            <a:avLst/>
          </a:prstGeom>
        </p:spPr>
      </p:pic>
      <p:sp>
        <p:nvSpPr>
          <p:cNvPr id="42" name="TextBox 41"/>
          <p:cNvSpPr txBox="1"/>
          <p:nvPr/>
        </p:nvSpPr>
        <p:spPr>
          <a:xfrm>
            <a:off x="3655079" y="4299942"/>
            <a:ext cx="1690095" cy="738664"/>
          </a:xfrm>
          <a:prstGeom prst="rect">
            <a:avLst/>
          </a:prstGeom>
          <a:noFill/>
        </p:spPr>
        <p:txBody>
          <a:bodyPr wrap="square" rtlCol="0">
            <a:spAutoFit/>
          </a:bodyPr>
          <a:lstStyle/>
          <a:p>
            <a:pPr marL="0" lvl="1" algn="ctr" fontAlgn="base">
              <a:spcBef>
                <a:spcPct val="0"/>
              </a:spcBef>
              <a:spcAft>
                <a:spcPct val="0"/>
              </a:spcAft>
            </a:pPr>
            <a:r>
              <a:rPr lang="en-GB" sz="1400" dirty="0" smtClean="0">
                <a:solidFill>
                  <a:srgbClr val="0F5494"/>
                </a:solidFill>
              </a:rPr>
              <a:t>Making the EU world leader in </a:t>
            </a:r>
            <a:r>
              <a:rPr lang="en-GB" sz="1400" b="1" dirty="0" smtClean="0">
                <a:solidFill>
                  <a:srgbClr val="0F5494"/>
                </a:solidFill>
              </a:rPr>
              <a:t>renewables</a:t>
            </a:r>
            <a:endParaRPr lang="en-GB" sz="1200" dirty="0">
              <a:solidFill>
                <a:srgbClr val="0F5494"/>
              </a:solidFill>
            </a:endParaRPr>
          </a:p>
        </p:txBody>
      </p:sp>
      <p:sp>
        <p:nvSpPr>
          <p:cNvPr id="43" name="TextBox 42"/>
          <p:cNvSpPr txBox="1"/>
          <p:nvPr/>
        </p:nvSpPr>
        <p:spPr>
          <a:xfrm>
            <a:off x="6597283" y="3795887"/>
            <a:ext cx="1635756" cy="738664"/>
          </a:xfrm>
          <a:prstGeom prst="rect">
            <a:avLst/>
          </a:prstGeom>
          <a:noFill/>
        </p:spPr>
        <p:txBody>
          <a:bodyPr wrap="square" rtlCol="0">
            <a:spAutoFit/>
          </a:bodyPr>
          <a:lstStyle/>
          <a:p>
            <a:pPr marL="0" lvl="1" algn="ctr" fontAlgn="base">
              <a:spcBef>
                <a:spcPct val="0"/>
              </a:spcBef>
              <a:spcAft>
                <a:spcPct val="0"/>
              </a:spcAft>
            </a:pPr>
            <a:r>
              <a:rPr lang="en-GB" sz="1400" dirty="0" smtClean="0">
                <a:solidFill>
                  <a:srgbClr val="0F5494"/>
                </a:solidFill>
              </a:rPr>
              <a:t>Delivering a fair deal for </a:t>
            </a:r>
            <a:r>
              <a:rPr lang="en-GB" sz="1400" b="1" dirty="0" smtClean="0">
                <a:solidFill>
                  <a:srgbClr val="0F5494"/>
                </a:solidFill>
              </a:rPr>
              <a:t>consumers</a:t>
            </a:r>
            <a:endParaRPr lang="en-GB" sz="1200" dirty="0">
              <a:solidFill>
                <a:srgbClr val="0F5494"/>
              </a:solidFill>
            </a:endParaRPr>
          </a:p>
        </p:txBody>
      </p:sp>
      <p:sp>
        <p:nvSpPr>
          <p:cNvPr id="44" name="TextBox 43"/>
          <p:cNvSpPr txBox="1"/>
          <p:nvPr/>
        </p:nvSpPr>
        <p:spPr>
          <a:xfrm>
            <a:off x="899666" y="3907527"/>
            <a:ext cx="1580427" cy="523220"/>
          </a:xfrm>
          <a:prstGeom prst="rect">
            <a:avLst/>
          </a:prstGeom>
          <a:noFill/>
        </p:spPr>
        <p:txBody>
          <a:bodyPr wrap="square" rtlCol="0">
            <a:spAutoFit/>
          </a:bodyPr>
          <a:lstStyle/>
          <a:p>
            <a:pPr marL="0" lvl="1" algn="ctr" fontAlgn="base">
              <a:spcBef>
                <a:spcPct val="0"/>
              </a:spcBef>
              <a:spcAft>
                <a:spcPct val="0"/>
              </a:spcAft>
            </a:pPr>
            <a:r>
              <a:rPr lang="en-GB" sz="1400" dirty="0" smtClean="0">
                <a:solidFill>
                  <a:srgbClr val="0F5494"/>
                </a:solidFill>
              </a:rPr>
              <a:t>Putting </a:t>
            </a:r>
            <a:r>
              <a:rPr lang="en-GB" sz="1400" b="1" dirty="0" smtClean="0">
                <a:solidFill>
                  <a:srgbClr val="0F5494"/>
                </a:solidFill>
              </a:rPr>
              <a:t>energy efficiency </a:t>
            </a:r>
            <a:r>
              <a:rPr lang="en-GB" sz="1400" dirty="0" smtClean="0">
                <a:solidFill>
                  <a:srgbClr val="0F5494"/>
                </a:solidFill>
              </a:rPr>
              <a:t>first</a:t>
            </a:r>
            <a:endParaRPr lang="en-GB" sz="1200" dirty="0">
              <a:solidFill>
                <a:srgbClr val="0F5494"/>
              </a:solidFill>
            </a:endParaRPr>
          </a:p>
        </p:txBody>
      </p:sp>
      <p:sp>
        <p:nvSpPr>
          <p:cNvPr id="47" name="TextBox 46"/>
          <p:cNvSpPr txBox="1"/>
          <p:nvPr/>
        </p:nvSpPr>
        <p:spPr>
          <a:xfrm>
            <a:off x="179512" y="2517749"/>
            <a:ext cx="8729934" cy="276999"/>
          </a:xfrm>
          <a:prstGeom prst="rect">
            <a:avLst/>
          </a:prstGeom>
          <a:solidFill>
            <a:schemeClr val="accent1"/>
          </a:solidFill>
        </p:spPr>
        <p:txBody>
          <a:bodyPr wrap="square" rtlCol="0">
            <a:spAutoFit/>
          </a:bodyPr>
          <a:lstStyle/>
          <a:p>
            <a:pPr algn="ctr" fontAlgn="base">
              <a:spcBef>
                <a:spcPct val="0"/>
              </a:spcBef>
              <a:spcAft>
                <a:spcPct val="0"/>
              </a:spcAft>
            </a:pPr>
            <a:r>
              <a:rPr lang="en-GB" sz="1200" b="1" dirty="0" smtClean="0">
                <a:solidFill>
                  <a:srgbClr val="FFFFFF"/>
                </a:solidFill>
                <a:latin typeface="Arial" panose="020B0604020202020204" pitchFamily="34" charset="0"/>
                <a:cs typeface="Arial" panose="020B0604020202020204" pitchFamily="34" charset="0"/>
              </a:rPr>
              <a:t>CREATING JOBS AND </a:t>
            </a:r>
            <a:r>
              <a:rPr lang="en-GB" sz="1200" b="1" dirty="0">
                <a:solidFill>
                  <a:srgbClr val="FFFFFF"/>
                </a:solidFill>
                <a:latin typeface="Arial" panose="020B0604020202020204" pitchFamily="34" charset="0"/>
                <a:cs typeface="Arial" panose="020B0604020202020204" pitchFamily="34" charset="0"/>
              </a:rPr>
              <a:t>GROWTH, </a:t>
            </a:r>
            <a:r>
              <a:rPr lang="en-GB" sz="1200" b="1" dirty="0" smtClean="0">
                <a:solidFill>
                  <a:srgbClr val="FFFFFF"/>
                </a:solidFill>
                <a:latin typeface="Arial" panose="020B0604020202020204" pitchFamily="34" charset="0"/>
                <a:cs typeface="Arial" panose="020B0604020202020204" pitchFamily="34" charset="0"/>
              </a:rPr>
              <a:t>REDUCING GREENHOUSE </a:t>
            </a:r>
            <a:r>
              <a:rPr lang="en-GB" sz="1200" b="1" dirty="0">
                <a:solidFill>
                  <a:srgbClr val="FFFFFF"/>
                </a:solidFill>
                <a:latin typeface="Arial" panose="020B0604020202020204" pitchFamily="34" charset="0"/>
                <a:cs typeface="Arial" panose="020B0604020202020204" pitchFamily="34" charset="0"/>
              </a:rPr>
              <a:t>GAS EMISSIONS, </a:t>
            </a:r>
            <a:r>
              <a:rPr lang="en-GB" sz="1200" b="1" dirty="0" smtClean="0">
                <a:solidFill>
                  <a:srgbClr val="FFFFFF"/>
                </a:solidFill>
                <a:latin typeface="Arial" panose="020B0604020202020204" pitchFamily="34" charset="0"/>
                <a:cs typeface="Arial" panose="020B0604020202020204" pitchFamily="34" charset="0"/>
              </a:rPr>
              <a:t>SECURING </a:t>
            </a:r>
            <a:r>
              <a:rPr lang="en-GB" sz="1200" b="1" dirty="0">
                <a:solidFill>
                  <a:srgbClr val="FFFFFF"/>
                </a:solidFill>
                <a:latin typeface="Arial" panose="020B0604020202020204" pitchFamily="34" charset="0"/>
                <a:cs typeface="Arial" panose="020B0604020202020204" pitchFamily="34" charset="0"/>
              </a:rPr>
              <a:t>ENERGY SUPPLY</a:t>
            </a:r>
            <a:endParaRPr lang="en-GB" sz="1200" b="1" dirty="0" smtClean="0">
              <a:solidFill>
                <a:srgbClr val="FFFFFF"/>
              </a:solidFill>
              <a:latin typeface="Arial" panose="020B0604020202020204" pitchFamily="34" charset="0"/>
              <a:cs typeface="Arial" panose="020B0604020202020204" pitchFamily="34" charset="0"/>
            </a:endParaRPr>
          </a:p>
        </p:txBody>
      </p:sp>
      <p:sp>
        <p:nvSpPr>
          <p:cNvPr id="48" name="TextBox 6"/>
          <p:cNvSpPr txBox="1"/>
          <p:nvPr/>
        </p:nvSpPr>
        <p:spPr>
          <a:xfrm>
            <a:off x="179512" y="735550"/>
            <a:ext cx="8712968" cy="307777"/>
          </a:xfrm>
          <a:prstGeom prst="rect">
            <a:avLst/>
          </a:prstGeom>
          <a:solidFill>
            <a:schemeClr val="accent1"/>
          </a:solidFill>
        </p:spPr>
        <p:txBody>
          <a:bodyPr wrap="square" rtlCol="0">
            <a:spAutoFit/>
          </a:bodyPr>
          <a:lstStyle/>
          <a:p>
            <a:pPr algn="ctr"/>
            <a:r>
              <a:rPr lang="en-GB" sz="1400" b="1" dirty="0" smtClean="0">
                <a:solidFill>
                  <a:srgbClr val="FFFFFF"/>
                </a:solidFill>
                <a:latin typeface="Arial" panose="020B0604020202020204" pitchFamily="34" charset="0"/>
                <a:cs typeface="Arial" panose="020B0604020202020204" pitchFamily="34" charset="0"/>
              </a:rPr>
              <a:t>THE ENERGY SYSTEM OF TOMORROW WILL LOOK DIFFERENT</a:t>
            </a:r>
            <a:endParaRPr lang="en-GB" sz="1400" b="1" dirty="0">
              <a:solidFill>
                <a:srgbClr val="FFFFFF"/>
              </a:solidFill>
              <a:latin typeface="Arial" panose="020B0604020202020204" pitchFamily="34" charset="0"/>
              <a:cs typeface="Arial" panose="020B0604020202020204" pitchFamily="34" charset="0"/>
            </a:endParaRPr>
          </a:p>
        </p:txBody>
      </p:sp>
      <p:sp>
        <p:nvSpPr>
          <p:cNvPr id="49" name="Oval 48"/>
          <p:cNvSpPr/>
          <p:nvPr/>
        </p:nvSpPr>
        <p:spPr bwMode="auto">
          <a:xfrm>
            <a:off x="6494292" y="2936436"/>
            <a:ext cx="1872208" cy="1764196"/>
          </a:xfrm>
          <a:prstGeom prst="ellipse">
            <a:avLst/>
          </a:prstGeom>
          <a:solidFill>
            <a:schemeClr val="accent3">
              <a:lumMod val="75000"/>
              <a:alpha val="10000"/>
            </a:schemeClr>
          </a:solidFill>
          <a:ln>
            <a:noFill/>
          </a:ln>
          <a:effectLst/>
          <a:extLst/>
        </p:spPr>
        <p:txBody>
          <a:bodyPr vert="horz" wrap="square" lIns="91440" tIns="45720" rIns="91440" bIns="45720" numCol="1" rtlCol="0" anchor="ctr" anchorCtr="0" compatLnSpc="1">
            <a:prstTxWarp prst="textNoShape">
              <a:avLst/>
            </a:prstTxWarp>
          </a:bodyPr>
          <a:lstStyle/>
          <a:p>
            <a:pPr lvl="1" fontAlgn="base">
              <a:spcBef>
                <a:spcPct val="0"/>
              </a:spcBef>
              <a:spcAft>
                <a:spcPct val="0"/>
              </a:spcAft>
            </a:pPr>
            <a:endParaRPr lang="en-GB" sz="1100" dirty="0">
              <a:solidFill>
                <a:srgbClr val="0F5494"/>
              </a:solidFill>
            </a:endParaRPr>
          </a:p>
        </p:txBody>
      </p:sp>
    </p:spTree>
    <p:extLst>
      <p:ext uri="{BB962C8B-B14F-4D97-AF65-F5344CB8AC3E}">
        <p14:creationId xmlns:p14="http://schemas.microsoft.com/office/powerpoint/2010/main" val="4020791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04667" y="1779662"/>
            <a:ext cx="7139749" cy="2711724"/>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10" name="TextBox 6"/>
          <p:cNvSpPr txBox="1"/>
          <p:nvPr/>
        </p:nvSpPr>
        <p:spPr>
          <a:xfrm>
            <a:off x="179512" y="607793"/>
            <a:ext cx="8712968" cy="307777"/>
          </a:xfrm>
          <a:prstGeom prst="rect">
            <a:avLst/>
          </a:prstGeom>
          <a:solidFill>
            <a:schemeClr val="accent1"/>
          </a:solidFill>
        </p:spPr>
        <p:txBody>
          <a:bodyPr wrap="square" rtlCol="0">
            <a:spAutoFit/>
          </a:bodyPr>
          <a:lstStyle/>
          <a:p>
            <a:pPr algn="ctr" fontAlgn="base">
              <a:spcBef>
                <a:spcPct val="0"/>
              </a:spcBef>
              <a:spcAft>
                <a:spcPct val="0"/>
              </a:spcAft>
            </a:pPr>
            <a:r>
              <a:rPr lang="en-GB" sz="1400" b="1" cap="all" dirty="0" smtClean="0">
                <a:solidFill>
                  <a:srgbClr val="FFFFFF"/>
                </a:solidFill>
                <a:latin typeface="Arial" panose="020B0604020202020204" pitchFamily="34" charset="0"/>
                <a:cs typeface="Arial" panose="020B0604020202020204" pitchFamily="34" charset="0"/>
              </a:rPr>
              <a:t>Mainstreaming existing instruments and inspiring examples</a:t>
            </a:r>
            <a:endParaRPr lang="en-GB" sz="1400" b="1" dirty="0">
              <a:solidFill>
                <a:srgbClr val="FFFFFF"/>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1131591"/>
            <a:ext cx="660400" cy="660400"/>
          </a:xfrm>
          <a:prstGeom prst="rect">
            <a:avLst/>
          </a:prstGeom>
        </p:spPr>
      </p:pic>
      <p:sp>
        <p:nvSpPr>
          <p:cNvPr id="14" name="TextBox 13"/>
          <p:cNvSpPr txBox="1"/>
          <p:nvPr/>
        </p:nvSpPr>
        <p:spPr>
          <a:xfrm>
            <a:off x="1907704" y="1131590"/>
            <a:ext cx="2448272" cy="523220"/>
          </a:xfrm>
          <a:prstGeom prst="rect">
            <a:avLst/>
          </a:prstGeom>
          <a:noFill/>
        </p:spPr>
        <p:txBody>
          <a:bodyPr wrap="square" rtlCol="0">
            <a:spAutoFit/>
          </a:bodyPr>
          <a:lstStyle/>
          <a:p>
            <a:pPr marL="0" lvl="1" algn="ctr" fontAlgn="base">
              <a:spcBef>
                <a:spcPct val="0"/>
              </a:spcBef>
              <a:spcAft>
                <a:spcPct val="0"/>
              </a:spcAft>
            </a:pPr>
            <a:r>
              <a:rPr lang="en-GB" sz="1400" b="1" dirty="0" smtClean="0">
                <a:solidFill>
                  <a:srgbClr val="0F5494"/>
                </a:solidFill>
              </a:rPr>
              <a:t>SMart IsLands Energy systems (SMILE)</a:t>
            </a:r>
            <a:endParaRPr lang="en-GB" sz="1200" dirty="0">
              <a:solidFill>
                <a:srgbClr val="0F5494"/>
              </a:solidFill>
            </a:endParaRPr>
          </a:p>
        </p:txBody>
      </p:sp>
    </p:spTree>
    <p:extLst>
      <p:ext uri="{BB962C8B-B14F-4D97-AF65-F5344CB8AC3E}">
        <p14:creationId xmlns:p14="http://schemas.microsoft.com/office/powerpoint/2010/main" val="3462467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735" t="11686" r="16708" b="14574"/>
          <a:stretch/>
        </p:blipFill>
        <p:spPr>
          <a:xfrm>
            <a:off x="5302948" y="1569252"/>
            <a:ext cx="2797444" cy="165057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7609" t="20638" r="4891" b="55232"/>
          <a:stretch/>
        </p:blipFill>
        <p:spPr>
          <a:xfrm>
            <a:off x="5706693" y="3435846"/>
            <a:ext cx="2177683" cy="600554"/>
          </a:xfrm>
          <a:prstGeom prst="rect">
            <a:avLst/>
          </a:prstGeom>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0365" t="50027" r="20930" b="25918"/>
          <a:stretch/>
        </p:blipFill>
        <p:spPr bwMode="auto">
          <a:xfrm>
            <a:off x="467552" y="1203599"/>
            <a:ext cx="3069203" cy="2154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idx="1"/>
          </p:nvPr>
        </p:nvPicPr>
        <p:blipFill rotWithShape="1">
          <a:blip r:embed="rId6">
            <a:extLst>
              <a:ext uri="{28A0092B-C50C-407E-A947-70E740481C1C}">
                <a14:useLocalDpi xmlns:a14="http://schemas.microsoft.com/office/drawing/2010/main" val="0"/>
              </a:ext>
            </a:extLst>
          </a:blip>
          <a:srcRect l="20699" t="75473" r="61687" b="9607"/>
          <a:stretch/>
        </p:blipFill>
        <p:spPr bwMode="auto">
          <a:xfrm>
            <a:off x="1187627" y="3579864"/>
            <a:ext cx="2569167"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6"/>
          <p:cNvSpPr txBox="1"/>
          <p:nvPr/>
        </p:nvSpPr>
        <p:spPr>
          <a:xfrm>
            <a:off x="179512" y="607793"/>
            <a:ext cx="8712968" cy="307777"/>
          </a:xfrm>
          <a:prstGeom prst="rect">
            <a:avLst/>
          </a:prstGeom>
          <a:solidFill>
            <a:schemeClr val="accent1"/>
          </a:solidFill>
        </p:spPr>
        <p:txBody>
          <a:bodyPr wrap="square" rtlCol="0">
            <a:spAutoFit/>
          </a:bodyPr>
          <a:lstStyle/>
          <a:p>
            <a:pPr algn="ctr" fontAlgn="base">
              <a:spcBef>
                <a:spcPct val="0"/>
              </a:spcBef>
              <a:spcAft>
                <a:spcPct val="0"/>
              </a:spcAft>
            </a:pPr>
            <a:r>
              <a:rPr lang="en-GB" sz="1400" b="1" cap="all" dirty="0" smtClean="0">
                <a:solidFill>
                  <a:srgbClr val="FFFFFF"/>
                </a:solidFill>
                <a:latin typeface="Arial" panose="020B0604020202020204" pitchFamily="34" charset="0"/>
                <a:cs typeface="Arial" panose="020B0604020202020204" pitchFamily="34" charset="0"/>
              </a:rPr>
              <a:t>Mainstreaming existing instruments and inspiring examples</a:t>
            </a:r>
            <a:endParaRPr lang="en-GB" sz="14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47309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131560926"/>
              </p:ext>
            </p:extLst>
          </p:nvPr>
        </p:nvGraphicFramePr>
        <p:xfrm>
          <a:off x="683568" y="1059584"/>
          <a:ext cx="7452828" cy="3558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6"/>
          <p:cNvSpPr txBox="1"/>
          <p:nvPr/>
        </p:nvSpPr>
        <p:spPr>
          <a:xfrm>
            <a:off x="179512" y="607793"/>
            <a:ext cx="8712968" cy="307777"/>
          </a:xfrm>
          <a:prstGeom prst="rect">
            <a:avLst/>
          </a:prstGeom>
          <a:solidFill>
            <a:schemeClr val="accent1"/>
          </a:solidFill>
        </p:spPr>
        <p:txBody>
          <a:bodyPr wrap="square" rtlCol="0">
            <a:spAutoFit/>
          </a:bodyPr>
          <a:lstStyle/>
          <a:p>
            <a:pPr algn="ctr" fontAlgn="base">
              <a:spcBef>
                <a:spcPct val="0"/>
              </a:spcBef>
              <a:spcAft>
                <a:spcPct val="0"/>
              </a:spcAft>
            </a:pPr>
            <a:r>
              <a:rPr lang="en-GB" sz="1400" b="1" cap="all" dirty="0" smtClean="0">
                <a:solidFill>
                  <a:srgbClr val="FFFFFF"/>
                </a:solidFill>
                <a:latin typeface="Arial" panose="020B0604020202020204" pitchFamily="34" charset="0"/>
                <a:cs typeface="Arial" panose="020B0604020202020204" pitchFamily="34" charset="0"/>
              </a:rPr>
              <a:t>2.700 </a:t>
            </a:r>
            <a:r>
              <a:rPr lang="en-GB" sz="1400" b="1" cap="all" dirty="0">
                <a:solidFill>
                  <a:srgbClr val="FFFFFF"/>
                </a:solidFill>
                <a:latin typeface="Arial" panose="020B0604020202020204" pitchFamily="34" charset="0"/>
                <a:cs typeface="Arial" panose="020B0604020202020204" pitchFamily="34" charset="0"/>
              </a:rPr>
              <a:t>islands in the EU, population nearly 15 </a:t>
            </a:r>
            <a:r>
              <a:rPr lang="en-GB" sz="1400" b="1" cap="all" dirty="0" smtClean="0">
                <a:solidFill>
                  <a:srgbClr val="FFFFFF"/>
                </a:solidFill>
                <a:latin typeface="Arial" panose="020B0604020202020204" pitchFamily="34" charset="0"/>
                <a:cs typeface="Arial" panose="020B0604020202020204" pitchFamily="34" charset="0"/>
              </a:rPr>
              <a:t>million</a:t>
            </a:r>
            <a:endParaRPr lang="en-GB" sz="14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879584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l="29828" t="9366" r="14773" b="81269"/>
          <a:stretch/>
        </p:blipFill>
        <p:spPr>
          <a:xfrm>
            <a:off x="2703613" y="4659986"/>
            <a:ext cx="4423169" cy="343235"/>
          </a:xfrm>
          <a:prstGeom prst="rect">
            <a:avLst/>
          </a:prstGeom>
        </p:spPr>
      </p:pic>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t="12848" r="96347" b="80135"/>
          <a:stretch/>
        </p:blipFill>
        <p:spPr>
          <a:xfrm>
            <a:off x="2627784" y="4455304"/>
            <a:ext cx="288032" cy="276686"/>
          </a:xfrm>
          <a:prstGeom prst="rect">
            <a:avLst/>
          </a:prstGeom>
        </p:spPr>
      </p:pic>
      <p:pic>
        <p:nvPicPr>
          <p:cNvPr id="2050" name="Picture 2" descr="C:\Users\zafeele\Desktop\euoutle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1820" y="1057089"/>
            <a:ext cx="4065689" cy="3018774"/>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4932040" y="3807476"/>
            <a:ext cx="360040" cy="270030"/>
          </a:xfrm>
          <a:prstGeom prst="ellipse">
            <a:avLst/>
          </a:prstGeom>
          <a:solidFill>
            <a:srgbClr val="D1F1EB">
              <a:alpha val="4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1</a:t>
            </a:r>
            <a:endParaRPr lang="en-GB" sz="1200" dirty="0">
              <a:solidFill>
                <a:schemeClr val="tx1"/>
              </a:solidFill>
            </a:endParaRPr>
          </a:p>
        </p:txBody>
      </p:sp>
      <p:sp>
        <p:nvSpPr>
          <p:cNvPr id="16" name="Oval 15"/>
          <p:cNvSpPr/>
          <p:nvPr/>
        </p:nvSpPr>
        <p:spPr>
          <a:xfrm>
            <a:off x="3491880" y="3617546"/>
            <a:ext cx="360040" cy="270030"/>
          </a:xfrm>
          <a:prstGeom prst="ellipse">
            <a:avLst/>
          </a:prstGeom>
          <a:solidFill>
            <a:srgbClr val="D1F1EB">
              <a:alpha val="4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2</a:t>
            </a:r>
            <a:endParaRPr lang="en-GB" sz="1200" dirty="0">
              <a:solidFill>
                <a:schemeClr val="tx1"/>
              </a:solidFill>
            </a:endParaRPr>
          </a:p>
        </p:txBody>
      </p:sp>
      <p:sp>
        <p:nvSpPr>
          <p:cNvPr id="17" name="Oval 16"/>
          <p:cNvSpPr/>
          <p:nvPr/>
        </p:nvSpPr>
        <p:spPr>
          <a:xfrm>
            <a:off x="4300588" y="3731846"/>
            <a:ext cx="360040" cy="270030"/>
          </a:xfrm>
          <a:prstGeom prst="ellipse">
            <a:avLst/>
          </a:prstGeom>
          <a:solidFill>
            <a:srgbClr val="D1F1EB">
              <a:alpha val="4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3</a:t>
            </a:r>
            <a:endParaRPr lang="en-GB" sz="1200" dirty="0">
              <a:solidFill>
                <a:schemeClr val="tx1"/>
              </a:solidFill>
            </a:endParaRPr>
          </a:p>
        </p:txBody>
      </p:sp>
      <p:sp>
        <p:nvSpPr>
          <p:cNvPr id="19" name="Oval 18"/>
          <p:cNvSpPr/>
          <p:nvPr/>
        </p:nvSpPr>
        <p:spPr>
          <a:xfrm>
            <a:off x="4626076" y="2300809"/>
            <a:ext cx="360040" cy="270030"/>
          </a:xfrm>
          <a:prstGeom prst="ellipse">
            <a:avLst/>
          </a:prstGeom>
          <a:solidFill>
            <a:srgbClr val="D1F1EB">
              <a:alpha val="4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4</a:t>
            </a:r>
            <a:endParaRPr lang="en-GB" sz="1200" dirty="0">
              <a:solidFill>
                <a:schemeClr val="tx1"/>
              </a:solidFill>
            </a:endParaRPr>
          </a:p>
        </p:txBody>
      </p:sp>
      <p:sp>
        <p:nvSpPr>
          <p:cNvPr id="23" name="Oval 22"/>
          <p:cNvSpPr/>
          <p:nvPr/>
        </p:nvSpPr>
        <p:spPr>
          <a:xfrm>
            <a:off x="2987824" y="3940848"/>
            <a:ext cx="360040" cy="270030"/>
          </a:xfrm>
          <a:prstGeom prst="ellipse">
            <a:avLst/>
          </a:prstGeom>
          <a:solidFill>
            <a:srgbClr val="D1F1EB">
              <a:alpha val="4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5</a:t>
            </a:r>
            <a:endParaRPr lang="en-GB" sz="1200" dirty="0">
              <a:solidFill>
                <a:schemeClr val="tx1"/>
              </a:solidFill>
            </a:endParaRPr>
          </a:p>
        </p:txBody>
      </p:sp>
      <p:sp>
        <p:nvSpPr>
          <p:cNvPr id="25" name="Oval 24"/>
          <p:cNvSpPr/>
          <p:nvPr/>
        </p:nvSpPr>
        <p:spPr>
          <a:xfrm>
            <a:off x="4436632" y="2526744"/>
            <a:ext cx="360040" cy="270030"/>
          </a:xfrm>
          <a:prstGeom prst="ellipse">
            <a:avLst/>
          </a:prstGeom>
          <a:solidFill>
            <a:srgbClr val="D1F1EB">
              <a:alpha val="40000"/>
            </a:srgbClr>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6</a:t>
            </a:r>
            <a:endParaRPr lang="en-GB" sz="1200" dirty="0">
              <a:solidFill>
                <a:schemeClr val="tx1"/>
              </a:solidFill>
            </a:endParaRPr>
          </a:p>
        </p:txBody>
      </p:sp>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35715" t="28324" r="31615" b="3336"/>
          <a:stretch/>
        </p:blipFill>
        <p:spPr>
          <a:xfrm>
            <a:off x="508387" y="843558"/>
            <a:ext cx="1251499" cy="1260000"/>
          </a:xfrm>
          <a:prstGeom prst="rect">
            <a:avLst/>
          </a:prstGeom>
        </p:spPr>
      </p:pic>
      <p:sp>
        <p:nvSpPr>
          <p:cNvPr id="3" name="TextBox 2"/>
          <p:cNvSpPr txBox="1"/>
          <p:nvPr/>
        </p:nvSpPr>
        <p:spPr>
          <a:xfrm>
            <a:off x="473731" y="1245993"/>
            <a:ext cx="1217957" cy="461665"/>
          </a:xfrm>
          <a:prstGeom prst="rect">
            <a:avLst/>
          </a:prstGeom>
          <a:noFill/>
        </p:spPr>
        <p:txBody>
          <a:bodyPr wrap="square" rtlCol="0">
            <a:spAutoFit/>
          </a:bodyPr>
          <a:lstStyle/>
          <a:p>
            <a:pPr algn="ctr"/>
            <a:r>
              <a:rPr lang="en-GB" sz="1200" dirty="0" smtClean="0">
                <a:solidFill>
                  <a:schemeClr val="bg1"/>
                </a:solidFill>
              </a:rPr>
              <a:t>1.</a:t>
            </a:r>
          </a:p>
          <a:p>
            <a:r>
              <a:rPr lang="en-GB" sz="1200" dirty="0" smtClean="0">
                <a:solidFill>
                  <a:schemeClr val="bg1"/>
                </a:solidFill>
              </a:rPr>
              <a:t>Greek islands</a:t>
            </a:r>
            <a:endParaRPr lang="en-GB" sz="1200" dirty="0">
              <a:solidFill>
                <a:schemeClr val="bg1"/>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5467" t="25525" r="32063" b="5466"/>
          <a:stretch/>
        </p:blipFill>
        <p:spPr>
          <a:xfrm>
            <a:off x="535440" y="2249345"/>
            <a:ext cx="1197393" cy="1260000"/>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35929" t="28884" r="31372" b="4683"/>
          <a:stretch/>
        </p:blipFill>
        <p:spPr>
          <a:xfrm>
            <a:off x="506719" y="3655133"/>
            <a:ext cx="1254835" cy="1260000"/>
          </a:xfrm>
          <a:prstGeom prst="rect">
            <a:avLst/>
          </a:prstGeom>
        </p:spPr>
      </p:pic>
      <p:sp>
        <p:nvSpPr>
          <p:cNvPr id="27" name="TextBox 26"/>
          <p:cNvSpPr txBox="1"/>
          <p:nvPr/>
        </p:nvSpPr>
        <p:spPr>
          <a:xfrm>
            <a:off x="441912" y="4054305"/>
            <a:ext cx="1321776" cy="461665"/>
          </a:xfrm>
          <a:prstGeom prst="rect">
            <a:avLst/>
          </a:prstGeom>
          <a:noFill/>
        </p:spPr>
        <p:txBody>
          <a:bodyPr wrap="square" rtlCol="0">
            <a:spAutoFit/>
          </a:bodyPr>
          <a:lstStyle/>
          <a:p>
            <a:pPr algn="ctr"/>
            <a:r>
              <a:rPr lang="en-GB" sz="1200" dirty="0" smtClean="0">
                <a:solidFill>
                  <a:schemeClr val="bg1"/>
                </a:solidFill>
              </a:rPr>
              <a:t>3. </a:t>
            </a:r>
          </a:p>
          <a:p>
            <a:r>
              <a:rPr lang="en-GB" sz="1200" dirty="0" smtClean="0">
                <a:solidFill>
                  <a:schemeClr val="bg1"/>
                </a:solidFill>
              </a:rPr>
              <a:t>Italian islands</a:t>
            </a:r>
            <a:endParaRPr lang="en-GB" sz="1200" dirty="0">
              <a:solidFill>
                <a:schemeClr val="bg1"/>
              </a:solidFill>
            </a:endParaRPr>
          </a:p>
        </p:txBody>
      </p:sp>
      <p:sp>
        <p:nvSpPr>
          <p:cNvPr id="29" name="TextBox 28"/>
          <p:cNvSpPr txBox="1"/>
          <p:nvPr/>
        </p:nvSpPr>
        <p:spPr>
          <a:xfrm>
            <a:off x="446980" y="2571754"/>
            <a:ext cx="1388716" cy="461665"/>
          </a:xfrm>
          <a:prstGeom prst="rect">
            <a:avLst/>
          </a:prstGeom>
          <a:noFill/>
        </p:spPr>
        <p:txBody>
          <a:bodyPr wrap="square" rtlCol="0">
            <a:spAutoFit/>
          </a:bodyPr>
          <a:lstStyle/>
          <a:p>
            <a:pPr algn="ctr"/>
            <a:r>
              <a:rPr lang="en-GB" sz="1200" dirty="0" smtClean="0">
                <a:solidFill>
                  <a:schemeClr val="bg1"/>
                </a:solidFill>
              </a:rPr>
              <a:t>2.</a:t>
            </a:r>
          </a:p>
          <a:p>
            <a:r>
              <a:rPr lang="en-GB" sz="1200" dirty="0" smtClean="0">
                <a:solidFill>
                  <a:schemeClr val="bg1"/>
                </a:solidFill>
              </a:rPr>
              <a:t>Spanish islands</a:t>
            </a:r>
            <a:endParaRPr lang="en-GB" sz="1200" dirty="0">
              <a:solidFill>
                <a:schemeClr val="bg1"/>
              </a:solidFill>
            </a:endParaRPr>
          </a:p>
        </p:txBody>
      </p:sp>
      <p:pic>
        <p:nvPicPr>
          <p:cNvPr id="8" name="Picture 7"/>
          <p:cNvPicPr>
            <a:picLocks noChangeAspect="1"/>
          </p:cNvPicPr>
          <p:nvPr/>
        </p:nvPicPr>
        <p:blipFill rotWithShape="1">
          <a:blip r:embed="rId8">
            <a:extLst>
              <a:ext uri="{28A0092B-C50C-407E-A947-70E740481C1C}">
                <a14:useLocalDpi xmlns:a14="http://schemas.microsoft.com/office/drawing/2010/main" val="0"/>
              </a:ext>
            </a:extLst>
          </a:blip>
          <a:srcRect l="37317" t="28231" r="29527" b="3281"/>
          <a:stretch/>
        </p:blipFill>
        <p:spPr>
          <a:xfrm>
            <a:off x="7120937" y="3760022"/>
            <a:ext cx="1249301" cy="1260000"/>
          </a:xfrm>
          <a:prstGeom prst="rect">
            <a:avLst/>
          </a:prstGeom>
        </p:spPr>
      </p:pic>
      <p:sp>
        <p:nvSpPr>
          <p:cNvPr id="30" name="TextBox 29"/>
          <p:cNvSpPr txBox="1"/>
          <p:nvPr/>
        </p:nvSpPr>
        <p:spPr>
          <a:xfrm>
            <a:off x="7020272" y="4054305"/>
            <a:ext cx="1450442" cy="461665"/>
          </a:xfrm>
          <a:prstGeom prst="rect">
            <a:avLst/>
          </a:prstGeom>
          <a:noFill/>
        </p:spPr>
        <p:txBody>
          <a:bodyPr wrap="square" rtlCol="0">
            <a:spAutoFit/>
          </a:bodyPr>
          <a:lstStyle/>
          <a:p>
            <a:pPr algn="ctr"/>
            <a:r>
              <a:rPr lang="en-GB" sz="1200" dirty="0" smtClean="0">
                <a:solidFill>
                  <a:schemeClr val="bg1"/>
                </a:solidFill>
              </a:rPr>
              <a:t>6. </a:t>
            </a:r>
          </a:p>
          <a:p>
            <a:r>
              <a:rPr lang="en-GB" sz="1200" dirty="0" smtClean="0">
                <a:solidFill>
                  <a:schemeClr val="bg1"/>
                </a:solidFill>
              </a:rPr>
              <a:t>Swedish islands</a:t>
            </a:r>
            <a:endParaRPr lang="en-GB" sz="1200" dirty="0">
              <a:solidFill>
                <a:schemeClr val="bg1"/>
              </a:solidFill>
            </a:endParaRPr>
          </a:p>
        </p:txBody>
      </p:sp>
      <p:pic>
        <p:nvPicPr>
          <p:cNvPr id="15" name="Picture 14"/>
          <p:cNvPicPr>
            <a:picLocks noChangeAspect="1"/>
          </p:cNvPicPr>
          <p:nvPr/>
        </p:nvPicPr>
        <p:blipFill rotWithShape="1">
          <a:blip r:embed="rId9">
            <a:extLst>
              <a:ext uri="{28A0092B-C50C-407E-A947-70E740481C1C}">
                <a14:useLocalDpi xmlns:a14="http://schemas.microsoft.com/office/drawing/2010/main" val="0"/>
              </a:ext>
            </a:extLst>
          </a:blip>
          <a:srcRect l="36213" t="29902" r="29871" b="3804"/>
          <a:stretch/>
        </p:blipFill>
        <p:spPr>
          <a:xfrm>
            <a:off x="7109583" y="2301790"/>
            <a:ext cx="1272009" cy="1260000"/>
          </a:xfrm>
          <a:prstGeom prst="rect">
            <a:avLst/>
          </a:prstGeom>
        </p:spPr>
      </p:pic>
      <p:pic>
        <p:nvPicPr>
          <p:cNvPr id="18" name="Picture 17"/>
          <p:cNvPicPr>
            <a:picLocks noChangeAspect="1"/>
          </p:cNvPicPr>
          <p:nvPr/>
        </p:nvPicPr>
        <p:blipFill rotWithShape="1">
          <a:blip r:embed="rId10">
            <a:extLst>
              <a:ext uri="{28A0092B-C50C-407E-A947-70E740481C1C}">
                <a14:useLocalDpi xmlns:a14="http://schemas.microsoft.com/office/drawing/2010/main" val="0"/>
              </a:ext>
            </a:extLst>
          </a:blip>
          <a:srcRect l="35489" t="28152" r="32559" b="8951"/>
          <a:stretch/>
        </p:blipFill>
        <p:spPr>
          <a:xfrm>
            <a:off x="7126780" y="843558"/>
            <a:ext cx="1237615" cy="1260000"/>
          </a:xfrm>
          <a:prstGeom prst="rect">
            <a:avLst/>
          </a:prstGeom>
        </p:spPr>
      </p:pic>
      <p:sp>
        <p:nvSpPr>
          <p:cNvPr id="33" name="TextBox 32"/>
          <p:cNvSpPr txBox="1"/>
          <p:nvPr/>
        </p:nvSpPr>
        <p:spPr>
          <a:xfrm>
            <a:off x="7092280" y="1275610"/>
            <a:ext cx="1440160" cy="461665"/>
          </a:xfrm>
          <a:prstGeom prst="rect">
            <a:avLst/>
          </a:prstGeom>
          <a:noFill/>
        </p:spPr>
        <p:txBody>
          <a:bodyPr wrap="square" rtlCol="0">
            <a:spAutoFit/>
          </a:bodyPr>
          <a:lstStyle/>
          <a:p>
            <a:pPr algn="ctr"/>
            <a:r>
              <a:rPr lang="en-GB" sz="1200" dirty="0" smtClean="0">
                <a:solidFill>
                  <a:schemeClr val="bg1"/>
                </a:solidFill>
              </a:rPr>
              <a:t>4. </a:t>
            </a:r>
          </a:p>
          <a:p>
            <a:pPr algn="ctr"/>
            <a:r>
              <a:rPr lang="en-GB" sz="1200" dirty="0" smtClean="0">
                <a:solidFill>
                  <a:schemeClr val="bg1"/>
                </a:solidFill>
              </a:rPr>
              <a:t>Aland</a:t>
            </a:r>
            <a:endParaRPr lang="en-GB" sz="1200" dirty="0">
              <a:solidFill>
                <a:schemeClr val="bg1"/>
              </a:solidFill>
            </a:endParaRPr>
          </a:p>
        </p:txBody>
      </p:sp>
      <p:sp>
        <p:nvSpPr>
          <p:cNvPr id="34" name="TextBox 33"/>
          <p:cNvSpPr txBox="1"/>
          <p:nvPr/>
        </p:nvSpPr>
        <p:spPr>
          <a:xfrm>
            <a:off x="7092280" y="2686151"/>
            <a:ext cx="1388716" cy="461665"/>
          </a:xfrm>
          <a:prstGeom prst="rect">
            <a:avLst/>
          </a:prstGeom>
          <a:noFill/>
        </p:spPr>
        <p:txBody>
          <a:bodyPr wrap="square" rtlCol="0">
            <a:spAutoFit/>
          </a:bodyPr>
          <a:lstStyle/>
          <a:p>
            <a:pPr algn="ctr"/>
            <a:r>
              <a:rPr lang="en-GB" sz="1200" dirty="0" smtClean="0">
                <a:solidFill>
                  <a:schemeClr val="bg1"/>
                </a:solidFill>
              </a:rPr>
              <a:t>5.</a:t>
            </a:r>
          </a:p>
          <a:p>
            <a:pPr algn="ctr"/>
            <a:r>
              <a:rPr lang="en-GB" sz="1200" dirty="0" smtClean="0">
                <a:solidFill>
                  <a:schemeClr val="bg1"/>
                </a:solidFill>
              </a:rPr>
              <a:t>Azores</a:t>
            </a:r>
            <a:endParaRPr lang="en-GB" sz="1200" dirty="0">
              <a:solidFill>
                <a:schemeClr val="bg1"/>
              </a:solidFill>
            </a:endParaRPr>
          </a:p>
        </p:txBody>
      </p:sp>
      <p:sp>
        <p:nvSpPr>
          <p:cNvPr id="35" name="TextBox 6"/>
          <p:cNvSpPr txBox="1"/>
          <p:nvPr/>
        </p:nvSpPr>
        <p:spPr>
          <a:xfrm>
            <a:off x="179512" y="483522"/>
            <a:ext cx="8712968" cy="307777"/>
          </a:xfrm>
          <a:prstGeom prst="rect">
            <a:avLst/>
          </a:prstGeom>
          <a:solidFill>
            <a:schemeClr val="accent1"/>
          </a:solidFill>
        </p:spPr>
        <p:txBody>
          <a:bodyPr wrap="square" rtlCol="0">
            <a:spAutoFit/>
          </a:bodyPr>
          <a:lstStyle/>
          <a:p>
            <a:pPr algn="ctr"/>
            <a:r>
              <a:rPr lang="en-GB" altLang="en-US" sz="1400" b="1" dirty="0" smtClean="0">
                <a:solidFill>
                  <a:srgbClr val="FFFFFF"/>
                </a:solidFill>
                <a:latin typeface="Arial" panose="020B0604020202020204" pitchFamily="34" charset="0"/>
                <a:cs typeface="Arial" panose="020B0604020202020204" pitchFamily="34" charset="0"/>
              </a:rPr>
              <a:t>TODAYS ENERGY MIX ON A SAMPLE OF ISLANDS</a:t>
            </a:r>
            <a:endParaRPr lang="en-GB" sz="1400" b="1" dirty="0">
              <a:solidFill>
                <a:srgbClr val="FFFFFF"/>
              </a:solidFill>
              <a:latin typeface="Arial" panose="020B0604020202020204" pitchFamily="34" charset="0"/>
              <a:cs typeface="Arial" panose="020B0604020202020204" pitchFamily="34" charset="0"/>
            </a:endParaRPr>
          </a:p>
        </p:txBody>
      </p:sp>
      <p:sp>
        <p:nvSpPr>
          <p:cNvPr id="20" name="TextBox 19"/>
          <p:cNvSpPr txBox="1"/>
          <p:nvPr/>
        </p:nvSpPr>
        <p:spPr>
          <a:xfrm>
            <a:off x="2843816" y="4443958"/>
            <a:ext cx="3791685" cy="261610"/>
          </a:xfrm>
          <a:prstGeom prst="rect">
            <a:avLst/>
          </a:prstGeom>
          <a:solidFill>
            <a:schemeClr val="bg1"/>
          </a:solidFill>
        </p:spPr>
        <p:txBody>
          <a:bodyPr wrap="square" rtlCol="0">
            <a:spAutoFit/>
          </a:bodyPr>
          <a:lstStyle/>
          <a:p>
            <a:r>
              <a:rPr lang="en-GB" sz="1100" dirty="0" smtClean="0">
                <a:solidFill>
                  <a:schemeClr val="accent6"/>
                </a:solidFill>
                <a:latin typeface="Arial" panose="020B0604020202020204" pitchFamily="34" charset="0"/>
                <a:cs typeface="Arial" panose="020B0604020202020204" pitchFamily="34" charset="0"/>
              </a:rPr>
              <a:t>Local Fossil </a:t>
            </a:r>
            <a:r>
              <a:rPr lang="en-GB" sz="1100" dirty="0">
                <a:solidFill>
                  <a:schemeClr val="accent6"/>
                </a:solidFill>
                <a:latin typeface="Arial" panose="020B0604020202020204" pitchFamily="34" charset="0"/>
                <a:cs typeface="Arial" panose="020B0604020202020204" pitchFamily="34" charset="0"/>
              </a:rPr>
              <a:t>G</a:t>
            </a:r>
            <a:r>
              <a:rPr lang="en-GB" sz="1100" dirty="0" smtClean="0">
                <a:solidFill>
                  <a:schemeClr val="accent6"/>
                </a:solidFill>
                <a:latin typeface="Arial" panose="020B0604020202020204" pitchFamily="34" charset="0"/>
                <a:cs typeface="Arial" panose="020B0604020202020204" pitchFamily="34" charset="0"/>
              </a:rPr>
              <a:t>eneration</a:t>
            </a:r>
            <a:endParaRPr lang="en-GB" sz="1100" dirty="0">
              <a:solidFill>
                <a:schemeClr val="accent6"/>
              </a:solidFill>
              <a:latin typeface="Arial" panose="020B0604020202020204" pitchFamily="34" charset="0"/>
              <a:cs typeface="Arial" panose="020B0604020202020204" pitchFamily="34" charset="0"/>
            </a:endParaRPr>
          </a:p>
        </p:txBody>
      </p:sp>
      <p:sp>
        <p:nvSpPr>
          <p:cNvPr id="4" name="TextBox 3"/>
          <p:cNvSpPr txBox="1"/>
          <p:nvPr/>
        </p:nvSpPr>
        <p:spPr>
          <a:xfrm>
            <a:off x="8364397" y="4731990"/>
            <a:ext cx="779611"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745628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Silos to…….</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2615304"/>
              </p:ext>
            </p:extLst>
          </p:nvPr>
        </p:nvGraphicFramePr>
        <p:xfrm>
          <a:off x="395536" y="1275606"/>
          <a:ext cx="8373616" cy="3294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5886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915566"/>
            <a:ext cx="8229600" cy="702469"/>
          </a:xfrm>
        </p:spPr>
        <p:txBody>
          <a:bodyPr/>
          <a:lstStyle/>
          <a:p>
            <a:r>
              <a:rPr lang="en-GB" dirty="0" smtClean="0"/>
              <a:t>To Integrated Action</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58419950"/>
              </p:ext>
            </p:extLst>
          </p:nvPr>
        </p:nvGraphicFramePr>
        <p:xfrm>
          <a:off x="1547664" y="1563638"/>
          <a:ext cx="8435280" cy="34023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7143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PPP pictures\Bornholm_illustration.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7996" y="1080744"/>
            <a:ext cx="5550308" cy="39971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304781" y="928222"/>
            <a:ext cx="8640960" cy="65681"/>
          </a:xfrm>
          <a:prstGeom prst="rect">
            <a:avLst/>
          </a:prstGeom>
          <a:solidFill>
            <a:srgbClr val="12A9DE"/>
          </a:solidFill>
          <a:ln>
            <a:noFill/>
          </a:ln>
          <a:effectLs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smtClean="0">
              <a:solidFill>
                <a:srgbClr val="0F5494"/>
              </a:solidFill>
            </a:endParaRPr>
          </a:p>
        </p:txBody>
      </p:sp>
      <p:sp>
        <p:nvSpPr>
          <p:cNvPr id="6" name="Title 1"/>
          <p:cNvSpPr txBox="1">
            <a:spLocks/>
          </p:cNvSpPr>
          <p:nvPr/>
        </p:nvSpPr>
        <p:spPr>
          <a:xfrm>
            <a:off x="275432" y="545227"/>
            <a:ext cx="8229600" cy="523986"/>
          </a:xfrm>
          <a:prstGeom prst="rect">
            <a:avLst/>
          </a:prstGeom>
        </p:spPr>
        <p:txBody>
          <a:bodyPr/>
          <a:lst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algn="ctr"/>
            <a:r>
              <a:rPr lang="en-GB" sz="2000" kern="0" dirty="0" smtClean="0">
                <a:solidFill>
                  <a:srgbClr val="8DC640"/>
                </a:solidFill>
                <a:latin typeface="Arial" panose="020B0604020202020204" pitchFamily="34" charset="0"/>
                <a:cs typeface="Arial" panose="020B0604020202020204" pitchFamily="34" charset="0"/>
              </a:rPr>
              <a:t>CLEAN ENERGY FOR EU ISLANDS INITIATIVE</a:t>
            </a:r>
            <a:endParaRPr lang="en-GB" sz="2000" kern="0" dirty="0">
              <a:solidFill>
                <a:srgbClr val="8DC640"/>
              </a:solidFill>
              <a:latin typeface="Arial" panose="020B0604020202020204" pitchFamily="34" charset="0"/>
              <a:cs typeface="Arial" panose="020B0604020202020204" pitchFamily="34" charset="0"/>
            </a:endParaRPr>
          </a:p>
        </p:txBody>
      </p:sp>
      <p:sp>
        <p:nvSpPr>
          <p:cNvPr id="7" name="Rectangle 6"/>
          <p:cNvSpPr/>
          <p:nvPr/>
        </p:nvSpPr>
        <p:spPr>
          <a:xfrm>
            <a:off x="275432" y="3823393"/>
            <a:ext cx="1704280" cy="830997"/>
          </a:xfrm>
          <a:prstGeom prst="rect">
            <a:avLst/>
          </a:prstGeom>
        </p:spPr>
        <p:txBody>
          <a:bodyPr wrap="square">
            <a:spAutoFit/>
          </a:bodyPr>
          <a:lstStyle/>
          <a:p>
            <a:pPr fontAlgn="base">
              <a:spcBef>
                <a:spcPct val="0"/>
              </a:spcBef>
              <a:spcAft>
                <a:spcPct val="0"/>
              </a:spcAft>
            </a:pPr>
            <a:r>
              <a:rPr lang="en-GB" sz="1200" b="1" dirty="0" smtClean="0">
                <a:solidFill>
                  <a:srgbClr val="8DC640"/>
                </a:solidFill>
              </a:rPr>
              <a:t>Transferring knowledge from one island to the other</a:t>
            </a:r>
            <a:endParaRPr lang="en-GB" sz="1200" b="1" dirty="0">
              <a:solidFill>
                <a:srgbClr val="8DC640"/>
              </a:solidFill>
            </a:endParaRPr>
          </a:p>
        </p:txBody>
      </p:sp>
      <p:sp>
        <p:nvSpPr>
          <p:cNvPr id="10" name="Rectangle 9"/>
          <p:cNvSpPr/>
          <p:nvPr/>
        </p:nvSpPr>
        <p:spPr>
          <a:xfrm>
            <a:off x="304781" y="1080743"/>
            <a:ext cx="2745008" cy="523220"/>
          </a:xfrm>
          <a:prstGeom prst="rect">
            <a:avLst/>
          </a:prstGeom>
        </p:spPr>
        <p:txBody>
          <a:bodyPr wrap="square">
            <a:spAutoFit/>
          </a:bodyPr>
          <a:lstStyle/>
          <a:p>
            <a:pPr fontAlgn="base">
              <a:spcBef>
                <a:spcPct val="0"/>
              </a:spcBef>
              <a:spcAft>
                <a:spcPct val="0"/>
              </a:spcAft>
            </a:pPr>
            <a:r>
              <a:rPr lang="en-GB" sz="1400" b="1" dirty="0" smtClean="0">
                <a:solidFill>
                  <a:srgbClr val="808080"/>
                </a:solidFill>
              </a:rPr>
              <a:t>THE INITIATIVE IS ABOUT…</a:t>
            </a:r>
            <a:endParaRPr lang="en-GB" sz="1400" b="1" dirty="0">
              <a:solidFill>
                <a:srgbClr val="808080"/>
              </a:solidFill>
            </a:endParaRPr>
          </a:p>
        </p:txBody>
      </p:sp>
      <p:sp>
        <p:nvSpPr>
          <p:cNvPr id="9" name="Rectangle 8"/>
          <p:cNvSpPr/>
          <p:nvPr/>
        </p:nvSpPr>
        <p:spPr>
          <a:xfrm>
            <a:off x="275432" y="2387060"/>
            <a:ext cx="2280344" cy="646331"/>
          </a:xfrm>
          <a:prstGeom prst="rect">
            <a:avLst/>
          </a:prstGeom>
        </p:spPr>
        <p:txBody>
          <a:bodyPr wrap="square">
            <a:spAutoFit/>
          </a:bodyPr>
          <a:lstStyle/>
          <a:p>
            <a:pPr fontAlgn="base">
              <a:spcBef>
                <a:spcPct val="0"/>
              </a:spcBef>
              <a:spcAft>
                <a:spcPct val="0"/>
              </a:spcAft>
            </a:pPr>
            <a:r>
              <a:rPr lang="en-GB" sz="1200" b="1" dirty="0">
                <a:solidFill>
                  <a:srgbClr val="8DC640"/>
                </a:solidFill>
              </a:rPr>
              <a:t>Mainstreaming existing </a:t>
            </a:r>
            <a:r>
              <a:rPr lang="en-GB" sz="1200" b="1" dirty="0" smtClean="0">
                <a:solidFill>
                  <a:srgbClr val="8DC640"/>
                </a:solidFill>
              </a:rPr>
              <a:t>instruments and best practices </a:t>
            </a:r>
            <a:endParaRPr lang="en-GB" sz="1200" b="1" dirty="0">
              <a:solidFill>
                <a:srgbClr val="8DC640"/>
              </a:solidFill>
            </a:endParaRPr>
          </a:p>
        </p:txBody>
      </p:sp>
      <p:sp>
        <p:nvSpPr>
          <p:cNvPr id="12" name="Rectangle 11"/>
          <p:cNvSpPr/>
          <p:nvPr/>
        </p:nvSpPr>
        <p:spPr>
          <a:xfrm>
            <a:off x="275432" y="3174475"/>
            <a:ext cx="1704280" cy="461665"/>
          </a:xfrm>
          <a:prstGeom prst="rect">
            <a:avLst/>
          </a:prstGeom>
        </p:spPr>
        <p:txBody>
          <a:bodyPr wrap="square">
            <a:spAutoFit/>
          </a:bodyPr>
          <a:lstStyle/>
          <a:p>
            <a:pPr fontAlgn="base">
              <a:spcBef>
                <a:spcPct val="0"/>
              </a:spcBef>
              <a:spcAft>
                <a:spcPct val="0"/>
              </a:spcAft>
            </a:pPr>
            <a:r>
              <a:rPr lang="en-GB" sz="1200" b="1" dirty="0" smtClean="0">
                <a:solidFill>
                  <a:srgbClr val="8DC640"/>
                </a:solidFill>
              </a:rPr>
              <a:t>Spurring up investment </a:t>
            </a:r>
            <a:endParaRPr lang="en-GB" sz="1200" b="1" dirty="0">
              <a:solidFill>
                <a:srgbClr val="8DC640"/>
              </a:solidFill>
            </a:endParaRPr>
          </a:p>
        </p:txBody>
      </p:sp>
      <p:sp>
        <p:nvSpPr>
          <p:cNvPr id="13" name="Rectangle 12"/>
          <p:cNvSpPr/>
          <p:nvPr/>
        </p:nvSpPr>
        <p:spPr>
          <a:xfrm>
            <a:off x="314824" y="1599644"/>
            <a:ext cx="2240952" cy="646331"/>
          </a:xfrm>
          <a:prstGeom prst="rect">
            <a:avLst/>
          </a:prstGeom>
        </p:spPr>
        <p:txBody>
          <a:bodyPr wrap="square">
            <a:spAutoFit/>
          </a:bodyPr>
          <a:lstStyle/>
          <a:p>
            <a:pPr fontAlgn="base">
              <a:spcBef>
                <a:spcPct val="0"/>
              </a:spcBef>
              <a:spcAft>
                <a:spcPct val="0"/>
              </a:spcAft>
            </a:pPr>
            <a:r>
              <a:rPr lang="en-GB" sz="1200" b="1" dirty="0" smtClean="0">
                <a:solidFill>
                  <a:srgbClr val="8DC640"/>
                </a:solidFill>
              </a:rPr>
              <a:t>Optimally using islands' resources and infrastructures</a:t>
            </a:r>
            <a:endParaRPr lang="en-GB" sz="1200" b="1" dirty="0">
              <a:solidFill>
                <a:srgbClr val="8DC640"/>
              </a:solidFill>
            </a:endParaRPr>
          </a:p>
        </p:txBody>
      </p:sp>
      <p:sp>
        <p:nvSpPr>
          <p:cNvPr id="16" name="Rectangle 15"/>
          <p:cNvSpPr/>
          <p:nvPr/>
        </p:nvSpPr>
        <p:spPr>
          <a:xfrm>
            <a:off x="6444208" y="1709082"/>
            <a:ext cx="2448272" cy="646331"/>
          </a:xfrm>
          <a:prstGeom prst="rect">
            <a:avLst/>
          </a:prstGeom>
        </p:spPr>
        <p:txBody>
          <a:bodyPr wrap="square">
            <a:spAutoFit/>
          </a:bodyPr>
          <a:lstStyle/>
          <a:p>
            <a:pPr fontAlgn="base">
              <a:spcBef>
                <a:spcPct val="0"/>
              </a:spcBef>
              <a:spcAft>
                <a:spcPct val="0"/>
              </a:spcAft>
            </a:pPr>
            <a:r>
              <a:rPr lang="en-GB" sz="1200" b="1" dirty="0" smtClean="0">
                <a:solidFill>
                  <a:srgbClr val="03A9DD"/>
                </a:solidFill>
              </a:rPr>
              <a:t>Energy efficiency measures in buildings/industry</a:t>
            </a:r>
            <a:endParaRPr lang="en-GB" sz="1200" b="1" dirty="0">
              <a:solidFill>
                <a:srgbClr val="8DC640"/>
              </a:solidFill>
            </a:endParaRPr>
          </a:p>
        </p:txBody>
      </p:sp>
      <p:sp>
        <p:nvSpPr>
          <p:cNvPr id="17" name="Rectangle 16"/>
          <p:cNvSpPr/>
          <p:nvPr/>
        </p:nvSpPr>
        <p:spPr>
          <a:xfrm>
            <a:off x="7308304" y="2447732"/>
            <a:ext cx="1637437" cy="830997"/>
          </a:xfrm>
          <a:prstGeom prst="rect">
            <a:avLst/>
          </a:prstGeom>
        </p:spPr>
        <p:txBody>
          <a:bodyPr wrap="square">
            <a:spAutoFit/>
          </a:bodyPr>
          <a:lstStyle/>
          <a:p>
            <a:pPr fontAlgn="base">
              <a:spcBef>
                <a:spcPct val="0"/>
              </a:spcBef>
              <a:spcAft>
                <a:spcPct val="0"/>
              </a:spcAft>
            </a:pPr>
            <a:r>
              <a:rPr lang="en-GB" sz="1200" b="1" dirty="0" smtClean="0">
                <a:solidFill>
                  <a:srgbClr val="03A9DD"/>
                </a:solidFill>
              </a:rPr>
              <a:t>Micro grids, demand-side management and storage</a:t>
            </a:r>
            <a:endParaRPr lang="en-GB" sz="1200" b="1" dirty="0">
              <a:solidFill>
                <a:srgbClr val="8DC640"/>
              </a:solidFill>
            </a:endParaRPr>
          </a:p>
        </p:txBody>
      </p:sp>
      <p:sp>
        <p:nvSpPr>
          <p:cNvPr id="18" name="Rectangle 17"/>
          <p:cNvSpPr/>
          <p:nvPr/>
        </p:nvSpPr>
        <p:spPr>
          <a:xfrm>
            <a:off x="7485195" y="4251569"/>
            <a:ext cx="1469447" cy="276999"/>
          </a:xfrm>
          <a:prstGeom prst="rect">
            <a:avLst/>
          </a:prstGeom>
        </p:spPr>
        <p:txBody>
          <a:bodyPr wrap="square">
            <a:spAutoFit/>
          </a:bodyPr>
          <a:lstStyle/>
          <a:p>
            <a:pPr fontAlgn="base">
              <a:spcBef>
                <a:spcPct val="0"/>
              </a:spcBef>
              <a:spcAft>
                <a:spcPct val="0"/>
              </a:spcAft>
            </a:pPr>
            <a:r>
              <a:rPr lang="en-GB" sz="1200" b="1" dirty="0" smtClean="0">
                <a:solidFill>
                  <a:srgbClr val="03A9DD"/>
                </a:solidFill>
              </a:rPr>
              <a:t>Etc.</a:t>
            </a:r>
            <a:endParaRPr lang="en-GB" sz="1200" b="1" dirty="0">
              <a:solidFill>
                <a:srgbClr val="03A9DD"/>
              </a:solidFill>
            </a:endParaRPr>
          </a:p>
        </p:txBody>
      </p:sp>
      <p:sp>
        <p:nvSpPr>
          <p:cNvPr id="20" name="Rectangle 19"/>
          <p:cNvSpPr/>
          <p:nvPr/>
        </p:nvSpPr>
        <p:spPr>
          <a:xfrm>
            <a:off x="5940152" y="1054259"/>
            <a:ext cx="3116192" cy="523220"/>
          </a:xfrm>
          <a:prstGeom prst="rect">
            <a:avLst/>
          </a:prstGeom>
        </p:spPr>
        <p:txBody>
          <a:bodyPr wrap="square">
            <a:spAutoFit/>
          </a:bodyPr>
          <a:lstStyle/>
          <a:p>
            <a:pPr fontAlgn="base">
              <a:spcBef>
                <a:spcPct val="0"/>
              </a:spcBef>
              <a:spcAft>
                <a:spcPct val="0"/>
              </a:spcAft>
            </a:pPr>
            <a:r>
              <a:rPr lang="en-GB" sz="1400" b="1" dirty="0" smtClean="0">
                <a:solidFill>
                  <a:srgbClr val="808080"/>
                </a:solidFill>
              </a:rPr>
              <a:t>ISLANDS TO CONTROL THEIR FUTURE THROUGH…</a:t>
            </a:r>
            <a:endParaRPr lang="en-GB" sz="1400" b="1" dirty="0">
              <a:solidFill>
                <a:srgbClr val="808080"/>
              </a:solidFill>
            </a:endParaRPr>
          </a:p>
        </p:txBody>
      </p:sp>
      <p:sp>
        <p:nvSpPr>
          <p:cNvPr id="21" name="Rectangle 20"/>
          <p:cNvSpPr/>
          <p:nvPr/>
        </p:nvSpPr>
        <p:spPr>
          <a:xfrm>
            <a:off x="2836109" y="4454638"/>
            <a:ext cx="1689342" cy="577081"/>
          </a:xfrm>
          <a:prstGeom prst="rect">
            <a:avLst/>
          </a:prstGeom>
        </p:spPr>
        <p:txBody>
          <a:bodyPr wrap="square">
            <a:spAutoFit/>
          </a:bodyPr>
          <a:lstStyle/>
          <a:p>
            <a:pPr fontAlgn="base">
              <a:spcBef>
                <a:spcPct val="0"/>
              </a:spcBef>
              <a:spcAft>
                <a:spcPct val="0"/>
              </a:spcAft>
            </a:pPr>
            <a:r>
              <a:rPr lang="en-GB" sz="1050" dirty="0" smtClean="0">
                <a:solidFill>
                  <a:srgbClr val="808080"/>
                </a:solidFill>
              </a:rPr>
              <a:t>Illustration: EU-funded project ECO-Grid on Bornholm, DK</a:t>
            </a:r>
            <a:endParaRPr lang="en-GB" sz="1050" dirty="0">
              <a:solidFill>
                <a:srgbClr val="808080"/>
              </a:solidFill>
            </a:endParaRPr>
          </a:p>
        </p:txBody>
      </p:sp>
      <p:sp>
        <p:nvSpPr>
          <p:cNvPr id="22" name="Rectangle 21"/>
          <p:cNvSpPr/>
          <p:nvPr/>
        </p:nvSpPr>
        <p:spPr>
          <a:xfrm>
            <a:off x="7460707" y="3436472"/>
            <a:ext cx="1637437" cy="1015663"/>
          </a:xfrm>
          <a:prstGeom prst="rect">
            <a:avLst/>
          </a:prstGeom>
        </p:spPr>
        <p:txBody>
          <a:bodyPr wrap="square">
            <a:spAutoFit/>
          </a:bodyPr>
          <a:lstStyle/>
          <a:p>
            <a:pPr fontAlgn="base">
              <a:spcBef>
                <a:spcPct val="0"/>
              </a:spcBef>
              <a:spcAft>
                <a:spcPct val="0"/>
              </a:spcAft>
            </a:pPr>
            <a:r>
              <a:rPr lang="en-GB" sz="1200" b="1" dirty="0" smtClean="0">
                <a:solidFill>
                  <a:srgbClr val="03A9DD"/>
                </a:solidFill>
              </a:rPr>
              <a:t>Variable renewable energy sources, e.g. marine energy</a:t>
            </a:r>
            <a:endParaRPr lang="en-GB" sz="1200" b="1" dirty="0">
              <a:solidFill>
                <a:srgbClr val="8DC640"/>
              </a:solidFill>
            </a:endParaRPr>
          </a:p>
        </p:txBody>
      </p:sp>
    </p:spTree>
    <p:extLst>
      <p:ext uri="{BB962C8B-B14F-4D97-AF65-F5344CB8AC3E}">
        <p14:creationId xmlns:p14="http://schemas.microsoft.com/office/powerpoint/2010/main" val="4212165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3.jpg" descr="C:\Users\gagalca\Desktop\PP\template-PP2.jpg"/>
          <p:cNvPicPr/>
          <p:nvPr/>
        </p:nvPicPr>
        <p:blipFill>
          <a:blip r:embed="rId3">
            <a:extLst/>
          </a:blip>
          <a:stretch>
            <a:fillRect/>
          </a:stretch>
        </p:blipFill>
        <p:spPr>
          <a:xfrm>
            <a:off x="-108520" y="0"/>
            <a:ext cx="9280983" cy="5143500"/>
          </a:xfrm>
          <a:prstGeom prst="rect">
            <a:avLst/>
          </a:prstGeom>
          <a:ln w="12700">
            <a:miter lim="400000"/>
          </a:ln>
        </p:spPr>
      </p:pic>
      <p:sp>
        <p:nvSpPr>
          <p:cNvPr id="99" name="Shape 99"/>
          <p:cNvSpPr>
            <a:spLocks noGrp="1"/>
          </p:cNvSpPr>
          <p:nvPr>
            <p:ph type="sldNum" sz="quarter" idx="4294967295"/>
          </p:nvPr>
        </p:nvSpPr>
        <p:spPr>
          <a:xfrm>
            <a:off x="6553200" y="4683919"/>
            <a:ext cx="2133600" cy="216618"/>
          </a:xfrm>
          <a:prstGeom prst="rect">
            <a:avLst/>
          </a:prstGeom>
          <a:extLst>
            <a:ext uri="{C572A759-6A51-4108-AA02-DFA0A04FC94B}">
              <ma14:wrappingTextBoxFlag xmlns="" xmlns:ma14="http://schemas.microsoft.com/office/mac/drawingml/2011/main" val="1"/>
            </a:ext>
          </a:extLst>
        </p:spPr>
        <p:txBody>
          <a:bodyPr/>
          <a:lstStyle/>
          <a:p>
            <a:pPr lvl="0">
              <a:defRPr sz="1800"/>
            </a:pPr>
            <a:fld id="{86CB4B4D-7CA3-9044-876B-883B54F8677D}" type="slidenum">
              <a:rPr sz="1400"/>
              <a:t>7</a:t>
            </a:fld>
            <a:endParaRPr sz="1400"/>
          </a:p>
        </p:txBody>
      </p:sp>
      <p:sp>
        <p:nvSpPr>
          <p:cNvPr id="100" name="Shape 100"/>
          <p:cNvSpPr>
            <a:spLocks noGrp="1"/>
          </p:cNvSpPr>
          <p:nvPr>
            <p:ph type="body" idx="1"/>
          </p:nvPr>
        </p:nvSpPr>
        <p:spPr>
          <a:xfrm>
            <a:off x="3503304" y="940893"/>
            <a:ext cx="5286781" cy="3726415"/>
          </a:xfrm>
          <a:prstGeom prst="rect">
            <a:avLst/>
          </a:prstGeom>
        </p:spPr>
        <p:txBody>
          <a:bodyPr lIns="0" tIns="0" rIns="0" bIns="0">
            <a:normAutofit lnSpcReduction="10000"/>
          </a:bodyPr>
          <a:lstStyle/>
          <a:p>
            <a:pPr marL="0" lvl="0" indent="0" algn="ctr" defTabSz="530351">
              <a:spcBef>
                <a:spcPts val="300"/>
              </a:spcBef>
              <a:buNone/>
              <a:defRPr sz="1800" i="0">
                <a:solidFill>
                  <a:srgbClr val="000000"/>
                </a:solidFill>
              </a:defRPr>
            </a:pPr>
            <a:r>
              <a:rPr lang="en-GB" sz="1800" b="1" dirty="0" smtClean="0"/>
              <a:t>Sustainable </a:t>
            </a:r>
            <a:r>
              <a:rPr lang="en-GB" sz="1800" b="1" dirty="0"/>
              <a:t>Energy For All European </a:t>
            </a:r>
            <a:r>
              <a:rPr lang="en-GB" sz="1800" b="1" dirty="0" smtClean="0"/>
              <a:t>Islands</a:t>
            </a:r>
          </a:p>
          <a:p>
            <a:pPr marL="0" lvl="0" indent="0" algn="ctr" defTabSz="530351">
              <a:spcBef>
                <a:spcPts val="300"/>
              </a:spcBef>
              <a:buNone/>
              <a:defRPr sz="1800" i="0">
                <a:solidFill>
                  <a:srgbClr val="000000"/>
                </a:solidFill>
              </a:defRPr>
            </a:pPr>
            <a:endParaRPr sz="1800" b="1" i="0" dirty="0">
              <a:solidFill>
                <a:srgbClr val="002060"/>
              </a:solidFill>
              <a:latin typeface="Times New Roman" panose="02020603050405020304" pitchFamily="18" charset="0"/>
              <a:cs typeface="Times New Roman" panose="02020603050405020304" pitchFamily="18" charset="0"/>
            </a:endParaRPr>
          </a:p>
          <a:p>
            <a:pPr lvl="0" defTabSz="530351">
              <a:spcBef>
                <a:spcPts val="300"/>
              </a:spcBef>
              <a:buClrTx/>
              <a:buSzPct val="60000"/>
              <a:buFont typeface="+mj-lt"/>
              <a:buAutoNum type="arabicPeriod"/>
              <a:defRPr sz="1800" i="0">
                <a:solidFill>
                  <a:srgbClr val="000000"/>
                </a:solidFill>
              </a:defRPr>
            </a:pPr>
            <a:r>
              <a:rPr sz="1800" b="1" i="0" dirty="0" smtClean="0">
                <a:solidFill>
                  <a:srgbClr val="002060"/>
                </a:solidFill>
                <a:latin typeface="Times New Roman" panose="02020603050405020304" pitchFamily="18" charset="0"/>
                <a:cs typeface="Times New Roman" panose="02020603050405020304" pitchFamily="18" charset="0"/>
              </a:rPr>
              <a:t>As </a:t>
            </a:r>
            <a:r>
              <a:rPr sz="1800" b="1" i="0" dirty="0">
                <a:solidFill>
                  <a:srgbClr val="002060"/>
                </a:solidFill>
                <a:latin typeface="Times New Roman" panose="02020603050405020304" pitchFamily="18" charset="0"/>
                <a:cs typeface="Times New Roman" panose="02020603050405020304" pitchFamily="18" charset="0"/>
              </a:rPr>
              <a:t>far as practically possible; </a:t>
            </a:r>
            <a:r>
              <a:rPr sz="1800" b="1" i="0" dirty="0" smtClean="0">
                <a:solidFill>
                  <a:srgbClr val="002060"/>
                </a:solidFill>
                <a:latin typeface="Times New Roman" panose="02020603050405020304" pitchFamily="18" charset="0"/>
                <a:cs typeface="Times New Roman" panose="02020603050405020304" pitchFamily="18" charset="0"/>
              </a:rPr>
              <a:t>self-sufficient, </a:t>
            </a:r>
            <a:r>
              <a:rPr sz="1800" b="1" i="0" dirty="0">
                <a:solidFill>
                  <a:srgbClr val="002060"/>
                </a:solidFill>
                <a:latin typeface="Times New Roman" panose="02020603050405020304" pitchFamily="18" charset="0"/>
                <a:cs typeface="Times New Roman" panose="02020603050405020304" pitchFamily="18" charset="0"/>
              </a:rPr>
              <a:t>sustainable, local </a:t>
            </a:r>
            <a:r>
              <a:rPr sz="1800" b="1" i="0" dirty="0" smtClean="0">
                <a:solidFill>
                  <a:srgbClr val="002060"/>
                </a:solidFill>
                <a:latin typeface="Times New Roman" panose="02020603050405020304" pitchFamily="18" charset="0"/>
                <a:cs typeface="Times New Roman" panose="02020603050405020304" pitchFamily="18" charset="0"/>
              </a:rPr>
              <a:t>energy</a:t>
            </a:r>
            <a:r>
              <a:rPr lang="en-GB" sz="1800" b="1" i="0" dirty="0" smtClean="0">
                <a:solidFill>
                  <a:srgbClr val="002060"/>
                </a:solidFill>
                <a:latin typeface="Times New Roman" panose="02020603050405020304" pitchFamily="18" charset="0"/>
                <a:cs typeface="Times New Roman" panose="02020603050405020304" pitchFamily="18" charset="0"/>
              </a:rPr>
              <a:t>.</a:t>
            </a:r>
          </a:p>
          <a:p>
            <a:pPr lvl="0" defTabSz="530351">
              <a:spcBef>
                <a:spcPts val="300"/>
              </a:spcBef>
              <a:buClrTx/>
              <a:buSzPct val="60000"/>
              <a:buFont typeface="+mj-lt"/>
              <a:buAutoNum type="arabicPeriod"/>
              <a:defRPr sz="1800" i="0">
                <a:solidFill>
                  <a:srgbClr val="000000"/>
                </a:solidFill>
              </a:defRPr>
            </a:pPr>
            <a:r>
              <a:rPr lang="en-GB" sz="1800" b="1" i="0" dirty="0" smtClean="0">
                <a:solidFill>
                  <a:srgbClr val="002060"/>
                </a:solidFill>
                <a:latin typeface="Times New Roman" panose="02020603050405020304" pitchFamily="18" charset="0"/>
                <a:cs typeface="Times New Roman" panose="02020603050405020304" pitchFamily="18" charset="0"/>
              </a:rPr>
              <a:t>Community led for local needs.</a:t>
            </a:r>
          </a:p>
          <a:p>
            <a:pPr lvl="0" defTabSz="530351">
              <a:spcBef>
                <a:spcPts val="300"/>
              </a:spcBef>
              <a:buClrTx/>
              <a:buSzPct val="60000"/>
              <a:buFont typeface="+mj-lt"/>
              <a:buAutoNum type="arabicPeriod"/>
              <a:defRPr sz="1800" i="0">
                <a:solidFill>
                  <a:srgbClr val="000000"/>
                </a:solidFill>
              </a:defRPr>
            </a:pPr>
            <a:r>
              <a:rPr lang="en-GB" sz="1800" b="1" i="0" dirty="0" smtClean="0">
                <a:solidFill>
                  <a:srgbClr val="002060"/>
                </a:solidFill>
                <a:latin typeface="Times New Roman" panose="02020603050405020304" pitchFamily="18" charset="0"/>
                <a:cs typeface="Times New Roman" panose="02020603050405020304" pitchFamily="18" charset="0"/>
              </a:rPr>
              <a:t>Whole island concept, covering, electricity, heating, cooling, transport on the island and ferry services.</a:t>
            </a:r>
            <a:endParaRPr sz="1800" b="1" i="0" dirty="0">
              <a:solidFill>
                <a:srgbClr val="002060"/>
              </a:solidFill>
              <a:latin typeface="Times New Roman" panose="02020603050405020304" pitchFamily="18" charset="0"/>
              <a:cs typeface="Times New Roman" panose="02020603050405020304" pitchFamily="18" charset="0"/>
            </a:endParaRPr>
          </a:p>
          <a:p>
            <a:pPr lvl="0" defTabSz="530351">
              <a:spcBef>
                <a:spcPts val="300"/>
              </a:spcBef>
              <a:buClrTx/>
              <a:buSzPct val="60000"/>
              <a:buFont typeface="+mj-lt"/>
              <a:buAutoNum type="arabicPeriod"/>
              <a:defRPr sz="1800" i="0">
                <a:solidFill>
                  <a:srgbClr val="000000"/>
                </a:solidFill>
              </a:defRPr>
            </a:pPr>
            <a:r>
              <a:rPr sz="1800" b="1" i="0" dirty="0">
                <a:solidFill>
                  <a:srgbClr val="002060"/>
                </a:solidFill>
                <a:latin typeface="Times New Roman" panose="02020603050405020304" pitchFamily="18" charset="0"/>
                <a:cs typeface="Times New Roman" panose="02020603050405020304" pitchFamily="18" charset="0"/>
              </a:rPr>
              <a:t>A high degree of local participation, local employment and community </a:t>
            </a:r>
            <a:r>
              <a:rPr sz="1800" b="1" i="0" dirty="0" smtClean="0">
                <a:solidFill>
                  <a:srgbClr val="002060"/>
                </a:solidFill>
                <a:latin typeface="Times New Roman" panose="02020603050405020304" pitchFamily="18" charset="0"/>
                <a:cs typeface="Times New Roman" panose="02020603050405020304" pitchFamily="18" charset="0"/>
              </a:rPr>
              <a:t>agreement</a:t>
            </a:r>
            <a:endParaRPr sz="1800" b="1" i="0" dirty="0">
              <a:solidFill>
                <a:srgbClr val="002060"/>
              </a:solidFill>
              <a:latin typeface="Times New Roman" panose="02020603050405020304" pitchFamily="18" charset="0"/>
              <a:cs typeface="Times New Roman" panose="02020603050405020304" pitchFamily="18" charset="0"/>
            </a:endParaRPr>
          </a:p>
          <a:p>
            <a:pPr lvl="0" defTabSz="530351">
              <a:spcBef>
                <a:spcPts val="300"/>
              </a:spcBef>
              <a:buClrTx/>
              <a:buSzPct val="60000"/>
              <a:buFont typeface="+mj-lt"/>
              <a:buAutoNum type="arabicPeriod"/>
              <a:defRPr sz="1800" i="0">
                <a:solidFill>
                  <a:srgbClr val="000000"/>
                </a:solidFill>
              </a:defRPr>
            </a:pPr>
            <a:r>
              <a:rPr sz="1800" b="1" i="0" dirty="0">
                <a:solidFill>
                  <a:srgbClr val="002060"/>
                </a:solidFill>
                <a:latin typeface="Times New Roman" panose="02020603050405020304" pitchFamily="18" charset="0"/>
                <a:cs typeface="Times New Roman" panose="02020603050405020304" pitchFamily="18" charset="0"/>
              </a:rPr>
              <a:t>Lower costs, prices and </a:t>
            </a:r>
            <a:r>
              <a:rPr sz="1800" b="1" i="0" dirty="0" smtClean="0">
                <a:solidFill>
                  <a:srgbClr val="002060"/>
                </a:solidFill>
                <a:latin typeface="Times New Roman" panose="02020603050405020304" pitchFamily="18" charset="0"/>
                <a:cs typeface="Times New Roman" panose="02020603050405020304" pitchFamily="18" charset="0"/>
              </a:rPr>
              <a:t>subsidies</a:t>
            </a:r>
            <a:r>
              <a:rPr lang="en-GB" sz="1800" b="1" i="0" dirty="0" smtClean="0">
                <a:solidFill>
                  <a:srgbClr val="002060"/>
                </a:solidFill>
                <a:latin typeface="Times New Roman" panose="02020603050405020304" pitchFamily="18" charset="0"/>
                <a:cs typeface="Times New Roman" panose="02020603050405020304" pitchFamily="18" charset="0"/>
              </a:rPr>
              <a:t>,</a:t>
            </a:r>
            <a:r>
              <a:rPr sz="1800" b="1" i="0" dirty="0" smtClean="0">
                <a:solidFill>
                  <a:srgbClr val="002060"/>
                </a:solidFill>
                <a:latin typeface="Times New Roman" panose="02020603050405020304" pitchFamily="18" charset="0"/>
                <a:cs typeface="Times New Roman" panose="02020603050405020304" pitchFamily="18" charset="0"/>
              </a:rPr>
              <a:t> </a:t>
            </a:r>
            <a:r>
              <a:rPr sz="1800" b="1" i="0" dirty="0">
                <a:solidFill>
                  <a:srgbClr val="002060"/>
                </a:solidFill>
                <a:latin typeface="Times New Roman" panose="02020603050405020304" pitchFamily="18" charset="0"/>
                <a:cs typeface="Times New Roman" panose="02020603050405020304" pitchFamily="18" charset="0"/>
              </a:rPr>
              <a:t>as referenced to the </a:t>
            </a:r>
            <a:r>
              <a:rPr sz="1800" b="1" u="sng" dirty="0">
                <a:solidFill>
                  <a:srgbClr val="002060"/>
                </a:solidFill>
                <a:latin typeface="Times New Roman" panose="02020603050405020304" pitchFamily="18" charset="0"/>
                <a:cs typeface="Times New Roman" panose="02020603050405020304" pitchFamily="18" charset="0"/>
              </a:rPr>
              <a:t>status quo ante</a:t>
            </a:r>
            <a:endParaRPr sz="1800" b="1" dirty="0">
              <a:solidFill>
                <a:srgbClr val="002060"/>
              </a:solidFill>
              <a:latin typeface="Times New Roman" panose="02020603050405020304" pitchFamily="18" charset="0"/>
              <a:ea typeface="EC Square Sans Pro"/>
              <a:cs typeface="Times New Roman" panose="02020603050405020304" pitchFamily="18" charset="0"/>
              <a:sym typeface="EC Square Sans Pro"/>
            </a:endParaRPr>
          </a:p>
          <a:p>
            <a:pPr marL="198882" lvl="0" indent="-198882" algn="ctr" defTabSz="530351">
              <a:spcBef>
                <a:spcPts val="300"/>
              </a:spcBef>
              <a:buFont typeface="Helvetica"/>
              <a:defRPr sz="1800" i="0">
                <a:solidFill>
                  <a:srgbClr val="000000"/>
                </a:solidFill>
              </a:defRPr>
            </a:pPr>
            <a:endParaRPr sz="1740" b="1" dirty="0">
              <a:solidFill>
                <a:srgbClr val="0F5494"/>
              </a:solidFill>
              <a:latin typeface="EC Square Sans Pro"/>
              <a:ea typeface="EC Square Sans Pro"/>
              <a:cs typeface="EC Square Sans Pro"/>
              <a:sym typeface="EC Square Sans Pro"/>
            </a:endParaRPr>
          </a:p>
          <a:p>
            <a:pPr marL="198882" lvl="0" indent="-198882" algn="ctr" defTabSz="530351">
              <a:spcBef>
                <a:spcPts val="300"/>
              </a:spcBef>
              <a:buFont typeface="Helvetica"/>
              <a:defRPr sz="1800" i="0">
                <a:solidFill>
                  <a:srgbClr val="000000"/>
                </a:solidFill>
              </a:defRPr>
            </a:pPr>
            <a:endParaRPr sz="1740" b="1" dirty="0">
              <a:solidFill>
                <a:srgbClr val="0F5494"/>
              </a:solidFill>
              <a:latin typeface="EC Square Sans Pro"/>
              <a:ea typeface="EC Square Sans Pro"/>
              <a:cs typeface="EC Square Sans Pro"/>
              <a:sym typeface="EC Square Sans Pro"/>
            </a:endParaRPr>
          </a:p>
        </p:txBody>
      </p:sp>
    </p:spTree>
    <p:extLst>
      <p:ext uri="{BB962C8B-B14F-4D97-AF65-F5344CB8AC3E}">
        <p14:creationId xmlns:p14="http://schemas.microsoft.com/office/powerpoint/2010/main" val="51125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 y="1221600"/>
            <a:ext cx="9144000" cy="2862318"/>
          </a:xfrm>
          <a:prstGeom prst="rect">
            <a:avLst/>
          </a:prstGeom>
        </p:spPr>
      </p:pic>
      <p:sp>
        <p:nvSpPr>
          <p:cNvPr id="2" name="Rectangle 1"/>
          <p:cNvSpPr/>
          <p:nvPr/>
        </p:nvSpPr>
        <p:spPr>
          <a:xfrm>
            <a:off x="1115616" y="681545"/>
            <a:ext cx="7056784" cy="369332"/>
          </a:xfrm>
          <a:prstGeom prst="rect">
            <a:avLst/>
          </a:prstGeom>
        </p:spPr>
        <p:txBody>
          <a:bodyPr wrap="square">
            <a:spAutoFit/>
          </a:bodyPr>
          <a:lstStyle/>
          <a:p>
            <a:pPr algn="ctr" fontAlgn="base">
              <a:spcBef>
                <a:spcPct val="0"/>
              </a:spcBef>
              <a:spcAft>
                <a:spcPct val="0"/>
              </a:spcAft>
            </a:pPr>
            <a:r>
              <a:rPr lang="fr-BE" b="1" dirty="0" err="1" smtClean="0">
                <a:solidFill>
                  <a:srgbClr val="00B050"/>
                </a:solidFill>
              </a:rPr>
              <a:t>Any</a:t>
            </a:r>
            <a:r>
              <a:rPr lang="fr-BE" b="1" dirty="0" smtClean="0">
                <a:solidFill>
                  <a:srgbClr val="00B050"/>
                </a:solidFill>
              </a:rPr>
              <a:t> Questions?:  brendan.devlin@ec.europa.eu</a:t>
            </a:r>
            <a:endParaRPr lang="fr-BE" b="1" dirty="0">
              <a:solidFill>
                <a:srgbClr val="00B050"/>
              </a:solidFill>
            </a:endParaRPr>
          </a:p>
        </p:txBody>
      </p:sp>
      <p:sp>
        <p:nvSpPr>
          <p:cNvPr id="5" name="Rectangle 4"/>
          <p:cNvSpPr/>
          <p:nvPr/>
        </p:nvSpPr>
        <p:spPr>
          <a:xfrm>
            <a:off x="1115616" y="4222418"/>
            <a:ext cx="6840760" cy="369332"/>
          </a:xfrm>
          <a:prstGeom prst="rect">
            <a:avLst/>
          </a:prstGeom>
        </p:spPr>
        <p:txBody>
          <a:bodyPr wrap="square">
            <a:spAutoFit/>
          </a:bodyPr>
          <a:lstStyle/>
          <a:p>
            <a:pPr algn="ctr" fontAlgn="base">
              <a:spcBef>
                <a:spcPct val="0"/>
              </a:spcBef>
              <a:spcAft>
                <a:spcPct val="0"/>
              </a:spcAft>
            </a:pPr>
            <a:r>
              <a:rPr lang="en-GB" b="1" dirty="0">
                <a:solidFill>
                  <a:srgbClr val="00B050"/>
                </a:solidFill>
              </a:rPr>
              <a:t>Our core values </a:t>
            </a:r>
            <a:r>
              <a:rPr lang="en-GB" dirty="0">
                <a:solidFill>
                  <a:srgbClr val="00B050"/>
                </a:solidFill>
              </a:rPr>
              <a:t>– excellence, transparency, integrity </a:t>
            </a:r>
            <a:endParaRPr lang="en-GB" b="1" dirty="0">
              <a:solidFill>
                <a:srgbClr val="00B050"/>
              </a:solidFill>
            </a:endParaRPr>
          </a:p>
        </p:txBody>
      </p:sp>
    </p:spTree>
    <p:extLst>
      <p:ext uri="{BB962C8B-B14F-4D97-AF65-F5344CB8AC3E}">
        <p14:creationId xmlns:p14="http://schemas.microsoft.com/office/powerpoint/2010/main" val="36803199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413405" y="3275715"/>
            <a:ext cx="2260555" cy="707886"/>
          </a:xfrm>
          <a:prstGeom prst="rect">
            <a:avLst/>
          </a:prstGeom>
        </p:spPr>
        <p:txBody>
          <a:bodyPr wrap="none">
            <a:spAutoFit/>
          </a:bodyPr>
          <a:lstStyle/>
          <a:p>
            <a:pPr fontAlgn="base">
              <a:lnSpc>
                <a:spcPct val="250000"/>
              </a:lnSpc>
              <a:spcBef>
                <a:spcPct val="0"/>
              </a:spcBef>
              <a:spcAft>
                <a:spcPct val="0"/>
              </a:spcAft>
            </a:pPr>
            <a:r>
              <a:rPr lang="en-GB" sz="1600" dirty="0" smtClean="0">
                <a:solidFill>
                  <a:srgbClr val="808080"/>
                </a:solidFill>
                <a:latin typeface="Arial" panose="020B0604020202020204" pitchFamily="34" charset="0"/>
                <a:cs typeface="Arial" panose="020B0604020202020204" pitchFamily="34" charset="0"/>
              </a:rPr>
              <a:t>…create </a:t>
            </a:r>
            <a:r>
              <a:rPr lang="en-GB" sz="1600" dirty="0" smtClean="0">
                <a:solidFill>
                  <a:srgbClr val="8DC640"/>
                </a:solidFill>
                <a:latin typeface="Arial" panose="020B0604020202020204" pitchFamily="34" charset="0"/>
                <a:cs typeface="Arial" panose="020B0604020202020204" pitchFamily="34" charset="0"/>
              </a:rPr>
              <a:t>jobs &amp; growth</a:t>
            </a:r>
            <a:endParaRPr lang="en-GB" sz="1600" dirty="0">
              <a:solidFill>
                <a:srgbClr val="8DC640"/>
              </a:solidFill>
              <a:latin typeface="Arial" panose="020B0604020202020204" pitchFamily="34" charset="0"/>
              <a:cs typeface="Arial" panose="020B0604020202020204" pitchFamily="34" charset="0"/>
            </a:endParaRPr>
          </a:p>
        </p:txBody>
      </p:sp>
      <p:sp>
        <p:nvSpPr>
          <p:cNvPr id="20" name="TextBox 19"/>
          <p:cNvSpPr txBox="1"/>
          <p:nvPr/>
        </p:nvSpPr>
        <p:spPr>
          <a:xfrm>
            <a:off x="249017" y="465516"/>
            <a:ext cx="8568952" cy="400110"/>
          </a:xfrm>
          <a:prstGeom prst="rect">
            <a:avLst/>
          </a:prstGeom>
          <a:noFill/>
        </p:spPr>
        <p:txBody>
          <a:bodyPr wrap="square" rtlCol="0">
            <a:spAutoFit/>
          </a:bodyPr>
          <a:lstStyle/>
          <a:p>
            <a:pPr algn="ctr" fontAlgn="base">
              <a:spcBef>
                <a:spcPct val="0"/>
              </a:spcBef>
              <a:spcAft>
                <a:spcPct val="0"/>
              </a:spcAft>
            </a:pPr>
            <a:r>
              <a:rPr lang="en-GB" sz="2000" b="1" dirty="0" smtClean="0">
                <a:solidFill>
                  <a:srgbClr val="808080"/>
                </a:solidFill>
                <a:latin typeface="Arial" panose="020B0604020202020204" pitchFamily="34" charset="0"/>
                <a:cs typeface="Arial" panose="020B0604020202020204" pitchFamily="34" charset="0"/>
              </a:rPr>
              <a:t>THE  </a:t>
            </a:r>
            <a:r>
              <a:rPr lang="en-GB" sz="2000" b="1" dirty="0" smtClean="0">
                <a:solidFill>
                  <a:srgbClr val="8DC640"/>
                </a:solidFill>
                <a:latin typeface="Arial" panose="020B0604020202020204" pitchFamily="34" charset="0"/>
                <a:cs typeface="Arial" panose="020B0604020202020204" pitchFamily="34" charset="0"/>
              </a:rPr>
              <a:t>CLEAN ENERGY FOR ALL EUROPEANS</a:t>
            </a:r>
            <a:r>
              <a:rPr lang="en-GB" sz="2000" b="1" dirty="0" smtClean="0">
                <a:solidFill>
                  <a:srgbClr val="808080"/>
                </a:solidFill>
                <a:latin typeface="Arial" panose="020B0604020202020204" pitchFamily="34" charset="0"/>
                <a:cs typeface="Arial" panose="020B0604020202020204" pitchFamily="34" charset="0"/>
              </a:rPr>
              <a:t> PACKAGE </a:t>
            </a:r>
            <a:endParaRPr lang="en-GB" sz="2000" b="1" dirty="0">
              <a:solidFill>
                <a:srgbClr val="808080"/>
              </a:solidFill>
              <a:latin typeface="Arial" panose="020B0604020202020204" pitchFamily="34" charset="0"/>
              <a:cs typeface="Arial" panose="020B0604020202020204" pitchFamily="34" charset="0"/>
            </a:endParaRPr>
          </a:p>
        </p:txBody>
      </p:sp>
      <p:sp>
        <p:nvSpPr>
          <p:cNvPr id="16" name="Rectangle 15"/>
          <p:cNvSpPr/>
          <p:nvPr/>
        </p:nvSpPr>
        <p:spPr bwMode="auto">
          <a:xfrm>
            <a:off x="287524" y="843559"/>
            <a:ext cx="8640960" cy="65681"/>
          </a:xfrm>
          <a:prstGeom prst="rect">
            <a:avLst/>
          </a:prstGeom>
          <a:solidFill>
            <a:srgbClr val="12A9DE"/>
          </a:solidFill>
          <a:ln>
            <a:noFill/>
          </a:ln>
          <a:effectLs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smtClean="0">
              <a:solidFill>
                <a:srgbClr val="0F5494"/>
              </a:solidFill>
            </a:endParaRPr>
          </a:p>
        </p:txBody>
      </p:sp>
      <p:sp>
        <p:nvSpPr>
          <p:cNvPr id="21" name="Right Arrow 20"/>
          <p:cNvSpPr/>
          <p:nvPr/>
        </p:nvSpPr>
        <p:spPr bwMode="auto">
          <a:xfrm>
            <a:off x="1899424" y="3898172"/>
            <a:ext cx="360040" cy="216024"/>
          </a:xfrm>
          <a:prstGeom prst="rightArrow">
            <a:avLst/>
          </a:prstGeom>
          <a:solidFill>
            <a:srgbClr val="12A9DE"/>
          </a:solidFill>
          <a:ln>
            <a:noFill/>
          </a:ln>
          <a:effectLs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smtClean="0">
              <a:solidFill>
                <a:srgbClr val="0F5494"/>
              </a:solidFill>
            </a:endParaRPr>
          </a:p>
        </p:txBody>
      </p:sp>
      <p:sp>
        <p:nvSpPr>
          <p:cNvPr id="23" name="Right Arrow 22"/>
          <p:cNvSpPr/>
          <p:nvPr/>
        </p:nvSpPr>
        <p:spPr bwMode="auto">
          <a:xfrm>
            <a:off x="1899424" y="4224042"/>
            <a:ext cx="360040" cy="216024"/>
          </a:xfrm>
          <a:prstGeom prst="rightArrow">
            <a:avLst/>
          </a:prstGeom>
          <a:solidFill>
            <a:srgbClr val="12A9DE"/>
          </a:solidFill>
          <a:ln>
            <a:noFill/>
          </a:ln>
          <a:effectLs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smtClean="0">
              <a:solidFill>
                <a:srgbClr val="0F5494"/>
              </a:solidFill>
            </a:endParaRPr>
          </a:p>
        </p:txBody>
      </p:sp>
      <p:sp>
        <p:nvSpPr>
          <p:cNvPr id="27" name="Oval 26"/>
          <p:cNvSpPr/>
          <p:nvPr/>
        </p:nvSpPr>
        <p:spPr bwMode="auto">
          <a:xfrm>
            <a:off x="249017" y="1221602"/>
            <a:ext cx="2595650" cy="1824725"/>
          </a:xfrm>
          <a:prstGeom prst="ellipse">
            <a:avLst/>
          </a:prstGeom>
          <a:solidFill>
            <a:schemeClr val="accent3">
              <a:alpha val="10000"/>
            </a:schemeClr>
          </a:solidFill>
          <a:ln>
            <a:noFill/>
          </a:ln>
          <a:effectLst/>
          <a:extLst/>
        </p:spPr>
        <p:txBody>
          <a:bodyPr vert="horz" wrap="square" lIns="91440" tIns="45720" rIns="91440" bIns="45720" numCol="1" rtlCol="0" anchor="ctr" anchorCtr="0" compatLnSpc="1">
            <a:prstTxWarp prst="textNoShape">
              <a:avLst/>
            </a:prstTxWarp>
          </a:bodyPr>
          <a:lstStyle/>
          <a:p>
            <a:pPr lvl="1" fontAlgn="base">
              <a:spcBef>
                <a:spcPct val="0"/>
              </a:spcBef>
              <a:spcAft>
                <a:spcPct val="0"/>
              </a:spcAft>
            </a:pPr>
            <a:endParaRPr lang="en-GB" sz="1100" dirty="0">
              <a:solidFill>
                <a:srgbClr val="0F5494"/>
              </a:solidFill>
            </a:endParaRPr>
          </a:p>
        </p:txBody>
      </p:sp>
      <p:sp>
        <p:nvSpPr>
          <p:cNvPr id="36" name="Oval 35"/>
          <p:cNvSpPr/>
          <p:nvPr/>
        </p:nvSpPr>
        <p:spPr bwMode="auto">
          <a:xfrm>
            <a:off x="6332834" y="1221602"/>
            <a:ext cx="2595650" cy="1824725"/>
          </a:xfrm>
          <a:prstGeom prst="ellipse">
            <a:avLst/>
          </a:prstGeom>
          <a:solidFill>
            <a:schemeClr val="accent3">
              <a:alpha val="10000"/>
            </a:schemeClr>
          </a:solidFill>
          <a:ln>
            <a:noFill/>
          </a:ln>
          <a:effectLst/>
          <a:extLst/>
        </p:spPr>
        <p:txBody>
          <a:bodyPr vert="horz" wrap="square" lIns="91440" tIns="45720" rIns="91440" bIns="45720" numCol="1" rtlCol="0" anchor="ctr" anchorCtr="0" compatLnSpc="1">
            <a:prstTxWarp prst="textNoShape">
              <a:avLst/>
            </a:prstTxWarp>
          </a:bodyPr>
          <a:lstStyle/>
          <a:p>
            <a:pPr lvl="1" fontAlgn="base">
              <a:spcBef>
                <a:spcPct val="0"/>
              </a:spcBef>
              <a:spcAft>
                <a:spcPct val="0"/>
              </a:spcAft>
            </a:pPr>
            <a:endParaRPr lang="en-GB" sz="1100" dirty="0">
              <a:solidFill>
                <a:srgbClr val="0F5494"/>
              </a:solidFill>
            </a:endParaRPr>
          </a:p>
        </p:txBody>
      </p:sp>
      <p:sp>
        <p:nvSpPr>
          <p:cNvPr id="37" name="Oval 36"/>
          <p:cNvSpPr/>
          <p:nvPr/>
        </p:nvSpPr>
        <p:spPr bwMode="auto">
          <a:xfrm>
            <a:off x="3290925" y="1221602"/>
            <a:ext cx="2595650" cy="1824725"/>
          </a:xfrm>
          <a:prstGeom prst="ellipse">
            <a:avLst/>
          </a:prstGeom>
          <a:solidFill>
            <a:schemeClr val="accent3">
              <a:alpha val="10000"/>
            </a:schemeClr>
          </a:solidFill>
          <a:ln>
            <a:noFill/>
          </a:ln>
          <a:effectLst/>
          <a:extLst/>
        </p:spPr>
        <p:txBody>
          <a:bodyPr vert="horz" wrap="square" lIns="91440" tIns="45720" rIns="91440" bIns="45720" numCol="1" rtlCol="0" anchor="ctr" anchorCtr="0" compatLnSpc="1">
            <a:prstTxWarp prst="textNoShape">
              <a:avLst/>
            </a:prstTxWarp>
          </a:bodyPr>
          <a:lstStyle/>
          <a:p>
            <a:pPr lvl="1" fontAlgn="base">
              <a:spcBef>
                <a:spcPct val="0"/>
              </a:spcBef>
              <a:spcAft>
                <a:spcPct val="0"/>
              </a:spcAft>
            </a:pPr>
            <a:endParaRPr lang="en-GB" sz="1200" dirty="0" smtClean="0">
              <a:solidFill>
                <a:srgbClr val="0F5494"/>
              </a:solidFill>
            </a:endParaRPr>
          </a:p>
          <a:p>
            <a:pPr lvl="1" fontAlgn="base">
              <a:spcBef>
                <a:spcPct val="0"/>
              </a:spcBef>
              <a:spcAft>
                <a:spcPct val="0"/>
              </a:spcAft>
            </a:pPr>
            <a:endParaRPr lang="en-GB" sz="1200" dirty="0">
              <a:solidFill>
                <a:srgbClr val="0F5494"/>
              </a:solidFill>
            </a:endParaRPr>
          </a:p>
          <a:p>
            <a:pPr lvl="1" fontAlgn="base">
              <a:spcBef>
                <a:spcPct val="0"/>
              </a:spcBef>
              <a:spcAft>
                <a:spcPct val="0"/>
              </a:spcAft>
            </a:pPr>
            <a:endParaRPr lang="en-GB" sz="1200" dirty="0" smtClean="0">
              <a:solidFill>
                <a:srgbClr val="0F5494"/>
              </a:solidFill>
            </a:endParaRPr>
          </a:p>
          <a:p>
            <a:pPr lvl="1" fontAlgn="base">
              <a:spcBef>
                <a:spcPct val="0"/>
              </a:spcBef>
              <a:spcAft>
                <a:spcPct val="0"/>
              </a:spcAft>
            </a:pPr>
            <a:endParaRPr lang="en-GB" sz="1200" dirty="0">
              <a:solidFill>
                <a:srgbClr val="0F5494"/>
              </a:solidFill>
            </a:endParaRPr>
          </a:p>
          <a:p>
            <a:pPr lvl="1" fontAlgn="base">
              <a:spcBef>
                <a:spcPct val="0"/>
              </a:spcBef>
              <a:spcAft>
                <a:spcPct val="0"/>
              </a:spcAft>
            </a:pPr>
            <a:endParaRPr lang="en-GB" sz="1200" dirty="0" smtClean="0">
              <a:solidFill>
                <a:srgbClr val="0F5494"/>
              </a:solidFill>
            </a:endParaRPr>
          </a:p>
          <a:p>
            <a:pPr lvl="1" fontAlgn="base">
              <a:spcBef>
                <a:spcPct val="0"/>
              </a:spcBef>
              <a:spcAft>
                <a:spcPct val="0"/>
              </a:spcAft>
            </a:pPr>
            <a:endParaRPr lang="en-GB" sz="1200" dirty="0">
              <a:solidFill>
                <a:srgbClr val="0F5494"/>
              </a:solidFill>
            </a:endParaRPr>
          </a:p>
          <a:p>
            <a:pPr lvl="1" fontAlgn="base">
              <a:spcBef>
                <a:spcPct val="0"/>
              </a:spcBef>
              <a:spcAft>
                <a:spcPct val="0"/>
              </a:spcAft>
            </a:pPr>
            <a:endParaRPr lang="en-GB" sz="1200" dirty="0" smtClean="0">
              <a:solidFill>
                <a:srgbClr val="0F5494"/>
              </a:solidFill>
            </a:endParaRPr>
          </a:p>
          <a:p>
            <a:pPr lvl="1" fontAlgn="base">
              <a:spcBef>
                <a:spcPct val="0"/>
              </a:spcBef>
              <a:spcAft>
                <a:spcPct val="0"/>
              </a:spcAft>
            </a:pPr>
            <a:endParaRPr lang="en-GB" sz="1200" dirty="0">
              <a:solidFill>
                <a:srgbClr val="0F5494"/>
              </a:solidFill>
            </a:endParaRPr>
          </a:p>
          <a:p>
            <a:pPr lvl="1" fontAlgn="base">
              <a:spcBef>
                <a:spcPct val="0"/>
              </a:spcBef>
              <a:spcAft>
                <a:spcPct val="0"/>
              </a:spcAft>
            </a:pPr>
            <a:endParaRPr lang="en-GB" sz="1200" dirty="0" smtClean="0">
              <a:solidFill>
                <a:srgbClr val="0F5494"/>
              </a:solidFill>
            </a:endParaRPr>
          </a:p>
        </p:txBody>
      </p:sp>
      <p:pic>
        <p:nvPicPr>
          <p:cNvPr id="38" name="Picture 37"/>
          <p:cNvPicPr>
            <a:picLocks noChangeAspect="1"/>
          </p:cNvPicPr>
          <p:nvPr/>
        </p:nvPicPr>
        <p:blipFill rotWithShape="1">
          <a:blip r:embed="rId3" cstate="print">
            <a:extLst>
              <a:ext uri="{28A0092B-C50C-407E-A947-70E740481C1C}">
                <a14:useLocalDpi xmlns:a14="http://schemas.microsoft.com/office/drawing/2010/main" val="0"/>
              </a:ext>
            </a:extLst>
          </a:blip>
          <a:srcRect r="87162"/>
          <a:stretch/>
        </p:blipFill>
        <p:spPr>
          <a:xfrm>
            <a:off x="1104588" y="1507445"/>
            <a:ext cx="1126330" cy="766055"/>
          </a:xfrm>
          <a:prstGeom prst="rect">
            <a:avLst/>
          </a:prstGeom>
        </p:spPr>
      </p:pic>
      <p:pic>
        <p:nvPicPr>
          <p:cNvPr id="39" name="Picture 38"/>
          <p:cNvPicPr>
            <a:picLocks noChangeAspect="1"/>
          </p:cNvPicPr>
          <p:nvPr/>
        </p:nvPicPr>
        <p:blipFill rotWithShape="1">
          <a:blip r:embed="rId4" cstate="print">
            <a:extLst>
              <a:ext uri="{28A0092B-C50C-407E-A947-70E740481C1C}">
                <a14:useLocalDpi xmlns:a14="http://schemas.microsoft.com/office/drawing/2010/main" val="0"/>
              </a:ext>
            </a:extLst>
          </a:blip>
          <a:srcRect l="11101" t="9063" r="14296" b="11571"/>
          <a:stretch/>
        </p:blipFill>
        <p:spPr>
          <a:xfrm>
            <a:off x="4121996" y="1613022"/>
            <a:ext cx="972016" cy="699493"/>
          </a:xfrm>
          <a:prstGeom prst="ellipse">
            <a:avLst/>
          </a:prstGeom>
        </p:spPr>
      </p:pic>
      <p:pic>
        <p:nvPicPr>
          <p:cNvPr id="40" name="Picture 39"/>
          <p:cNvPicPr>
            <a:picLocks noChangeAspect="1"/>
          </p:cNvPicPr>
          <p:nvPr/>
        </p:nvPicPr>
        <p:blipFill rotWithShape="1">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r="81508"/>
          <a:stretch/>
        </p:blipFill>
        <p:spPr>
          <a:xfrm>
            <a:off x="4111637" y="1227657"/>
            <a:ext cx="1087256" cy="686506"/>
          </a:xfrm>
          <a:prstGeom prst="rect">
            <a:avLst/>
          </a:prstGeom>
        </p:spPr>
      </p:pic>
      <p:pic>
        <p:nvPicPr>
          <p:cNvPr id="41" name="Picture 40"/>
          <p:cNvPicPr>
            <a:picLocks noChangeAspect="1"/>
          </p:cNvPicPr>
          <p:nvPr/>
        </p:nvPicPr>
        <p:blipFill rotWithShape="1">
          <a:blip r:embed="rId6" cstate="print">
            <a:extLst>
              <a:ext uri="{28A0092B-C50C-407E-A947-70E740481C1C}">
                <a14:useLocalDpi xmlns:a14="http://schemas.microsoft.com/office/drawing/2010/main" val="0"/>
              </a:ext>
            </a:extLst>
          </a:blip>
          <a:srcRect l="29668" r="55189" b="48141"/>
          <a:stretch/>
        </p:blipFill>
        <p:spPr>
          <a:xfrm>
            <a:off x="7057857" y="1426146"/>
            <a:ext cx="1254011" cy="928650"/>
          </a:xfrm>
          <a:prstGeom prst="rect">
            <a:avLst/>
          </a:prstGeom>
        </p:spPr>
      </p:pic>
      <p:sp>
        <p:nvSpPr>
          <p:cNvPr id="42" name="TextBox 41"/>
          <p:cNvSpPr txBox="1"/>
          <p:nvPr/>
        </p:nvSpPr>
        <p:spPr>
          <a:xfrm>
            <a:off x="3563888" y="2329739"/>
            <a:ext cx="2088232" cy="923330"/>
          </a:xfrm>
          <a:prstGeom prst="rect">
            <a:avLst/>
          </a:prstGeom>
          <a:noFill/>
        </p:spPr>
        <p:txBody>
          <a:bodyPr wrap="square" rtlCol="0">
            <a:spAutoFit/>
          </a:bodyPr>
          <a:lstStyle/>
          <a:p>
            <a:pPr marL="0" lvl="1" algn="ctr" fontAlgn="base">
              <a:spcBef>
                <a:spcPct val="0"/>
              </a:spcBef>
              <a:spcAft>
                <a:spcPct val="0"/>
              </a:spcAft>
            </a:pPr>
            <a:r>
              <a:rPr lang="en-GB" sz="1400" dirty="0" smtClean="0">
                <a:solidFill>
                  <a:srgbClr val="0F5494"/>
                </a:solidFill>
              </a:rPr>
              <a:t>Demonstrating </a:t>
            </a:r>
            <a:r>
              <a:rPr lang="en-GB" sz="1400" dirty="0">
                <a:solidFill>
                  <a:srgbClr val="0F5494"/>
                </a:solidFill>
              </a:rPr>
              <a:t>global leadership in renewables </a:t>
            </a:r>
          </a:p>
          <a:p>
            <a:pPr algn="ctr" fontAlgn="base">
              <a:spcBef>
                <a:spcPct val="0"/>
              </a:spcBef>
              <a:spcAft>
                <a:spcPct val="0"/>
              </a:spcAft>
            </a:pPr>
            <a:endParaRPr lang="en-GB" sz="1200" dirty="0">
              <a:solidFill>
                <a:srgbClr val="0F5494"/>
              </a:solidFill>
            </a:endParaRPr>
          </a:p>
        </p:txBody>
      </p:sp>
      <p:sp>
        <p:nvSpPr>
          <p:cNvPr id="43" name="TextBox 42"/>
          <p:cNvSpPr txBox="1"/>
          <p:nvPr/>
        </p:nvSpPr>
        <p:spPr>
          <a:xfrm>
            <a:off x="6802567" y="2329739"/>
            <a:ext cx="1656184" cy="923330"/>
          </a:xfrm>
          <a:prstGeom prst="rect">
            <a:avLst/>
          </a:prstGeom>
          <a:noFill/>
        </p:spPr>
        <p:txBody>
          <a:bodyPr wrap="square" rtlCol="0">
            <a:spAutoFit/>
          </a:bodyPr>
          <a:lstStyle/>
          <a:p>
            <a:pPr marL="0" lvl="1" algn="ctr" fontAlgn="base">
              <a:spcBef>
                <a:spcPct val="0"/>
              </a:spcBef>
              <a:spcAft>
                <a:spcPct val="0"/>
              </a:spcAft>
            </a:pPr>
            <a:r>
              <a:rPr lang="en-GB" sz="1400" dirty="0" smtClean="0">
                <a:solidFill>
                  <a:srgbClr val="0F5494"/>
                </a:solidFill>
              </a:rPr>
              <a:t>Delivering a fair deal for consumers</a:t>
            </a:r>
            <a:endParaRPr lang="en-GB" sz="1400" dirty="0">
              <a:solidFill>
                <a:srgbClr val="0F5494"/>
              </a:solidFill>
            </a:endParaRPr>
          </a:p>
          <a:p>
            <a:pPr algn="ctr" fontAlgn="base">
              <a:spcBef>
                <a:spcPct val="0"/>
              </a:spcBef>
              <a:spcAft>
                <a:spcPct val="0"/>
              </a:spcAft>
            </a:pPr>
            <a:endParaRPr lang="en-GB" sz="1200" dirty="0">
              <a:solidFill>
                <a:srgbClr val="0F5494"/>
              </a:solidFill>
            </a:endParaRPr>
          </a:p>
        </p:txBody>
      </p:sp>
      <p:sp>
        <p:nvSpPr>
          <p:cNvPr id="44" name="TextBox 43"/>
          <p:cNvSpPr txBox="1"/>
          <p:nvPr/>
        </p:nvSpPr>
        <p:spPr>
          <a:xfrm>
            <a:off x="755576" y="2329739"/>
            <a:ext cx="1693010" cy="707886"/>
          </a:xfrm>
          <a:prstGeom prst="rect">
            <a:avLst/>
          </a:prstGeom>
          <a:noFill/>
        </p:spPr>
        <p:txBody>
          <a:bodyPr wrap="square" rtlCol="0">
            <a:spAutoFit/>
          </a:bodyPr>
          <a:lstStyle/>
          <a:p>
            <a:pPr marL="0" lvl="1" algn="ctr" fontAlgn="base">
              <a:spcBef>
                <a:spcPct val="0"/>
              </a:spcBef>
              <a:spcAft>
                <a:spcPct val="0"/>
              </a:spcAft>
            </a:pPr>
            <a:r>
              <a:rPr lang="en-GB" sz="1400" dirty="0" smtClean="0">
                <a:solidFill>
                  <a:srgbClr val="0F5494"/>
                </a:solidFill>
              </a:rPr>
              <a:t>Putting energy efficiency first</a:t>
            </a:r>
            <a:endParaRPr lang="en-GB" sz="1400" dirty="0">
              <a:solidFill>
                <a:srgbClr val="0F5494"/>
              </a:solidFill>
            </a:endParaRPr>
          </a:p>
          <a:p>
            <a:pPr algn="ctr" fontAlgn="base">
              <a:spcBef>
                <a:spcPct val="0"/>
              </a:spcBef>
              <a:spcAft>
                <a:spcPct val="0"/>
              </a:spcAft>
            </a:pPr>
            <a:endParaRPr lang="en-GB" sz="1200" dirty="0">
              <a:solidFill>
                <a:srgbClr val="0F5494"/>
              </a:solidFill>
            </a:endParaRPr>
          </a:p>
        </p:txBody>
      </p:sp>
      <p:sp>
        <p:nvSpPr>
          <p:cNvPr id="22" name="Right Arrow 21"/>
          <p:cNvSpPr/>
          <p:nvPr/>
        </p:nvSpPr>
        <p:spPr bwMode="auto">
          <a:xfrm>
            <a:off x="1899424" y="3572303"/>
            <a:ext cx="360040" cy="216024"/>
          </a:xfrm>
          <a:prstGeom prst="rightArrow">
            <a:avLst/>
          </a:prstGeom>
          <a:solidFill>
            <a:srgbClr val="12A9DE"/>
          </a:solidFill>
          <a:ln>
            <a:noFill/>
          </a:ln>
          <a:effectLs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smtClean="0">
              <a:solidFill>
                <a:srgbClr val="0F5494"/>
              </a:solidFill>
            </a:endParaRPr>
          </a:p>
        </p:txBody>
      </p:sp>
      <p:sp>
        <p:nvSpPr>
          <p:cNvPr id="25" name="Rectangle 24"/>
          <p:cNvSpPr/>
          <p:nvPr/>
        </p:nvSpPr>
        <p:spPr>
          <a:xfrm>
            <a:off x="5796139" y="3275715"/>
            <a:ext cx="3235181" cy="707886"/>
          </a:xfrm>
          <a:prstGeom prst="rect">
            <a:avLst/>
          </a:prstGeom>
        </p:spPr>
        <p:txBody>
          <a:bodyPr wrap="none">
            <a:spAutoFit/>
          </a:bodyPr>
          <a:lstStyle/>
          <a:p>
            <a:pPr fontAlgn="base">
              <a:lnSpc>
                <a:spcPct val="250000"/>
              </a:lnSpc>
              <a:spcBef>
                <a:spcPct val="0"/>
              </a:spcBef>
              <a:spcAft>
                <a:spcPct val="0"/>
              </a:spcAft>
            </a:pPr>
            <a:r>
              <a:rPr lang="en-GB" sz="1600" dirty="0" smtClean="0">
                <a:solidFill>
                  <a:srgbClr val="808080"/>
                </a:solidFill>
                <a:latin typeface="Arial" panose="020B0604020202020204" pitchFamily="34" charset="0"/>
                <a:cs typeface="Arial" panose="020B0604020202020204" pitchFamily="34" charset="0"/>
              </a:rPr>
              <a:t>…make the </a:t>
            </a:r>
            <a:r>
              <a:rPr lang="en-GB" sz="1600" dirty="0">
                <a:solidFill>
                  <a:srgbClr val="8DC640"/>
                </a:solidFill>
                <a:latin typeface="Arial" panose="020B0604020202020204" pitchFamily="34" charset="0"/>
                <a:cs typeface="Arial" panose="020B0604020202020204" pitchFamily="34" charset="0"/>
              </a:rPr>
              <a:t>market</a:t>
            </a:r>
            <a:r>
              <a:rPr lang="en-GB" sz="1600" dirty="0" smtClean="0">
                <a:solidFill>
                  <a:srgbClr val="808080"/>
                </a:solidFill>
                <a:latin typeface="Arial" panose="020B0604020202020204" pitchFamily="34" charset="0"/>
                <a:cs typeface="Arial" panose="020B0604020202020204" pitchFamily="34" charset="0"/>
              </a:rPr>
              <a:t> fit for purpose</a:t>
            </a:r>
            <a:endParaRPr lang="en-GB" sz="1600" dirty="0">
              <a:solidFill>
                <a:srgbClr val="8DC640"/>
              </a:solidFill>
              <a:latin typeface="Arial" panose="020B0604020202020204" pitchFamily="34" charset="0"/>
              <a:cs typeface="Arial" panose="020B0604020202020204" pitchFamily="34" charset="0"/>
            </a:endParaRPr>
          </a:p>
        </p:txBody>
      </p:sp>
      <p:sp>
        <p:nvSpPr>
          <p:cNvPr id="26" name="Right Arrow 25"/>
          <p:cNvSpPr/>
          <p:nvPr/>
        </p:nvSpPr>
        <p:spPr bwMode="auto">
          <a:xfrm>
            <a:off x="5364088" y="3570026"/>
            <a:ext cx="360040" cy="216024"/>
          </a:xfrm>
          <a:prstGeom prst="rightArrow">
            <a:avLst/>
          </a:prstGeom>
          <a:solidFill>
            <a:srgbClr val="12A9DE"/>
          </a:solidFill>
          <a:ln>
            <a:noFill/>
          </a:ln>
          <a:effectLs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smtClean="0">
              <a:solidFill>
                <a:srgbClr val="0F5494"/>
              </a:solidFill>
            </a:endParaRPr>
          </a:p>
        </p:txBody>
      </p:sp>
      <p:sp>
        <p:nvSpPr>
          <p:cNvPr id="28" name="Rectangle 27"/>
          <p:cNvSpPr/>
          <p:nvPr/>
        </p:nvSpPr>
        <p:spPr>
          <a:xfrm>
            <a:off x="5796136" y="3627648"/>
            <a:ext cx="1895071" cy="707886"/>
          </a:xfrm>
          <a:prstGeom prst="rect">
            <a:avLst/>
          </a:prstGeom>
        </p:spPr>
        <p:txBody>
          <a:bodyPr wrap="none">
            <a:spAutoFit/>
          </a:bodyPr>
          <a:lstStyle/>
          <a:p>
            <a:pPr fontAlgn="base">
              <a:lnSpc>
                <a:spcPct val="250000"/>
              </a:lnSpc>
              <a:spcBef>
                <a:spcPct val="0"/>
              </a:spcBef>
              <a:spcAft>
                <a:spcPct val="0"/>
              </a:spcAft>
            </a:pPr>
            <a:r>
              <a:rPr lang="en-GB" sz="1600" dirty="0" smtClean="0">
                <a:solidFill>
                  <a:srgbClr val="808080"/>
                </a:solidFill>
                <a:latin typeface="Arial" panose="020B0604020202020204" pitchFamily="34" charset="0"/>
                <a:cs typeface="Arial" panose="020B0604020202020204" pitchFamily="34" charset="0"/>
              </a:rPr>
              <a:t>…foster </a:t>
            </a:r>
            <a:r>
              <a:rPr lang="en-GB" sz="1600" dirty="0" smtClean="0">
                <a:solidFill>
                  <a:srgbClr val="8DC640"/>
                </a:solidFill>
                <a:latin typeface="Arial" panose="020B0604020202020204" pitchFamily="34" charset="0"/>
                <a:cs typeface="Arial" panose="020B0604020202020204" pitchFamily="34" charset="0"/>
              </a:rPr>
              <a:t>innovation</a:t>
            </a:r>
            <a:endParaRPr lang="en-GB" sz="1600" dirty="0">
              <a:solidFill>
                <a:srgbClr val="8DC640"/>
              </a:solidFill>
              <a:latin typeface="Arial" panose="020B0604020202020204" pitchFamily="34" charset="0"/>
              <a:cs typeface="Arial" panose="020B0604020202020204" pitchFamily="34" charset="0"/>
            </a:endParaRPr>
          </a:p>
        </p:txBody>
      </p:sp>
      <p:sp>
        <p:nvSpPr>
          <p:cNvPr id="29" name="Right Arrow 28"/>
          <p:cNvSpPr/>
          <p:nvPr/>
        </p:nvSpPr>
        <p:spPr bwMode="auto">
          <a:xfrm>
            <a:off x="5364088" y="3897034"/>
            <a:ext cx="360040" cy="216024"/>
          </a:xfrm>
          <a:prstGeom prst="rightArrow">
            <a:avLst/>
          </a:prstGeom>
          <a:solidFill>
            <a:srgbClr val="12A9DE"/>
          </a:solidFill>
          <a:ln>
            <a:noFill/>
          </a:ln>
          <a:effectLs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smtClean="0">
              <a:solidFill>
                <a:srgbClr val="0F5494"/>
              </a:solidFill>
            </a:endParaRPr>
          </a:p>
        </p:txBody>
      </p:sp>
      <p:sp>
        <p:nvSpPr>
          <p:cNvPr id="30" name="Rectangle 29"/>
          <p:cNvSpPr/>
          <p:nvPr/>
        </p:nvSpPr>
        <p:spPr>
          <a:xfrm>
            <a:off x="5796139" y="3979582"/>
            <a:ext cx="1838965" cy="707886"/>
          </a:xfrm>
          <a:prstGeom prst="rect">
            <a:avLst/>
          </a:prstGeom>
        </p:spPr>
        <p:txBody>
          <a:bodyPr wrap="none">
            <a:spAutoFit/>
          </a:bodyPr>
          <a:lstStyle/>
          <a:p>
            <a:pPr fontAlgn="base">
              <a:lnSpc>
                <a:spcPct val="250000"/>
              </a:lnSpc>
              <a:spcBef>
                <a:spcPct val="0"/>
              </a:spcBef>
              <a:spcAft>
                <a:spcPct val="0"/>
              </a:spcAft>
            </a:pPr>
            <a:r>
              <a:rPr lang="en-GB" sz="1600" dirty="0" smtClean="0">
                <a:solidFill>
                  <a:srgbClr val="808080"/>
                </a:solidFill>
                <a:latin typeface="Arial" panose="020B0604020202020204" pitchFamily="34" charset="0"/>
                <a:cs typeface="Arial" panose="020B0604020202020204" pitchFamily="34" charset="0"/>
              </a:rPr>
              <a:t>…spur </a:t>
            </a:r>
            <a:r>
              <a:rPr lang="en-GB" sz="1600" dirty="0" smtClean="0">
                <a:solidFill>
                  <a:srgbClr val="8DC640"/>
                </a:solidFill>
                <a:latin typeface="Arial" panose="020B0604020202020204" pitchFamily="34" charset="0"/>
                <a:cs typeface="Arial" panose="020B0604020202020204" pitchFamily="34" charset="0"/>
              </a:rPr>
              <a:t>investment</a:t>
            </a:r>
            <a:endParaRPr lang="en-GB" sz="1600" dirty="0">
              <a:solidFill>
                <a:srgbClr val="8DC640"/>
              </a:solidFill>
              <a:latin typeface="Arial" panose="020B0604020202020204" pitchFamily="34" charset="0"/>
              <a:cs typeface="Arial" panose="020B0604020202020204" pitchFamily="34" charset="0"/>
            </a:endParaRPr>
          </a:p>
        </p:txBody>
      </p:sp>
      <p:sp>
        <p:nvSpPr>
          <p:cNvPr id="31" name="Right Arrow 30"/>
          <p:cNvSpPr/>
          <p:nvPr/>
        </p:nvSpPr>
        <p:spPr bwMode="auto">
          <a:xfrm>
            <a:off x="5364088" y="4224042"/>
            <a:ext cx="360040" cy="216024"/>
          </a:xfrm>
          <a:prstGeom prst="rightArrow">
            <a:avLst/>
          </a:prstGeom>
          <a:solidFill>
            <a:srgbClr val="12A9DE"/>
          </a:solidFill>
          <a:ln>
            <a:noFill/>
          </a:ln>
          <a:effectLst/>
          <a:ex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smtClean="0">
              <a:solidFill>
                <a:srgbClr val="0F5494"/>
              </a:solidFill>
            </a:endParaRPr>
          </a:p>
        </p:txBody>
      </p:sp>
      <p:sp>
        <p:nvSpPr>
          <p:cNvPr id="32" name="Rectangle 31"/>
          <p:cNvSpPr/>
          <p:nvPr/>
        </p:nvSpPr>
        <p:spPr>
          <a:xfrm>
            <a:off x="2387362" y="3627648"/>
            <a:ext cx="2339102" cy="707886"/>
          </a:xfrm>
          <a:prstGeom prst="rect">
            <a:avLst/>
          </a:prstGeom>
        </p:spPr>
        <p:txBody>
          <a:bodyPr wrap="none">
            <a:spAutoFit/>
          </a:bodyPr>
          <a:lstStyle/>
          <a:p>
            <a:pPr fontAlgn="base">
              <a:lnSpc>
                <a:spcPct val="250000"/>
              </a:lnSpc>
              <a:spcBef>
                <a:spcPct val="0"/>
              </a:spcBef>
              <a:spcAft>
                <a:spcPct val="0"/>
              </a:spcAft>
            </a:pPr>
            <a:r>
              <a:rPr lang="en-GB" sz="1600" dirty="0" smtClean="0">
                <a:solidFill>
                  <a:srgbClr val="808080"/>
                </a:solidFill>
                <a:latin typeface="Arial" panose="020B0604020202020204" pitchFamily="34" charset="0"/>
                <a:cs typeface="Arial" panose="020B0604020202020204" pitchFamily="34" charset="0"/>
              </a:rPr>
              <a:t>…secure </a:t>
            </a:r>
            <a:r>
              <a:rPr lang="en-GB" sz="1600" dirty="0" smtClean="0">
                <a:solidFill>
                  <a:srgbClr val="8DC640"/>
                </a:solidFill>
                <a:latin typeface="Arial" panose="020B0604020202020204" pitchFamily="34" charset="0"/>
                <a:cs typeface="Arial" panose="020B0604020202020204" pitchFamily="34" charset="0"/>
              </a:rPr>
              <a:t>energy supply</a:t>
            </a:r>
            <a:endParaRPr lang="en-GB" sz="1600" dirty="0">
              <a:solidFill>
                <a:srgbClr val="8DC640"/>
              </a:solidFill>
              <a:latin typeface="Arial" panose="020B0604020202020204" pitchFamily="34" charset="0"/>
              <a:cs typeface="Arial" panose="020B0604020202020204" pitchFamily="34" charset="0"/>
            </a:endParaRPr>
          </a:p>
        </p:txBody>
      </p:sp>
      <p:sp>
        <p:nvSpPr>
          <p:cNvPr id="33" name="Rectangle 32"/>
          <p:cNvSpPr/>
          <p:nvPr/>
        </p:nvSpPr>
        <p:spPr>
          <a:xfrm>
            <a:off x="2417673" y="3979582"/>
            <a:ext cx="2885726" cy="707886"/>
          </a:xfrm>
          <a:prstGeom prst="rect">
            <a:avLst/>
          </a:prstGeom>
        </p:spPr>
        <p:txBody>
          <a:bodyPr wrap="none">
            <a:spAutoFit/>
          </a:bodyPr>
          <a:lstStyle/>
          <a:p>
            <a:pPr fontAlgn="base">
              <a:lnSpc>
                <a:spcPct val="250000"/>
              </a:lnSpc>
              <a:spcBef>
                <a:spcPct val="0"/>
              </a:spcBef>
              <a:spcAft>
                <a:spcPct val="0"/>
              </a:spcAft>
            </a:pPr>
            <a:r>
              <a:rPr lang="en-GB" sz="1600" dirty="0" smtClean="0">
                <a:solidFill>
                  <a:srgbClr val="808080"/>
                </a:solidFill>
                <a:latin typeface="Arial" panose="020B0604020202020204" pitchFamily="34" charset="0"/>
                <a:cs typeface="Arial" panose="020B0604020202020204" pitchFamily="34" charset="0"/>
              </a:rPr>
              <a:t>…bring down </a:t>
            </a:r>
            <a:r>
              <a:rPr lang="en-GB" sz="1600" dirty="0" smtClean="0">
                <a:solidFill>
                  <a:srgbClr val="8DC640"/>
                </a:solidFill>
                <a:latin typeface="Arial" panose="020B0604020202020204" pitchFamily="34" charset="0"/>
                <a:cs typeface="Arial" panose="020B0604020202020204" pitchFamily="34" charset="0"/>
              </a:rPr>
              <a:t>GHG emissions</a:t>
            </a:r>
            <a:endParaRPr lang="en-GB" sz="1600" dirty="0">
              <a:solidFill>
                <a:srgbClr val="8DC640"/>
              </a:solidFill>
              <a:latin typeface="Arial" panose="020B0604020202020204" pitchFamily="34" charset="0"/>
              <a:cs typeface="Arial" panose="020B0604020202020204" pitchFamily="34" charset="0"/>
            </a:endParaRPr>
          </a:p>
        </p:txBody>
      </p:sp>
      <p:pic>
        <p:nvPicPr>
          <p:cNvPr id="34" name="Picture 2" descr="C:\Users\hebekju\AppData\Local\Temp\1\Box.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9020" y="3537889"/>
            <a:ext cx="1640851" cy="994766"/>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298488" y="3219822"/>
            <a:ext cx="2088874" cy="338554"/>
          </a:xfrm>
          <a:prstGeom prst="rect">
            <a:avLst/>
          </a:prstGeom>
          <a:noFill/>
        </p:spPr>
        <p:txBody>
          <a:bodyPr wrap="square" rtlCol="0">
            <a:spAutoFit/>
          </a:bodyPr>
          <a:lstStyle/>
          <a:p>
            <a:pPr fontAlgn="base">
              <a:spcBef>
                <a:spcPct val="0"/>
              </a:spcBef>
              <a:spcAft>
                <a:spcPct val="0"/>
              </a:spcAft>
            </a:pPr>
            <a:r>
              <a:rPr lang="en-GB" sz="1600" dirty="0" smtClean="0">
                <a:solidFill>
                  <a:srgbClr val="808080"/>
                </a:solidFill>
                <a:latin typeface="Arial" panose="020B0604020202020204" pitchFamily="34" charset="0"/>
                <a:cs typeface="Arial" panose="020B0604020202020204" pitchFamily="34" charset="0"/>
              </a:rPr>
              <a:t>An opportunity to..</a:t>
            </a:r>
            <a:endParaRPr lang="en-GB" sz="1600" dirty="0">
              <a:solidFill>
                <a:srgbClr val="8080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8981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Custom 3">
      <a:dk1>
        <a:srgbClr val="000000"/>
      </a:dk1>
      <a:lt1>
        <a:srgbClr val="FFFFFF"/>
      </a:lt1>
      <a:dk2>
        <a:srgbClr val="000000"/>
      </a:dk2>
      <a:lt2>
        <a:srgbClr val="808080"/>
      </a:lt2>
      <a:accent1>
        <a:srgbClr val="03A9DD"/>
      </a:accent1>
      <a:accent2>
        <a:srgbClr val="8DC640"/>
      </a:accent2>
      <a:accent3>
        <a:srgbClr val="9CCDEB"/>
      </a:accent3>
      <a:accent4>
        <a:srgbClr val="000000"/>
      </a:accent4>
      <a:accent5>
        <a:srgbClr val="FFFFFF"/>
      </a:accent5>
      <a:accent6>
        <a:srgbClr val="808080"/>
      </a:accent6>
      <a:hlink>
        <a:srgbClr val="03A9DD"/>
      </a:hlink>
      <a:folHlink>
        <a:srgbClr val="8DC64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Blank">
  <a:themeElements>
    <a:clrScheme name="Custom 3">
      <a:dk1>
        <a:srgbClr val="000000"/>
      </a:dk1>
      <a:lt1>
        <a:srgbClr val="FFFFFF"/>
      </a:lt1>
      <a:dk2>
        <a:srgbClr val="000000"/>
      </a:dk2>
      <a:lt2>
        <a:srgbClr val="808080"/>
      </a:lt2>
      <a:accent1>
        <a:srgbClr val="03A9DD"/>
      </a:accent1>
      <a:accent2>
        <a:srgbClr val="8DC640"/>
      </a:accent2>
      <a:accent3>
        <a:srgbClr val="9CCDEB"/>
      </a:accent3>
      <a:accent4>
        <a:srgbClr val="000000"/>
      </a:accent4>
      <a:accent5>
        <a:srgbClr val="FFFFFF"/>
      </a:accent5>
      <a:accent6>
        <a:srgbClr val="808080"/>
      </a:accent6>
      <a:hlink>
        <a:srgbClr val="03A9DD"/>
      </a:hlink>
      <a:folHlink>
        <a:srgbClr val="8DC64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a:themeElements>
    <a:clrScheme name="Custom 3">
      <a:dk1>
        <a:srgbClr val="000000"/>
      </a:dk1>
      <a:lt1>
        <a:srgbClr val="FFFFFF"/>
      </a:lt1>
      <a:dk2>
        <a:srgbClr val="000000"/>
      </a:dk2>
      <a:lt2>
        <a:srgbClr val="808080"/>
      </a:lt2>
      <a:accent1>
        <a:srgbClr val="03A9DD"/>
      </a:accent1>
      <a:accent2>
        <a:srgbClr val="8DC640"/>
      </a:accent2>
      <a:accent3>
        <a:srgbClr val="9CCDEB"/>
      </a:accent3>
      <a:accent4>
        <a:srgbClr val="000000"/>
      </a:accent4>
      <a:accent5>
        <a:srgbClr val="FFFFFF"/>
      </a:accent5>
      <a:accent6>
        <a:srgbClr val="808080"/>
      </a:accent6>
      <a:hlink>
        <a:srgbClr val="03A9DD"/>
      </a:hlink>
      <a:folHlink>
        <a:srgbClr val="8DC64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1322</TotalTime>
  <Words>1334</Words>
  <Application>Microsoft Office PowerPoint</Application>
  <PresentationFormat>On-screen Show (16:9)</PresentationFormat>
  <Paragraphs>288</Paragraphs>
  <Slides>12</Slides>
  <Notes>12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12</vt:i4>
      </vt:variant>
    </vt:vector>
  </HeadingPairs>
  <TitlesOfParts>
    <vt:vector size="22" baseType="lpstr">
      <vt:lpstr>Arial</vt:lpstr>
      <vt:lpstr>Calibri</vt:lpstr>
      <vt:lpstr>EC Square Sans Pro</vt:lpstr>
      <vt:lpstr>Helvetica</vt:lpstr>
      <vt:lpstr>Times New Roman</vt:lpstr>
      <vt:lpstr>Verdana</vt:lpstr>
      <vt:lpstr>Blank</vt:lpstr>
      <vt:lpstr>2_Blank</vt:lpstr>
      <vt:lpstr>4_Blank</vt:lpstr>
      <vt:lpstr>1_Blank</vt:lpstr>
      <vt:lpstr>PowerPoint Presentation</vt:lpstr>
      <vt:lpstr>PowerPoint Presentation</vt:lpstr>
      <vt:lpstr>PowerPoint Presentation</vt:lpstr>
      <vt:lpstr>From Silos to…….</vt:lpstr>
      <vt:lpstr>To Integrated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OCCHIPENTI Sebastien (ENER)</dc:creator>
  <cp:lastModifiedBy>STOU</cp:lastModifiedBy>
  <cp:revision>111</cp:revision>
  <cp:lastPrinted>2017-11-21T12:13:25Z</cp:lastPrinted>
  <dcterms:created xsi:type="dcterms:W3CDTF">2017-01-30T16:23:07Z</dcterms:created>
  <dcterms:modified xsi:type="dcterms:W3CDTF">2018-06-07T15:29:24Z</dcterms:modified>
</cp:coreProperties>
</file>