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5" r:id="rId1"/>
  </p:sldMasterIdLst>
  <p:sldIdLst>
    <p:sldId id="260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 varScale="1">
        <p:scale>
          <a:sx n="85" d="100"/>
          <a:sy n="85" d="100"/>
        </p:scale>
        <p:origin x="-91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365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6/6/2017</a:t>
            </a:fld>
            <a:endParaRPr lang="en-U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2" name="1 Grupo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Tourism a </a:t>
            </a:r>
            <a:r>
              <a:rPr lang="en-US" dirty="0"/>
              <a:t>Panacea for the Balearic Islands</a:t>
            </a:r>
            <a:r>
              <a:rPr lang="es-ES" dirty="0" smtClean="0"/>
              <a:t>? 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ENTREPRENEURSHIP ON EUROPEAN ISLANDS </a:t>
            </a:r>
            <a:endParaRPr lang="es-E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9532257" y="4855002"/>
            <a:ext cx="2576285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 dirty="0" smtClean="0"/>
              <a:t>Tolo Gomila</a:t>
            </a:r>
          </a:p>
          <a:p>
            <a:r>
              <a:rPr lang="es-ES" b="1" dirty="0" err="1" smtClean="0"/>
              <a:t>Brussels</a:t>
            </a:r>
            <a:r>
              <a:rPr lang="es-ES" b="1" dirty="0" smtClean="0"/>
              <a:t>, 2 June 2017</a:t>
            </a:r>
            <a:endParaRPr lang="es-ES" b="1" dirty="0"/>
          </a:p>
        </p:txBody>
      </p:sp>
      <p:pic>
        <p:nvPicPr>
          <p:cNvPr id="1026" name="Picture 2" descr="Resultado de imagen de camara de comercio mallor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5575" y="5544502"/>
            <a:ext cx="1876425" cy="1313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016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8443" y="2913594"/>
            <a:ext cx="2275114" cy="1293028"/>
          </a:xfrm>
        </p:spPr>
        <p:txBody>
          <a:bodyPr>
            <a:noAutofit/>
          </a:bodyPr>
          <a:lstStyle/>
          <a:p>
            <a:pPr algn="ctr"/>
            <a:r>
              <a:rPr lang="es-ES" sz="9600" b="1" dirty="0" smtClean="0"/>
              <a:t>SI</a:t>
            </a:r>
            <a:endParaRPr lang="es-ES" sz="9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5021943"/>
            <a:ext cx="10820400" cy="1196742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4" name="Rectángulo redondeado 3"/>
          <p:cNvSpPr/>
          <p:nvPr/>
        </p:nvSpPr>
        <p:spPr>
          <a:xfrm>
            <a:off x="3396342" y="2725536"/>
            <a:ext cx="6618515" cy="166914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 smtClean="0">
                <a:solidFill>
                  <a:schemeClr val="bg1"/>
                </a:solidFill>
              </a:rPr>
              <a:t>A new </a:t>
            </a:r>
            <a:r>
              <a:rPr lang="es-ES" sz="4400" b="1" u="sng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Strategic</a:t>
            </a:r>
            <a:r>
              <a:rPr lang="es-ES" sz="44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4400" b="1" u="sng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Itinenary</a:t>
            </a:r>
            <a:endParaRPr lang="es-ES" sz="44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ES" dirty="0"/>
          </a:p>
        </p:txBody>
      </p:sp>
      <p:sp>
        <p:nvSpPr>
          <p:cNvPr id="6" name="Elipse 5"/>
          <p:cNvSpPr/>
          <p:nvPr/>
        </p:nvSpPr>
        <p:spPr>
          <a:xfrm>
            <a:off x="685800" y="1567543"/>
            <a:ext cx="2743201" cy="1157993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URGENT</a:t>
            </a:r>
            <a:endParaRPr lang="es-ES" sz="2800" b="1" dirty="0"/>
          </a:p>
        </p:txBody>
      </p:sp>
      <p:sp>
        <p:nvSpPr>
          <p:cNvPr id="8" name="Elipse 7"/>
          <p:cNvSpPr/>
          <p:nvPr/>
        </p:nvSpPr>
        <p:spPr>
          <a:xfrm>
            <a:off x="8548914" y="885371"/>
            <a:ext cx="3142343" cy="1212901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NECESSARY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83200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 animBg="1"/>
      <p:bldP spid="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36577" y="611546"/>
            <a:ext cx="8610600" cy="1293028"/>
          </a:xfrm>
        </p:spPr>
        <p:txBody>
          <a:bodyPr>
            <a:noAutofit/>
          </a:bodyPr>
          <a:lstStyle/>
          <a:p>
            <a:r>
              <a:rPr lang="en-US" sz="3200" dirty="0"/>
              <a:t>Tourism is </a:t>
            </a:r>
            <a:r>
              <a:rPr lang="en-US" sz="3200" dirty="0" smtClean="0"/>
              <a:t>being the </a:t>
            </a:r>
            <a:r>
              <a:rPr lang="en-US" sz="3200" dirty="0"/>
              <a:t>key in consolidating the economic recovery of the Balearic Islands</a:t>
            </a:r>
            <a:endParaRPr lang="es-ES" sz="3200" dirty="0"/>
          </a:p>
        </p:txBody>
      </p:sp>
      <p:sp>
        <p:nvSpPr>
          <p:cNvPr id="4" name="Rectángulo redondeado 3"/>
          <p:cNvSpPr/>
          <p:nvPr/>
        </p:nvSpPr>
        <p:spPr>
          <a:xfrm>
            <a:off x="459016" y="2117274"/>
            <a:ext cx="8118929" cy="71301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2000" b="1" i="1" dirty="0">
                <a:solidFill>
                  <a:schemeClr val="bg1"/>
                </a:solidFill>
              </a:rPr>
              <a:t>5,79 </a:t>
            </a:r>
            <a:r>
              <a:rPr lang="es-ES" sz="2000" b="1" i="1" dirty="0" err="1" smtClean="0">
                <a:solidFill>
                  <a:schemeClr val="bg1"/>
                </a:solidFill>
              </a:rPr>
              <a:t>Millions</a:t>
            </a:r>
            <a:r>
              <a:rPr lang="es-ES" sz="2000" b="1" i="1" dirty="0" smtClean="0">
                <a:solidFill>
                  <a:schemeClr val="bg1"/>
                </a:solidFill>
              </a:rPr>
              <a:t> of </a:t>
            </a:r>
            <a:r>
              <a:rPr lang="es-ES" sz="2000" b="1" i="1" dirty="0" err="1" smtClean="0">
                <a:solidFill>
                  <a:schemeClr val="bg1"/>
                </a:solidFill>
              </a:rPr>
              <a:t>airport</a:t>
            </a:r>
            <a:r>
              <a:rPr lang="es-ES" sz="2000" b="1" i="1" dirty="0" smtClean="0">
                <a:solidFill>
                  <a:schemeClr val="bg1"/>
                </a:solidFill>
              </a:rPr>
              <a:t> </a:t>
            </a:r>
            <a:r>
              <a:rPr lang="es-ES" sz="2000" b="1" i="1" dirty="0" err="1" smtClean="0">
                <a:solidFill>
                  <a:schemeClr val="bg1"/>
                </a:solidFill>
              </a:rPr>
              <a:t>passengers</a:t>
            </a:r>
            <a:r>
              <a:rPr lang="es-ES" sz="2000" b="1" i="1" dirty="0" smtClean="0">
                <a:solidFill>
                  <a:schemeClr val="bg1"/>
                </a:solidFill>
              </a:rPr>
              <a:t>( </a:t>
            </a:r>
            <a:r>
              <a:rPr lang="es-ES" sz="2000" b="1" i="1" dirty="0">
                <a:solidFill>
                  <a:schemeClr val="bg1"/>
                </a:solidFill>
              </a:rPr>
              <a:t>18,6 % ) 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517073" y="2966360"/>
            <a:ext cx="8118929" cy="71301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2000" b="1" i="1" dirty="0">
                <a:solidFill>
                  <a:schemeClr val="bg1"/>
                </a:solidFill>
              </a:rPr>
              <a:t>1,93 </a:t>
            </a:r>
            <a:r>
              <a:rPr lang="es-ES" sz="2000" b="1" i="1" dirty="0" err="1" smtClean="0">
                <a:solidFill>
                  <a:schemeClr val="bg1"/>
                </a:solidFill>
              </a:rPr>
              <a:t>Millions</a:t>
            </a:r>
            <a:r>
              <a:rPr lang="es-ES" sz="2000" b="1" i="1" dirty="0" smtClean="0">
                <a:solidFill>
                  <a:schemeClr val="bg1"/>
                </a:solidFill>
              </a:rPr>
              <a:t> of </a:t>
            </a:r>
            <a:r>
              <a:rPr lang="es-ES" sz="2000" b="1" i="1" dirty="0" err="1" smtClean="0">
                <a:solidFill>
                  <a:schemeClr val="bg1"/>
                </a:solidFill>
              </a:rPr>
              <a:t>foreign</a:t>
            </a:r>
            <a:r>
              <a:rPr lang="es-ES" sz="2000" b="1" i="1" dirty="0" smtClean="0">
                <a:solidFill>
                  <a:schemeClr val="bg1"/>
                </a:solidFill>
              </a:rPr>
              <a:t> country </a:t>
            </a:r>
            <a:r>
              <a:rPr lang="es-ES" sz="2000" b="1" i="1" dirty="0" err="1" smtClean="0">
                <a:solidFill>
                  <a:schemeClr val="bg1"/>
                </a:solidFill>
              </a:rPr>
              <a:t>tourists</a:t>
            </a:r>
            <a:r>
              <a:rPr lang="es-ES" sz="2000" b="1" i="1" dirty="0" smtClean="0">
                <a:solidFill>
                  <a:schemeClr val="bg1"/>
                </a:solidFill>
              </a:rPr>
              <a:t>( </a:t>
            </a:r>
            <a:r>
              <a:rPr lang="es-ES" sz="2000" b="1" i="1" dirty="0">
                <a:solidFill>
                  <a:schemeClr val="bg1"/>
                </a:solidFill>
              </a:rPr>
              <a:t>17,4 % ) 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546101" y="3829961"/>
            <a:ext cx="8118929" cy="71301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2000" b="1" i="1" dirty="0">
                <a:solidFill>
                  <a:schemeClr val="bg1"/>
                </a:solidFill>
              </a:rPr>
              <a:t>4,04 </a:t>
            </a:r>
            <a:r>
              <a:rPr lang="es-ES" sz="2000" b="1" i="1" dirty="0" err="1" smtClean="0">
                <a:solidFill>
                  <a:schemeClr val="bg1"/>
                </a:solidFill>
              </a:rPr>
              <a:t>Millions</a:t>
            </a:r>
            <a:r>
              <a:rPr lang="es-ES" sz="2000" b="1" i="1" dirty="0" smtClean="0">
                <a:solidFill>
                  <a:schemeClr val="bg1"/>
                </a:solidFill>
              </a:rPr>
              <a:t> of Hotel </a:t>
            </a:r>
            <a:r>
              <a:rPr lang="es-ES" sz="2000" b="1" i="1" dirty="0" err="1" smtClean="0">
                <a:solidFill>
                  <a:schemeClr val="bg1"/>
                </a:solidFill>
              </a:rPr>
              <a:t>stays</a:t>
            </a:r>
            <a:r>
              <a:rPr lang="es-ES" sz="2000" b="1" i="1" dirty="0" smtClean="0">
                <a:solidFill>
                  <a:schemeClr val="bg1"/>
                </a:solidFill>
              </a:rPr>
              <a:t>( </a:t>
            </a:r>
            <a:r>
              <a:rPr lang="es-ES" sz="2000" b="1" i="1" dirty="0">
                <a:solidFill>
                  <a:schemeClr val="bg1"/>
                </a:solidFill>
              </a:rPr>
              <a:t>7,4 % ) 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560615" y="4704448"/>
            <a:ext cx="8118929" cy="71301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2000" b="1" i="1" dirty="0">
                <a:solidFill>
                  <a:schemeClr val="bg1"/>
                </a:solidFill>
              </a:rPr>
              <a:t>21,3 </a:t>
            </a:r>
            <a:r>
              <a:rPr lang="es-ES" sz="2000" b="1" i="1" dirty="0" err="1" smtClean="0">
                <a:solidFill>
                  <a:schemeClr val="bg1"/>
                </a:solidFill>
              </a:rPr>
              <a:t>Millions</a:t>
            </a:r>
            <a:r>
              <a:rPr lang="es-ES" sz="2000" b="1" i="1" dirty="0" smtClean="0">
                <a:solidFill>
                  <a:schemeClr val="bg1"/>
                </a:solidFill>
              </a:rPr>
              <a:t> </a:t>
            </a:r>
            <a:r>
              <a:rPr lang="en-US" sz="2000" b="1" i="1" dirty="0" smtClean="0"/>
              <a:t>of </a:t>
            </a:r>
            <a:r>
              <a:rPr lang="en-US" sz="2000" b="1" i="1" dirty="0"/>
              <a:t>overnight stays in a non-regulated </a:t>
            </a:r>
            <a:r>
              <a:rPr lang="en-US" sz="2000" b="1" i="1" dirty="0" smtClean="0"/>
              <a:t>offers		 (</a:t>
            </a:r>
            <a:r>
              <a:rPr lang="es-ES" sz="2000" b="1" i="1" dirty="0" smtClean="0">
                <a:solidFill>
                  <a:schemeClr val="bg1"/>
                </a:solidFill>
              </a:rPr>
              <a:t>49,5 %) “</a:t>
            </a:r>
            <a:r>
              <a:rPr lang="en-US" sz="2000" b="1" i="1" dirty="0" smtClean="0"/>
              <a:t>Referring </a:t>
            </a:r>
            <a:r>
              <a:rPr lang="en-US" sz="2000" b="1" i="1" dirty="0"/>
              <a:t>to certain types of Vacation </a:t>
            </a:r>
            <a:r>
              <a:rPr lang="en-US" sz="2000" b="1" i="1" dirty="0" smtClean="0"/>
              <a:t>Rentals”</a:t>
            </a:r>
            <a:endParaRPr lang="es-ES" sz="2000" b="1" i="1" dirty="0">
              <a:solidFill>
                <a:schemeClr val="bg1"/>
              </a:solidFill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589644" y="5557163"/>
            <a:ext cx="8118929" cy="71301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2000" b="1" i="1" dirty="0">
                <a:solidFill>
                  <a:schemeClr val="bg1"/>
                </a:solidFill>
              </a:rPr>
              <a:t>1.567,38 </a:t>
            </a:r>
            <a:r>
              <a:rPr lang="es-ES" sz="2000" b="1" i="1" dirty="0" err="1" smtClean="0">
                <a:solidFill>
                  <a:schemeClr val="bg1"/>
                </a:solidFill>
              </a:rPr>
              <a:t>Millions</a:t>
            </a:r>
            <a:r>
              <a:rPr lang="es-ES" sz="2000" b="1" i="1" dirty="0" smtClean="0">
                <a:solidFill>
                  <a:schemeClr val="bg1"/>
                </a:solidFill>
              </a:rPr>
              <a:t> of Euros of </a:t>
            </a:r>
            <a:r>
              <a:rPr lang="es-ES" sz="2000" b="1" i="1" dirty="0" err="1" smtClean="0">
                <a:solidFill>
                  <a:schemeClr val="bg1"/>
                </a:solidFill>
              </a:rPr>
              <a:t>Tourism</a:t>
            </a:r>
            <a:r>
              <a:rPr lang="es-ES" sz="2000" b="1" i="1" dirty="0" smtClean="0">
                <a:solidFill>
                  <a:schemeClr val="bg1"/>
                </a:solidFill>
              </a:rPr>
              <a:t> </a:t>
            </a:r>
            <a:r>
              <a:rPr lang="es-ES" sz="2000" b="1" i="1" dirty="0" err="1" smtClean="0">
                <a:solidFill>
                  <a:schemeClr val="bg1"/>
                </a:solidFill>
              </a:rPr>
              <a:t>investments</a:t>
            </a:r>
            <a:r>
              <a:rPr lang="es-ES" sz="2000" b="1" i="1" dirty="0" smtClean="0">
                <a:solidFill>
                  <a:schemeClr val="bg1"/>
                </a:solidFill>
              </a:rPr>
              <a:t> ( </a:t>
            </a:r>
            <a:r>
              <a:rPr lang="es-ES" sz="2000" b="1" i="1" dirty="0">
                <a:solidFill>
                  <a:schemeClr val="bg1"/>
                </a:solidFill>
              </a:rPr>
              <a:t>13,7 % </a:t>
            </a:r>
            <a:r>
              <a:rPr lang="es-ES" sz="2000" b="1" i="1" dirty="0" smtClean="0">
                <a:solidFill>
                  <a:schemeClr val="bg1"/>
                </a:solidFill>
              </a:rPr>
              <a:t>) </a:t>
            </a:r>
            <a:endParaRPr lang="es-ES" sz="2000" b="1" i="1" dirty="0">
              <a:solidFill>
                <a:schemeClr val="bg1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9056914" y="3322865"/>
            <a:ext cx="2612572" cy="1597477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2400" b="1" i="1" dirty="0" smtClean="0">
                <a:solidFill>
                  <a:schemeClr val="bg1"/>
                </a:solidFill>
              </a:rPr>
              <a:t>Data </a:t>
            </a:r>
            <a:r>
              <a:rPr lang="es-ES" sz="2400" b="1" i="1" dirty="0" err="1" smtClean="0">
                <a:solidFill>
                  <a:schemeClr val="bg1"/>
                </a:solidFill>
              </a:rPr>
              <a:t>over</a:t>
            </a:r>
            <a:r>
              <a:rPr lang="es-ES" sz="2400" b="1" i="1" dirty="0" smtClean="0">
                <a:solidFill>
                  <a:schemeClr val="bg1"/>
                </a:solidFill>
              </a:rPr>
              <a:t> </a:t>
            </a:r>
            <a:r>
              <a:rPr lang="es-ES" sz="2400" b="1" i="1" dirty="0" err="1" smtClean="0">
                <a:solidFill>
                  <a:schemeClr val="bg1"/>
                </a:solidFill>
              </a:rPr>
              <a:t>the</a:t>
            </a:r>
            <a:r>
              <a:rPr lang="es-ES" sz="2400" b="1" i="1" dirty="0" smtClean="0">
                <a:solidFill>
                  <a:schemeClr val="bg1"/>
                </a:solidFill>
              </a:rPr>
              <a:t> 3 </a:t>
            </a:r>
            <a:r>
              <a:rPr lang="es-ES" sz="2400" b="1" i="1" dirty="0" err="1" smtClean="0">
                <a:solidFill>
                  <a:schemeClr val="bg1"/>
                </a:solidFill>
              </a:rPr>
              <a:t>past</a:t>
            </a:r>
            <a:r>
              <a:rPr lang="es-ES" sz="2400" b="1" i="1" dirty="0" smtClean="0">
                <a:solidFill>
                  <a:schemeClr val="bg1"/>
                </a:solidFill>
              </a:rPr>
              <a:t> </a:t>
            </a:r>
            <a:r>
              <a:rPr lang="es-ES" sz="2400" b="1" i="1" dirty="0" err="1" smtClean="0">
                <a:solidFill>
                  <a:schemeClr val="bg1"/>
                </a:solidFill>
              </a:rPr>
              <a:t>years</a:t>
            </a:r>
            <a:endParaRPr lang="es-ES" sz="2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59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Greater</a:t>
            </a:r>
            <a:r>
              <a:rPr lang="es-ES" dirty="0"/>
              <a:t> </a:t>
            </a:r>
            <a:r>
              <a:rPr lang="es-ES" dirty="0" err="1"/>
              <a:t>dynamism</a:t>
            </a:r>
            <a:r>
              <a:rPr lang="es-ES" dirty="0"/>
              <a:t> and </a:t>
            </a:r>
            <a:r>
              <a:rPr lang="es-ES" dirty="0" err="1"/>
              <a:t>growth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Rectángulo redondeado 3"/>
          <p:cNvSpPr/>
          <p:nvPr/>
        </p:nvSpPr>
        <p:spPr>
          <a:xfrm>
            <a:off x="525562" y="3557017"/>
            <a:ext cx="8229600" cy="3045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/>
              <a:t>The Tourism </a:t>
            </a:r>
            <a:r>
              <a:rPr lang="en-US" sz="2800" dirty="0" smtClean="0"/>
              <a:t>industry trends to </a:t>
            </a:r>
            <a:r>
              <a:rPr lang="en-US" sz="2800" dirty="0"/>
              <a:t>a </a:t>
            </a:r>
            <a:r>
              <a:rPr lang="en-US" sz="2800" dirty="0" smtClean="0"/>
              <a:t>superior </a:t>
            </a:r>
            <a:r>
              <a:rPr lang="en-US" sz="2800" dirty="0"/>
              <a:t>dynamism</a:t>
            </a:r>
            <a:r>
              <a:rPr lang="en-US" sz="2800" dirty="0" smtClean="0"/>
              <a:t> </a:t>
            </a:r>
            <a:r>
              <a:rPr lang="en-US" sz="2800" dirty="0"/>
              <a:t>to the one of the set of sectors of the economy and contributes to place the growth of Baleares above the Spanish and European average</a:t>
            </a:r>
            <a:endParaRPr lang="es-ES" sz="2800" dirty="0"/>
          </a:p>
        </p:txBody>
      </p:sp>
      <p:sp>
        <p:nvSpPr>
          <p:cNvPr id="5" name="Elipse 4"/>
          <p:cNvSpPr/>
          <p:nvPr/>
        </p:nvSpPr>
        <p:spPr>
          <a:xfrm>
            <a:off x="-348343" y="-259515"/>
            <a:ext cx="5776686" cy="3222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/>
            <a:r>
              <a:rPr lang="es-ES" sz="3200" b="1" i="1" dirty="0" smtClean="0">
                <a:solidFill>
                  <a:schemeClr val="bg1"/>
                </a:solidFill>
              </a:rPr>
              <a:t>2.953,00 </a:t>
            </a:r>
            <a:r>
              <a:rPr lang="en-US" sz="3200" dirty="0"/>
              <a:t>Millions of Euros to our Gross Domestic Product</a:t>
            </a:r>
            <a:endParaRPr lang="es-ES" sz="3200" b="1" i="1" dirty="0">
              <a:solidFill>
                <a:schemeClr val="bg1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5428343" y="-56245"/>
            <a:ext cx="5776686" cy="3222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/>
            <a:r>
              <a:rPr lang="es-ES" sz="3200" b="1" i="1" dirty="0" smtClean="0">
                <a:solidFill>
                  <a:schemeClr val="bg1"/>
                </a:solidFill>
              </a:rPr>
              <a:t>A 8,8% in real </a:t>
            </a:r>
            <a:r>
              <a:rPr lang="es-ES" sz="3200" b="1" i="1" dirty="0" err="1" smtClean="0">
                <a:solidFill>
                  <a:schemeClr val="bg1"/>
                </a:solidFill>
              </a:rPr>
              <a:t>terms</a:t>
            </a:r>
            <a:r>
              <a:rPr lang="es-ES" sz="3200" b="1" i="1" dirty="0" smtClean="0">
                <a:solidFill>
                  <a:schemeClr val="bg1"/>
                </a:solidFill>
              </a:rPr>
              <a:t>, </a:t>
            </a:r>
            <a:r>
              <a:rPr lang="es-ES" sz="3200" b="1" i="1" dirty="0" err="1" smtClean="0">
                <a:solidFill>
                  <a:schemeClr val="bg1"/>
                </a:solidFill>
              </a:rPr>
              <a:t>clearly</a:t>
            </a:r>
            <a:r>
              <a:rPr lang="es-ES" sz="3200" b="1" i="1" dirty="0" smtClean="0">
                <a:solidFill>
                  <a:schemeClr val="bg1"/>
                </a:solidFill>
              </a:rPr>
              <a:t> </a:t>
            </a:r>
            <a:r>
              <a:rPr lang="es-ES" sz="3200" b="1" i="1" dirty="0" err="1" smtClean="0">
                <a:solidFill>
                  <a:schemeClr val="bg1"/>
                </a:solidFill>
              </a:rPr>
              <a:t>above</a:t>
            </a:r>
            <a:r>
              <a:rPr lang="es-ES" sz="3200" b="1" i="1" dirty="0" smtClean="0">
                <a:solidFill>
                  <a:schemeClr val="bg1"/>
                </a:solidFill>
              </a:rPr>
              <a:t> Spain</a:t>
            </a:r>
          </a:p>
          <a:p>
            <a:pPr lvl="1" algn="just"/>
            <a:r>
              <a:rPr lang="es-ES" sz="3200" b="1" i="1" dirty="0" smtClean="0">
                <a:solidFill>
                  <a:schemeClr val="bg1"/>
                </a:solidFill>
              </a:rPr>
              <a:t>( </a:t>
            </a:r>
            <a:r>
              <a:rPr lang="es-ES" sz="3200" b="1" i="1" dirty="0">
                <a:solidFill>
                  <a:schemeClr val="bg1"/>
                </a:solidFill>
              </a:rPr>
              <a:t>8,0 % ) </a:t>
            </a:r>
          </a:p>
        </p:txBody>
      </p:sp>
      <p:sp>
        <p:nvSpPr>
          <p:cNvPr id="8" name="Redondear rectángulo de esquina diagonal 7"/>
          <p:cNvSpPr/>
          <p:nvPr/>
        </p:nvSpPr>
        <p:spPr>
          <a:xfrm>
            <a:off x="1223469" y="1209207"/>
            <a:ext cx="7953829" cy="3120571"/>
          </a:xfrm>
          <a:prstGeom prst="round2Diag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3200" b="1" dirty="0" err="1" smtClean="0">
                <a:solidFill>
                  <a:schemeClr val="bg1"/>
                </a:solidFill>
              </a:rPr>
              <a:t>The</a:t>
            </a:r>
            <a:r>
              <a:rPr lang="es-ES" sz="3200" b="1" dirty="0" smtClean="0">
                <a:solidFill>
                  <a:schemeClr val="bg1"/>
                </a:solidFill>
              </a:rPr>
              <a:t> </a:t>
            </a:r>
            <a:r>
              <a:rPr lang="es-ES" sz="3200" b="1" dirty="0" err="1" smtClean="0">
                <a:solidFill>
                  <a:schemeClr val="bg1"/>
                </a:solidFill>
              </a:rPr>
              <a:t>dynamic</a:t>
            </a:r>
            <a:r>
              <a:rPr lang="es-ES" sz="3200" b="1" dirty="0" smtClean="0">
                <a:solidFill>
                  <a:schemeClr val="bg1"/>
                </a:solidFill>
              </a:rPr>
              <a:t> </a:t>
            </a:r>
            <a:r>
              <a:rPr lang="es-ES" sz="3200" b="1" dirty="0" err="1" smtClean="0">
                <a:solidFill>
                  <a:schemeClr val="bg1"/>
                </a:solidFill>
              </a:rPr>
              <a:t>tourism</a:t>
            </a:r>
            <a:r>
              <a:rPr lang="es-ES" sz="3200" b="1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/>
              <a:t>remains being the </a:t>
            </a:r>
            <a:r>
              <a:rPr lang="en-US" sz="3200" dirty="0"/>
              <a:t>key in consolidating the recovery process of the Balearic Islands</a:t>
            </a:r>
            <a:r>
              <a:rPr lang="es-ES" sz="3200" b="1" dirty="0" smtClean="0">
                <a:solidFill>
                  <a:schemeClr val="bg1"/>
                </a:solidFill>
              </a:rPr>
              <a:t>, j</a:t>
            </a:r>
            <a:r>
              <a:rPr lang="en-US" sz="3200" dirty="0" err="1" smtClean="0"/>
              <a:t>ust</a:t>
            </a:r>
            <a:r>
              <a:rPr lang="en-US" sz="3200" dirty="0" smtClean="0"/>
              <a:t> </a:t>
            </a:r>
            <a:r>
              <a:rPr lang="en-US" sz="3200" dirty="0"/>
              <a:t>as it was decisive to leave behind the last recessive </a:t>
            </a:r>
            <a:r>
              <a:rPr lang="en-US" sz="3200" dirty="0" smtClean="0"/>
              <a:t>phase.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9177298" y="2568666"/>
            <a:ext cx="3367313" cy="22968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Positive sign four </a:t>
            </a:r>
            <a:r>
              <a:rPr lang="en-US" sz="2000" dirty="0" smtClean="0"/>
              <a:t>quarters time before </a:t>
            </a:r>
            <a:r>
              <a:rPr lang="en-US" sz="2000" dirty="0"/>
              <a:t>the regional marker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8479971" y="4583447"/>
            <a:ext cx="2982686" cy="19043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2º </a:t>
            </a:r>
            <a:r>
              <a:rPr lang="es-ES" sz="2000" b="1" dirty="0" err="1" smtClean="0">
                <a:solidFill>
                  <a:schemeClr val="bg1"/>
                </a:solidFill>
              </a:rPr>
              <a:t>Trimester</a:t>
            </a:r>
            <a:r>
              <a:rPr lang="es-ES" sz="2000" b="1" dirty="0" smtClean="0">
                <a:solidFill>
                  <a:schemeClr val="bg1"/>
                </a:solidFill>
              </a:rPr>
              <a:t> of </a:t>
            </a:r>
            <a:r>
              <a:rPr lang="es-ES" sz="2000" b="1" dirty="0">
                <a:solidFill>
                  <a:schemeClr val="bg1"/>
                </a:solidFill>
              </a:rPr>
              <a:t>2013 vs </a:t>
            </a:r>
            <a:r>
              <a:rPr lang="es-ES" sz="2000" b="1" dirty="0" smtClean="0">
                <a:solidFill>
                  <a:schemeClr val="bg1"/>
                </a:solidFill>
              </a:rPr>
              <a:t>2º </a:t>
            </a:r>
            <a:r>
              <a:rPr lang="es-ES" sz="2000" b="1" dirty="0" err="1" smtClean="0">
                <a:solidFill>
                  <a:schemeClr val="bg1"/>
                </a:solidFill>
              </a:rPr>
              <a:t>Trimester</a:t>
            </a:r>
            <a:r>
              <a:rPr lang="es-ES" sz="2000" b="1" dirty="0" smtClean="0">
                <a:solidFill>
                  <a:schemeClr val="bg1"/>
                </a:solidFill>
              </a:rPr>
              <a:t> of </a:t>
            </a:r>
            <a:r>
              <a:rPr lang="es-ES" sz="2000" b="1" dirty="0" smtClean="0">
                <a:solidFill>
                  <a:schemeClr val="bg1"/>
                </a:solidFill>
              </a:rPr>
              <a:t>2014</a:t>
            </a:r>
            <a:endParaRPr lang="es-E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03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Impact on employment and business creation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Rectángulo redondeado 3"/>
          <p:cNvSpPr/>
          <p:nvPr/>
        </p:nvSpPr>
        <p:spPr>
          <a:xfrm>
            <a:off x="2309585" y="1898097"/>
            <a:ext cx="7572829" cy="45764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/>
              <a:t>The activities of the Touristic Value chain show an increase in the number of workers affiliated to Social Security that is greater than that of the Balearic economy as a whole and thus favor the recovery of much of the lost employment during the last recessive phase</a:t>
            </a:r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809811" y="1997254"/>
            <a:ext cx="3439887" cy="2438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/>
            <a:r>
              <a:rPr lang="is-IS" sz="2400" b="1" i="1" dirty="0">
                <a:solidFill>
                  <a:schemeClr val="bg1"/>
                </a:solidFill>
              </a:rPr>
              <a:t>57.396 </a:t>
            </a:r>
            <a:r>
              <a:rPr lang="is-IS" sz="2400" b="1" i="1" dirty="0" smtClean="0">
                <a:solidFill>
                  <a:schemeClr val="bg1"/>
                </a:solidFill>
              </a:rPr>
              <a:t>affiliated to the </a:t>
            </a:r>
            <a:r>
              <a:rPr lang="is-IS" sz="2400" b="1" i="1" dirty="0" smtClean="0">
                <a:solidFill>
                  <a:schemeClr val="bg1"/>
                </a:solidFill>
              </a:rPr>
              <a:t>SS </a:t>
            </a:r>
            <a:endParaRPr lang="is-IS" sz="2400" b="1" i="1" dirty="0" smtClean="0">
              <a:solidFill>
                <a:schemeClr val="bg1"/>
              </a:solidFill>
            </a:endParaRPr>
          </a:p>
          <a:p>
            <a:pPr lvl="1" algn="just"/>
            <a:r>
              <a:rPr lang="is-IS" sz="2400" b="1" i="1" dirty="0" smtClean="0">
                <a:solidFill>
                  <a:schemeClr val="bg1"/>
                </a:solidFill>
              </a:rPr>
              <a:t>(</a:t>
            </a:r>
            <a:r>
              <a:rPr lang="is-IS" sz="2400" b="1" i="1" dirty="0" smtClean="0">
                <a:solidFill>
                  <a:schemeClr val="bg1"/>
                </a:solidFill>
              </a:rPr>
              <a:t>14,4 %) 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2697843" y="2884159"/>
            <a:ext cx="7184571" cy="389345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/>
              <a:t>The creation of companies linked </a:t>
            </a:r>
            <a:r>
              <a:rPr lang="en-US" sz="2800" dirty="0" smtClean="0"/>
              <a:t>in the tourism value </a:t>
            </a:r>
            <a:r>
              <a:rPr lang="en-US" sz="2800" dirty="0"/>
              <a:t>chain show a </a:t>
            </a:r>
            <a:r>
              <a:rPr lang="en-US" sz="2800" dirty="0" smtClean="0"/>
              <a:t>superior dynamism to those of </a:t>
            </a:r>
            <a:r>
              <a:rPr lang="en-US" sz="2800" dirty="0"/>
              <a:t>the </a:t>
            </a:r>
            <a:r>
              <a:rPr lang="en-US" sz="2800" dirty="0" smtClean="0"/>
              <a:t>regional ones </a:t>
            </a:r>
            <a:r>
              <a:rPr lang="es-ES" sz="2800" dirty="0" smtClean="0"/>
              <a:t>and stands </a:t>
            </a:r>
            <a:r>
              <a:rPr lang="es-ES" sz="2800" dirty="0" err="1" smtClean="0"/>
              <a:t>out</a:t>
            </a:r>
            <a:r>
              <a:rPr lang="es-ES" sz="2800" b="1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/>
              <a:t>to </a:t>
            </a:r>
            <a:r>
              <a:rPr lang="en-US" sz="2800" dirty="0"/>
              <a:t>reverse </a:t>
            </a:r>
            <a:r>
              <a:rPr lang="en-US" sz="2800" dirty="0" smtClean="0"/>
              <a:t>the </a:t>
            </a:r>
            <a:r>
              <a:rPr lang="en-US" sz="2800" dirty="0"/>
              <a:t>last recessive phase </a:t>
            </a:r>
            <a:r>
              <a:rPr lang="en-US" sz="2800" dirty="0" smtClean="0"/>
              <a:t>impact on </a:t>
            </a:r>
            <a:r>
              <a:rPr lang="en-US" sz="2800" dirty="0"/>
              <a:t>the </a:t>
            </a:r>
            <a:r>
              <a:rPr lang="en-US" sz="2800" dirty="0" smtClean="0"/>
              <a:t>Balearic economy.</a:t>
            </a:r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8258629" y="2057401"/>
            <a:ext cx="3247571" cy="205812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/>
            <a:r>
              <a:rPr lang="es-ES" sz="2000" b="1" i="1" dirty="0" smtClean="0">
                <a:solidFill>
                  <a:schemeClr val="bg1"/>
                </a:solidFill>
              </a:rPr>
              <a:t>2.284 </a:t>
            </a:r>
            <a:r>
              <a:rPr lang="es-ES" sz="2000" b="1" i="1" dirty="0">
                <a:solidFill>
                  <a:schemeClr val="bg1"/>
                </a:solidFill>
              </a:rPr>
              <a:t>N</a:t>
            </a:r>
            <a:r>
              <a:rPr lang="es-ES" sz="2000" b="1" i="1" dirty="0" smtClean="0">
                <a:solidFill>
                  <a:schemeClr val="bg1"/>
                </a:solidFill>
              </a:rPr>
              <a:t>ew </a:t>
            </a:r>
            <a:r>
              <a:rPr lang="es-ES" sz="2000" b="1" i="1" dirty="0" err="1" smtClean="0">
                <a:solidFill>
                  <a:schemeClr val="bg1"/>
                </a:solidFill>
              </a:rPr>
              <a:t>Mercantile</a:t>
            </a:r>
            <a:r>
              <a:rPr lang="es-ES" sz="2000" b="1" i="1" dirty="0" smtClean="0">
                <a:solidFill>
                  <a:schemeClr val="bg1"/>
                </a:solidFill>
              </a:rPr>
              <a:t> </a:t>
            </a:r>
            <a:r>
              <a:rPr lang="es-ES" sz="2000" b="1" i="1" dirty="0" err="1" smtClean="0">
                <a:solidFill>
                  <a:schemeClr val="bg1"/>
                </a:solidFill>
              </a:rPr>
              <a:t>Societies</a:t>
            </a:r>
            <a:endParaRPr lang="es-ES" sz="2000" b="1" i="1" dirty="0" smtClean="0">
              <a:solidFill>
                <a:schemeClr val="bg1"/>
              </a:solidFill>
            </a:endParaRPr>
          </a:p>
          <a:p>
            <a:pPr lvl="1" algn="just"/>
            <a:r>
              <a:rPr lang="es-ES" sz="2000" b="1" i="1" dirty="0" smtClean="0">
                <a:solidFill>
                  <a:schemeClr val="bg1"/>
                </a:solidFill>
              </a:rPr>
              <a:t> (4,2 </a:t>
            </a:r>
            <a:r>
              <a:rPr lang="es-ES" sz="2000" b="1" i="1" dirty="0">
                <a:solidFill>
                  <a:schemeClr val="bg1"/>
                </a:solidFill>
              </a:rPr>
              <a:t>% ) </a:t>
            </a:r>
          </a:p>
        </p:txBody>
      </p:sp>
      <p:sp>
        <p:nvSpPr>
          <p:cNvPr id="8" name="Elipse 7"/>
          <p:cNvSpPr/>
          <p:nvPr/>
        </p:nvSpPr>
        <p:spPr>
          <a:xfrm>
            <a:off x="7868024" y="3216454"/>
            <a:ext cx="3247571" cy="336855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/>
            <a:r>
              <a:rPr lang="es-ES" sz="2000" b="1" i="1" dirty="0">
                <a:solidFill>
                  <a:schemeClr val="bg1"/>
                </a:solidFill>
              </a:rPr>
              <a:t>3.546 </a:t>
            </a:r>
            <a:r>
              <a:rPr lang="es-ES" sz="2000" b="1" i="1" dirty="0" smtClean="0">
                <a:solidFill>
                  <a:schemeClr val="bg1"/>
                </a:solidFill>
              </a:rPr>
              <a:t>Social Security and </a:t>
            </a:r>
            <a:r>
              <a:rPr lang="es-ES" sz="2000" b="1" i="1" dirty="0" err="1" smtClean="0">
                <a:solidFill>
                  <a:schemeClr val="bg1"/>
                </a:solidFill>
              </a:rPr>
              <a:t>Health</a:t>
            </a:r>
            <a:r>
              <a:rPr lang="es-ES" sz="2000" b="1" i="1" dirty="0" smtClean="0">
                <a:solidFill>
                  <a:schemeClr val="bg1"/>
                </a:solidFill>
              </a:rPr>
              <a:t> </a:t>
            </a:r>
            <a:r>
              <a:rPr lang="es-ES" sz="2000" b="1" i="1" dirty="0" err="1" smtClean="0">
                <a:solidFill>
                  <a:schemeClr val="bg1"/>
                </a:solidFill>
              </a:rPr>
              <a:t>B</a:t>
            </a:r>
            <a:r>
              <a:rPr lang="es-ES" sz="2000" b="1" i="1" dirty="0" err="1" smtClean="0">
                <a:solidFill>
                  <a:schemeClr val="bg1"/>
                </a:solidFill>
              </a:rPr>
              <a:t>enefit</a:t>
            </a:r>
            <a:r>
              <a:rPr lang="es-ES" sz="2000" b="1" i="1" dirty="0" smtClean="0">
                <a:solidFill>
                  <a:schemeClr val="bg1"/>
                </a:solidFill>
              </a:rPr>
              <a:t> Centers</a:t>
            </a:r>
          </a:p>
          <a:p>
            <a:pPr lvl="1" algn="just"/>
            <a:r>
              <a:rPr lang="es-ES" sz="2000" b="1" i="1" dirty="0" smtClean="0">
                <a:solidFill>
                  <a:schemeClr val="bg1"/>
                </a:solidFill>
              </a:rPr>
              <a:t> </a:t>
            </a:r>
            <a:r>
              <a:rPr lang="es-ES" sz="2000" b="1" i="1" dirty="0" smtClean="0">
                <a:solidFill>
                  <a:schemeClr val="bg1"/>
                </a:solidFill>
              </a:rPr>
              <a:t>(9,1 </a:t>
            </a:r>
            <a:r>
              <a:rPr lang="es-ES" sz="2000" b="1" i="1" dirty="0">
                <a:solidFill>
                  <a:schemeClr val="bg1"/>
                </a:solidFill>
              </a:rPr>
              <a:t>% ) </a:t>
            </a:r>
          </a:p>
        </p:txBody>
      </p:sp>
    </p:spTree>
    <p:extLst>
      <p:ext uri="{BB962C8B-B14F-4D97-AF65-F5344CB8AC3E}">
        <p14:creationId xmlns:p14="http://schemas.microsoft.com/office/powerpoint/2010/main" val="17042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Decrease in the Per Capita Income of the Balearic Citizen</a:t>
            </a:r>
            <a:endParaRPr lang="es-ES" dirty="0"/>
          </a:p>
        </p:txBody>
      </p:sp>
      <p:sp>
        <p:nvSpPr>
          <p:cNvPr id="4" name="Rectángulo redondeado 3"/>
          <p:cNvSpPr/>
          <p:nvPr/>
        </p:nvSpPr>
        <p:spPr>
          <a:xfrm>
            <a:off x="74602" y="248235"/>
            <a:ext cx="10130971" cy="24964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b="1" dirty="0" err="1" smtClean="0">
                <a:solidFill>
                  <a:schemeClr val="bg1"/>
                </a:solidFill>
              </a:rPr>
              <a:t>Although</a:t>
            </a:r>
            <a:r>
              <a:rPr lang="is-IS" sz="4800" b="1" dirty="0" smtClean="0">
                <a:solidFill>
                  <a:schemeClr val="bg1"/>
                </a:solidFill>
              </a:rPr>
              <a:t>… </a:t>
            </a:r>
            <a:endParaRPr lang="is-IS" sz="4800" b="1" dirty="0" smtClean="0">
              <a:solidFill>
                <a:schemeClr val="bg1"/>
              </a:solidFill>
            </a:endParaRPr>
          </a:p>
          <a:p>
            <a:pPr algn="ctr"/>
            <a:r>
              <a:rPr lang="is-IS" sz="4800" b="1" dirty="0" smtClean="0">
                <a:solidFill>
                  <a:schemeClr val="bg1"/>
                </a:solidFill>
              </a:rPr>
              <a:t>After all this past data, all are positive</a:t>
            </a:r>
            <a:endParaRPr lang="is-IS" sz="4800" b="1" dirty="0">
              <a:solidFill>
                <a:schemeClr val="bg1"/>
              </a:solidFill>
            </a:endParaRPr>
          </a:p>
        </p:txBody>
      </p:sp>
      <p:sp>
        <p:nvSpPr>
          <p:cNvPr id="5" name="Redondear rectángulo de esquina diagonal 4"/>
          <p:cNvSpPr/>
          <p:nvPr/>
        </p:nvSpPr>
        <p:spPr>
          <a:xfrm>
            <a:off x="1406913" y="3823684"/>
            <a:ext cx="5268685" cy="249645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dirty="0"/>
              <a:t>Total expenditure has continued to build on the increase in visitor volume</a:t>
            </a:r>
            <a:endParaRPr lang="is-IS" sz="3200" b="1" dirty="0">
              <a:solidFill>
                <a:schemeClr val="bg1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743857" y="1104578"/>
            <a:ext cx="5399314" cy="328022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s-IS" sz="2800" b="1" dirty="0" smtClean="0">
                <a:solidFill>
                  <a:schemeClr val="bg1"/>
                </a:solidFill>
              </a:rPr>
              <a:t>The spending average per tourist has dropped again.</a:t>
            </a:r>
          </a:p>
          <a:p>
            <a:pPr algn="just"/>
            <a:r>
              <a:rPr lang="is-IS" sz="2800" b="1" dirty="0" smtClean="0">
                <a:solidFill>
                  <a:schemeClr val="bg1"/>
                </a:solidFill>
              </a:rPr>
              <a:t> </a:t>
            </a:r>
            <a:r>
              <a:rPr lang="is-IS" sz="2800" b="1" dirty="0" smtClean="0">
                <a:solidFill>
                  <a:schemeClr val="bg1"/>
                </a:solidFill>
              </a:rPr>
              <a:t>(- </a:t>
            </a:r>
            <a:r>
              <a:rPr lang="is-IS" sz="2800" b="1" dirty="0">
                <a:solidFill>
                  <a:schemeClr val="bg1"/>
                </a:solidFill>
              </a:rPr>
              <a:t>1, 6 </a:t>
            </a:r>
            <a:r>
              <a:rPr lang="is-IS" sz="2800" b="1" dirty="0" smtClean="0">
                <a:solidFill>
                  <a:schemeClr val="bg1"/>
                </a:solidFill>
              </a:rPr>
              <a:t>%) </a:t>
            </a:r>
            <a:endParaRPr lang="is-IS" sz="2800" b="1" dirty="0">
              <a:solidFill>
                <a:schemeClr val="bg1"/>
              </a:solidFill>
            </a:endParaRPr>
          </a:p>
        </p:txBody>
      </p:sp>
      <p:sp>
        <p:nvSpPr>
          <p:cNvPr id="7" name="Redondear rectángulo de esquina diagonal 6"/>
          <p:cNvSpPr/>
          <p:nvPr/>
        </p:nvSpPr>
        <p:spPr>
          <a:xfrm>
            <a:off x="-45677" y="4005941"/>
            <a:ext cx="5268685" cy="249645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/>
              <a:t>Despite ensuring a high movement to the economy (growth), it reduces the possibility of </a:t>
            </a:r>
            <a:r>
              <a:rPr lang="is-IS" sz="2400" b="1" dirty="0" smtClean="0">
                <a:solidFill>
                  <a:schemeClr val="bg1"/>
                </a:solidFill>
              </a:rPr>
              <a:t>progress in the well-being (relocation) </a:t>
            </a:r>
            <a:endParaRPr lang="is-IS" sz="2400" b="1" dirty="0">
              <a:solidFill>
                <a:schemeClr val="bg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3443515" y="3431798"/>
            <a:ext cx="5399313" cy="328022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We grow by volume, not value</a:t>
            </a:r>
            <a:endParaRPr lang="es-ES" sz="4000" b="1" dirty="0">
              <a:solidFill>
                <a:schemeClr val="bg1"/>
              </a:solidFill>
            </a:endParaRPr>
          </a:p>
        </p:txBody>
      </p:sp>
      <p:sp>
        <p:nvSpPr>
          <p:cNvPr id="9" name="Redondear rectángulo de esquina diagonal 8"/>
          <p:cNvSpPr/>
          <p:nvPr/>
        </p:nvSpPr>
        <p:spPr>
          <a:xfrm>
            <a:off x="5759124" y="3660639"/>
            <a:ext cx="5363029" cy="296239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Demolishing data through the  </a:t>
            </a:r>
            <a:r>
              <a:rPr lang="en-US" sz="2800" dirty="0"/>
              <a:t>last three years of the Gross Domestic Product in Per Capita terms has </a:t>
            </a:r>
            <a:r>
              <a:rPr lang="en-US" sz="2800" dirty="0" smtClean="0"/>
              <a:t>increased </a:t>
            </a:r>
            <a:r>
              <a:rPr lang="en-US" sz="2800" dirty="0"/>
              <a:t>according to the National Institute of Statistics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5823422" y="2493844"/>
            <a:ext cx="5399313" cy="328022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800" b="1" i="1" dirty="0">
                <a:solidFill>
                  <a:schemeClr val="bg1"/>
                </a:solidFill>
              </a:rPr>
              <a:t>1.946 Euros </a:t>
            </a:r>
            <a:r>
              <a:rPr lang="is-IS" sz="2800" b="1" i="1" dirty="0" smtClean="0">
                <a:solidFill>
                  <a:schemeClr val="bg1"/>
                </a:solidFill>
              </a:rPr>
              <a:t>per inhabitant ( which means a </a:t>
            </a:r>
            <a:r>
              <a:rPr lang="is-IS" sz="2800" b="1" i="1" dirty="0">
                <a:solidFill>
                  <a:schemeClr val="bg1"/>
                </a:solidFill>
              </a:rPr>
              <a:t>5,7 % , </a:t>
            </a:r>
            <a:r>
              <a:rPr lang="is-IS" sz="2800" b="1" i="1" dirty="0" smtClean="0">
                <a:solidFill>
                  <a:schemeClr val="bg1"/>
                </a:solidFill>
              </a:rPr>
              <a:t>in real terms </a:t>
            </a:r>
            <a:r>
              <a:rPr lang="is-IS" sz="2800" b="1" i="1" dirty="0" smtClean="0">
                <a:solidFill>
                  <a:schemeClr val="bg1"/>
                </a:solidFill>
              </a:rPr>
              <a:t>-&gt; </a:t>
            </a:r>
            <a:r>
              <a:rPr lang="is-IS" sz="2800" b="1" i="1" dirty="0" smtClean="0">
                <a:solidFill>
                  <a:schemeClr val="bg1"/>
                </a:solidFill>
              </a:rPr>
              <a:t>Spain</a:t>
            </a:r>
          </a:p>
          <a:p>
            <a:pPr algn="ctr"/>
            <a:r>
              <a:rPr lang="is-IS" sz="2800" b="1" i="1" dirty="0" smtClean="0">
                <a:solidFill>
                  <a:schemeClr val="bg1"/>
                </a:solidFill>
              </a:rPr>
              <a:t>     </a:t>
            </a:r>
            <a:r>
              <a:rPr lang="is-IS" sz="2800" b="1" i="1" dirty="0" smtClean="0">
                <a:solidFill>
                  <a:schemeClr val="bg1"/>
                </a:solidFill>
              </a:rPr>
              <a:t>(8,3 </a:t>
            </a:r>
            <a:r>
              <a:rPr lang="is-IS" sz="2800" b="1" i="1" dirty="0">
                <a:solidFill>
                  <a:schemeClr val="bg1"/>
                </a:solidFill>
              </a:rPr>
              <a:t>% )</a:t>
            </a:r>
            <a:endParaRPr lang="es-E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95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Important</a:t>
            </a:r>
            <a:r>
              <a:rPr lang="es-ES" dirty="0"/>
              <a:t> </a:t>
            </a:r>
            <a:r>
              <a:rPr lang="es-ES" dirty="0" err="1"/>
              <a:t>Loss</a:t>
            </a:r>
            <a:r>
              <a:rPr lang="es-ES" dirty="0"/>
              <a:t> of </a:t>
            </a:r>
            <a:r>
              <a:rPr lang="es-ES" dirty="0" err="1" smtClean="0"/>
              <a:t>Competitiveness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Redondear rectángulo de esquina diagonal 3"/>
          <p:cNvSpPr/>
          <p:nvPr/>
        </p:nvSpPr>
        <p:spPr>
          <a:xfrm>
            <a:off x="551543" y="2380343"/>
            <a:ext cx="6923314" cy="319314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is-IS" sz="3200" b="1" dirty="0">
                <a:solidFill>
                  <a:schemeClr val="bg1"/>
                </a:solidFill>
              </a:rPr>
              <a:t>El diferencial de Renta Per Capita de Baleares </a:t>
            </a:r>
            <a:r>
              <a:rPr lang="is-IS" sz="3200" b="1" dirty="0" smtClean="0">
                <a:solidFill>
                  <a:schemeClr val="bg1"/>
                </a:solidFill>
              </a:rPr>
              <a:t>respecto </a:t>
            </a:r>
            <a:r>
              <a:rPr lang="is-IS" sz="3200" b="1" dirty="0">
                <a:solidFill>
                  <a:schemeClr val="bg1"/>
                </a:solidFill>
              </a:rPr>
              <a:t>de España se ha erosionado </a:t>
            </a:r>
            <a:r>
              <a:rPr lang="is-IS" sz="3200" b="1" dirty="0" smtClean="0">
                <a:solidFill>
                  <a:schemeClr val="bg1"/>
                </a:solidFill>
              </a:rPr>
              <a:t>nuevamente </a:t>
            </a:r>
            <a:r>
              <a:rPr lang="is-IS" sz="3200" b="1" dirty="0">
                <a:solidFill>
                  <a:schemeClr val="bg1"/>
                </a:solidFill>
              </a:rPr>
              <a:t>según datos del Instituto Nacional de Estadística </a:t>
            </a:r>
            <a:r>
              <a:rPr lang="is-IS" sz="3200" b="1" i="1" dirty="0" smtClean="0">
                <a:solidFill>
                  <a:schemeClr val="bg1"/>
                </a:solidFill>
              </a:rPr>
              <a:t>Español</a:t>
            </a:r>
            <a:endParaRPr lang="is-IS" sz="3200" b="1" i="1" dirty="0">
              <a:solidFill>
                <a:schemeClr val="bg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7779658" y="2267132"/>
            <a:ext cx="4122057" cy="3048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is-IS" sz="2800" b="1" i="1" dirty="0">
                <a:solidFill>
                  <a:schemeClr val="bg1"/>
                </a:solidFill>
              </a:rPr>
              <a:t>– 2,4 Puntos porcentuales , hasta el nivel más bajo del año </a:t>
            </a:r>
            <a:r>
              <a:rPr lang="is-IS" sz="2800" b="1" i="1" dirty="0" smtClean="0">
                <a:solidFill>
                  <a:schemeClr val="bg1"/>
                </a:solidFill>
              </a:rPr>
              <a:t>2000</a:t>
            </a:r>
            <a:endParaRPr lang="is-IS" sz="2800" b="1" i="1" dirty="0">
              <a:solidFill>
                <a:schemeClr val="bg1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7783285" y="2175991"/>
            <a:ext cx="4408715" cy="318515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La </a:t>
            </a:r>
            <a:r>
              <a:rPr lang="es-ES" sz="2400" b="1" dirty="0">
                <a:solidFill>
                  <a:schemeClr val="bg1"/>
                </a:solidFill>
              </a:rPr>
              <a:t>Renta Per </a:t>
            </a:r>
            <a:r>
              <a:rPr lang="es-ES" sz="2400" b="1" dirty="0" err="1">
                <a:solidFill>
                  <a:schemeClr val="bg1"/>
                </a:solidFill>
              </a:rPr>
              <a:t>Capita</a:t>
            </a:r>
            <a:r>
              <a:rPr lang="es-ES" sz="2400" b="1" dirty="0">
                <a:solidFill>
                  <a:schemeClr val="bg1"/>
                </a:solidFill>
              </a:rPr>
              <a:t> de un ciudadano Balear equivale al </a:t>
            </a:r>
            <a:r>
              <a:rPr lang="es-ES" sz="2400" b="1" i="1" dirty="0" smtClean="0">
                <a:solidFill>
                  <a:schemeClr val="bg1"/>
                </a:solidFill>
              </a:rPr>
              <a:t>101% </a:t>
            </a:r>
            <a:r>
              <a:rPr lang="es-ES" sz="2400" b="1" i="1" dirty="0">
                <a:solidFill>
                  <a:schemeClr val="bg1"/>
                </a:solidFill>
              </a:rPr>
              <a:t>de un ciudadano medio Español </a:t>
            </a:r>
            <a:r>
              <a:rPr lang="es-ES" sz="2400" b="1" i="1" dirty="0" smtClean="0">
                <a:solidFill>
                  <a:schemeClr val="bg1"/>
                </a:solidFill>
              </a:rPr>
              <a:t>(vs </a:t>
            </a:r>
            <a:r>
              <a:rPr lang="es-ES" sz="2400" b="1" i="1" dirty="0">
                <a:solidFill>
                  <a:schemeClr val="bg1"/>
                </a:solidFill>
              </a:rPr>
              <a:t>131,6 % , </a:t>
            </a:r>
            <a:r>
              <a:rPr lang="es-ES" sz="2400" b="1" i="1" dirty="0" smtClean="0">
                <a:solidFill>
                  <a:schemeClr val="bg1"/>
                </a:solidFill>
              </a:rPr>
              <a:t>2000</a:t>
            </a:r>
            <a:r>
              <a:rPr lang="es-ES" sz="2400" b="1" i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461638" y="2187231"/>
            <a:ext cx="11582401" cy="36692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In summary, a loss of 30.6 percentage points </a:t>
            </a:r>
            <a:r>
              <a:rPr lang="en-US" sz="4000" dirty="0" smtClean="0"/>
              <a:t>of purchasing power,  which </a:t>
            </a:r>
            <a:r>
              <a:rPr lang="en-US" sz="4000" dirty="0"/>
              <a:t>in the case of comparison with a </a:t>
            </a:r>
            <a:r>
              <a:rPr lang="en-US" sz="4000" dirty="0" smtClean="0"/>
              <a:t>European citizen is a </a:t>
            </a:r>
            <a:r>
              <a:rPr lang="es-ES" sz="4000" b="1" i="1" u="sng" dirty="0" smtClean="0">
                <a:solidFill>
                  <a:schemeClr val="bg1"/>
                </a:solidFill>
              </a:rPr>
              <a:t>26,4 </a:t>
            </a:r>
            <a:r>
              <a:rPr lang="es-ES" sz="4000" b="1" i="1" u="sng" dirty="0">
                <a:solidFill>
                  <a:schemeClr val="bg1"/>
                </a:solidFill>
              </a:rPr>
              <a:t>% </a:t>
            </a:r>
            <a:r>
              <a:rPr lang="es-ES" sz="4000" b="1" i="1" dirty="0" smtClean="0">
                <a:solidFill>
                  <a:schemeClr val="bg1"/>
                </a:solidFill>
              </a:rPr>
              <a:t> </a:t>
            </a:r>
            <a:endParaRPr lang="es-E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49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58885" y="380559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en-US" dirty="0"/>
              <a:t>Urgent Process of productive </a:t>
            </a:r>
            <a:r>
              <a:rPr lang="en-US" dirty="0" smtClean="0"/>
              <a:t>transformation</a:t>
            </a:r>
            <a:endParaRPr lang="es-ES" dirty="0"/>
          </a:p>
        </p:txBody>
      </p:sp>
      <p:sp>
        <p:nvSpPr>
          <p:cNvPr id="4" name="Rectángulo redondeado 3"/>
          <p:cNvSpPr/>
          <p:nvPr/>
        </p:nvSpPr>
        <p:spPr>
          <a:xfrm>
            <a:off x="359229" y="1842053"/>
            <a:ext cx="5446485" cy="9035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u="sng" dirty="0" err="1" smtClean="0">
                <a:solidFill>
                  <a:schemeClr val="bg1"/>
                </a:solidFill>
              </a:rPr>
              <a:t>Partnership</a:t>
            </a:r>
            <a:r>
              <a:rPr lang="es-ES" sz="2000" b="1" u="sng" dirty="0" smtClean="0">
                <a:solidFill>
                  <a:schemeClr val="bg1"/>
                </a:solidFill>
              </a:rPr>
              <a:t> </a:t>
            </a:r>
            <a:r>
              <a:rPr lang="es-ES" sz="2000" b="1" dirty="0" err="1" smtClean="0">
                <a:solidFill>
                  <a:schemeClr val="bg1"/>
                </a:solidFill>
              </a:rPr>
              <a:t>between</a:t>
            </a:r>
            <a:r>
              <a:rPr lang="es-ES" sz="2000" b="1" dirty="0" smtClean="0">
                <a:solidFill>
                  <a:schemeClr val="bg1"/>
                </a:solidFill>
              </a:rPr>
              <a:t> </a:t>
            </a:r>
            <a:r>
              <a:rPr lang="es-ES" sz="2000" b="1" dirty="0" err="1" smtClean="0">
                <a:solidFill>
                  <a:schemeClr val="bg1"/>
                </a:solidFill>
              </a:rPr>
              <a:t>Públic</a:t>
            </a:r>
            <a:r>
              <a:rPr lang="es-ES" sz="2000" b="1" dirty="0" smtClean="0">
                <a:solidFill>
                  <a:schemeClr val="bg1"/>
                </a:solidFill>
              </a:rPr>
              <a:t> and </a:t>
            </a:r>
            <a:r>
              <a:rPr lang="es-ES" sz="2000" b="1" dirty="0" err="1" smtClean="0">
                <a:solidFill>
                  <a:schemeClr val="bg1"/>
                </a:solidFill>
              </a:rPr>
              <a:t>Private</a:t>
            </a:r>
            <a:r>
              <a:rPr lang="es-ES" sz="2000" b="1" dirty="0" smtClean="0">
                <a:solidFill>
                  <a:schemeClr val="bg1"/>
                </a:solidFill>
              </a:rPr>
              <a:t> </a:t>
            </a:r>
            <a:r>
              <a:rPr lang="es-ES" sz="2000" b="1" dirty="0" err="1" smtClean="0">
                <a:solidFill>
                  <a:schemeClr val="bg1"/>
                </a:solidFill>
              </a:rPr>
              <a:t>Sectors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6193969" y="1859558"/>
            <a:ext cx="5297716" cy="9035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u="sng" dirty="0" err="1" smtClean="0">
                <a:solidFill>
                  <a:schemeClr val="bg1"/>
                </a:solidFill>
              </a:rPr>
              <a:t>Strategic</a:t>
            </a:r>
            <a:r>
              <a:rPr lang="es-ES" sz="2000" b="1" u="sng" dirty="0" smtClean="0">
                <a:solidFill>
                  <a:schemeClr val="bg1"/>
                </a:solidFill>
              </a:rPr>
              <a:t> </a:t>
            </a:r>
            <a:r>
              <a:rPr lang="es-ES" sz="2000" b="1" u="sng" dirty="0" err="1" smtClean="0">
                <a:solidFill>
                  <a:schemeClr val="bg1"/>
                </a:solidFill>
              </a:rPr>
              <a:t>Vision</a:t>
            </a:r>
            <a:r>
              <a:rPr lang="es-ES" sz="2000" b="1" u="sng" dirty="0" smtClean="0">
                <a:solidFill>
                  <a:schemeClr val="bg1"/>
                </a:solidFill>
              </a:rPr>
              <a:t> </a:t>
            </a:r>
            <a:r>
              <a:rPr lang="es-ES" sz="2000" b="1" dirty="0" smtClean="0">
                <a:solidFill>
                  <a:schemeClr val="bg1"/>
                </a:solidFill>
              </a:rPr>
              <a:t>a </a:t>
            </a:r>
            <a:r>
              <a:rPr lang="es-ES" sz="2000" b="1" dirty="0" err="1" smtClean="0">
                <a:solidFill>
                  <a:schemeClr val="bg1"/>
                </a:solidFill>
              </a:rPr>
              <a:t>medium</a:t>
            </a:r>
            <a:r>
              <a:rPr lang="es-ES" sz="2000" b="1" dirty="0" smtClean="0">
                <a:solidFill>
                  <a:schemeClr val="bg1"/>
                </a:solidFill>
              </a:rPr>
              <a:t> </a:t>
            </a:r>
            <a:r>
              <a:rPr lang="es-ES" sz="2000" b="1" dirty="0">
                <a:solidFill>
                  <a:schemeClr val="bg1"/>
                </a:solidFill>
              </a:rPr>
              <a:t>– </a:t>
            </a:r>
            <a:r>
              <a:rPr lang="es-ES" sz="2000" b="1" dirty="0" err="1" smtClean="0">
                <a:solidFill>
                  <a:schemeClr val="bg1"/>
                </a:solidFill>
              </a:rPr>
              <a:t>long</a:t>
            </a:r>
            <a:r>
              <a:rPr lang="es-ES" sz="2000" b="1" dirty="0" smtClean="0">
                <a:solidFill>
                  <a:schemeClr val="bg1"/>
                </a:solidFill>
              </a:rPr>
              <a:t> </a:t>
            </a:r>
            <a:r>
              <a:rPr lang="es-ES" sz="2000" b="1" dirty="0" err="1" smtClean="0">
                <a:solidFill>
                  <a:schemeClr val="bg1"/>
                </a:solidFill>
              </a:rPr>
              <a:t>term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359228" y="3080568"/>
            <a:ext cx="5446485" cy="9035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u="sng" dirty="0"/>
              <a:t>Re - </a:t>
            </a:r>
            <a:r>
              <a:rPr lang="es-ES" sz="2000" b="1" u="sng" dirty="0" err="1"/>
              <a:t>specialization</a:t>
            </a:r>
            <a:r>
              <a:rPr lang="es-ES" sz="2000" b="1" u="sng" dirty="0"/>
              <a:t> </a:t>
            </a:r>
            <a:r>
              <a:rPr lang="es-ES" sz="2000" b="1" dirty="0" err="1"/>
              <a:t>steadily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6132286" y="3080567"/>
            <a:ext cx="5359400" cy="9035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u="sng" dirty="0" err="1" smtClean="0">
                <a:solidFill>
                  <a:schemeClr val="bg1"/>
                </a:solidFill>
              </a:rPr>
              <a:t>Cluster</a:t>
            </a:r>
            <a:r>
              <a:rPr lang="es-ES" sz="2000" b="1" u="sng" dirty="0" smtClean="0">
                <a:solidFill>
                  <a:schemeClr val="bg1"/>
                </a:solidFill>
              </a:rPr>
              <a:t> </a:t>
            </a:r>
            <a:r>
              <a:rPr lang="es-ES" sz="2000" b="1" u="sng" dirty="0" err="1" smtClean="0">
                <a:solidFill>
                  <a:schemeClr val="bg1"/>
                </a:solidFill>
              </a:rPr>
              <a:t>Policy</a:t>
            </a:r>
            <a:r>
              <a:rPr lang="es-ES" sz="2000" b="1" u="sng" dirty="0" smtClean="0">
                <a:solidFill>
                  <a:schemeClr val="bg1"/>
                </a:solidFill>
              </a:rPr>
              <a:t> </a:t>
            </a:r>
            <a:r>
              <a:rPr lang="es-ES" sz="2000" b="1" dirty="0" smtClean="0">
                <a:solidFill>
                  <a:schemeClr val="bg1"/>
                </a:solidFill>
              </a:rPr>
              <a:t>as </a:t>
            </a:r>
            <a:r>
              <a:rPr lang="es-ES" sz="2000" b="1" dirty="0" err="1" smtClean="0">
                <a:solidFill>
                  <a:schemeClr val="bg1"/>
                </a:solidFill>
              </a:rPr>
              <a:t>Transformation</a:t>
            </a:r>
            <a:r>
              <a:rPr lang="es-ES" sz="2000" b="1" dirty="0" smtClean="0">
                <a:solidFill>
                  <a:schemeClr val="bg1"/>
                </a:solidFill>
              </a:rPr>
              <a:t> </a:t>
            </a:r>
            <a:r>
              <a:rPr lang="es-ES" sz="2000" b="1" dirty="0" err="1" smtClean="0">
                <a:solidFill>
                  <a:schemeClr val="bg1"/>
                </a:solidFill>
              </a:rPr>
              <a:t>Agents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377373" y="4206622"/>
            <a:ext cx="11146971" cy="9035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u="sng" dirty="0" err="1" smtClean="0">
                <a:solidFill>
                  <a:schemeClr val="bg1"/>
                </a:solidFill>
              </a:rPr>
              <a:t>Establishing</a:t>
            </a:r>
            <a:r>
              <a:rPr lang="es-ES" sz="2000" b="1" u="sng" dirty="0" smtClean="0">
                <a:solidFill>
                  <a:schemeClr val="bg1"/>
                </a:solidFill>
              </a:rPr>
              <a:t> new </a:t>
            </a:r>
            <a:r>
              <a:rPr lang="es-ES" sz="2000" b="1" u="sng" dirty="0" err="1" smtClean="0">
                <a:solidFill>
                  <a:schemeClr val="bg1"/>
                </a:solidFill>
              </a:rPr>
              <a:t>businesses</a:t>
            </a:r>
            <a:r>
              <a:rPr lang="es-ES" sz="2000" b="1" u="sng" dirty="0" smtClean="0">
                <a:solidFill>
                  <a:schemeClr val="bg1"/>
                </a:solidFill>
              </a:rPr>
              <a:t> </a:t>
            </a:r>
            <a:r>
              <a:rPr lang="en-US" sz="2000" b="1" dirty="0" smtClean="0"/>
              <a:t>that </a:t>
            </a:r>
            <a:r>
              <a:rPr lang="en-US" sz="2000" b="1" dirty="0"/>
              <a:t>increase the potential to create new </a:t>
            </a:r>
            <a:r>
              <a:rPr lang="en-US" sz="2000" b="1" dirty="0" smtClean="0"/>
              <a:t>and more advanced goods </a:t>
            </a:r>
            <a:r>
              <a:rPr lang="en-US" sz="2000" b="1" dirty="0"/>
              <a:t>and </a:t>
            </a:r>
            <a:r>
              <a:rPr lang="en-US" sz="2000" b="1" dirty="0" smtClean="0"/>
              <a:t>services.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377373" y="5296106"/>
            <a:ext cx="11146971" cy="12210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u="sng" dirty="0" smtClean="0"/>
              <a:t>To avoid </a:t>
            </a:r>
            <a:r>
              <a:rPr lang="en-US" sz="2000" b="1" u="sng" dirty="0"/>
              <a:t>favoring the </a:t>
            </a:r>
            <a:r>
              <a:rPr lang="en-US" sz="2000" b="1" u="sng" dirty="0" err="1"/>
              <a:t>seasonalisation</a:t>
            </a:r>
            <a:r>
              <a:rPr lang="en-US" sz="2000" b="1" u="sng" dirty="0"/>
              <a:t> </a:t>
            </a:r>
            <a:r>
              <a:rPr lang="en-US" sz="2000" b="1" dirty="0"/>
              <a:t>of our economy that must strike a balance between aborting public aid that favors temporary hiring of low added value labor and flexible hiring </a:t>
            </a:r>
            <a:r>
              <a:rPr lang="en-US" sz="2000" b="1" dirty="0" smtClean="0"/>
              <a:t>policies.</a:t>
            </a:r>
            <a:endParaRPr lang="es-E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4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dirty="0" err="1" smtClean="0"/>
              <a:t>Thank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you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very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much</a:t>
            </a:r>
            <a:r>
              <a:rPr lang="es-ES" sz="4000" b="1" dirty="0" smtClean="0"/>
              <a:t> for </a:t>
            </a:r>
            <a:r>
              <a:rPr lang="es-ES" sz="4000" b="1" dirty="0" err="1" smtClean="0"/>
              <a:t>your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attention</a:t>
            </a:r>
            <a:r>
              <a:rPr lang="es-ES" sz="4000" b="1" dirty="0" smtClean="0"/>
              <a:t>.</a:t>
            </a:r>
            <a:endParaRPr lang="es-ES" sz="4000" b="1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129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299</TotalTime>
  <Words>612</Words>
  <Application>Microsoft Office PowerPoint</Application>
  <PresentationFormat>Personalizado</PresentationFormat>
  <Paragraphs>56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Flujo</vt:lpstr>
      <vt:lpstr>Is Tourism a Panacea for the Balearic Islands? </vt:lpstr>
      <vt:lpstr>SI</vt:lpstr>
      <vt:lpstr>Tourism is being the key in consolidating the economic recovery of the Balearic Islands</vt:lpstr>
      <vt:lpstr>Greater dynamism and growth</vt:lpstr>
      <vt:lpstr>Impact on employment and business creation</vt:lpstr>
      <vt:lpstr>Decrease in the Per Capita Income of the Balearic Citizen</vt:lpstr>
      <vt:lpstr>Important Loss of Competitiveness</vt:lpstr>
      <vt:lpstr>Urgent Process of productive transformation</vt:lpstr>
      <vt:lpstr>Thank you very much for your attention.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 Es el Turismo un Panacea para las Islas Baleares ?</dc:title>
  <dc:creator>Loli Ordoñez</dc:creator>
  <cp:lastModifiedBy>Francisca Llabrés</cp:lastModifiedBy>
  <cp:revision>61</cp:revision>
  <dcterms:created xsi:type="dcterms:W3CDTF">2017-06-01T09:09:56Z</dcterms:created>
  <dcterms:modified xsi:type="dcterms:W3CDTF">2017-06-06T08:17:20Z</dcterms:modified>
</cp:coreProperties>
</file>