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8"/>
  </p:notesMasterIdLst>
  <p:handoutMasterIdLst>
    <p:handoutMasterId r:id="rId19"/>
  </p:handoutMasterIdLst>
  <p:sldIdLst>
    <p:sldId id="274" r:id="rId3"/>
    <p:sldId id="289" r:id="rId4"/>
    <p:sldId id="277" r:id="rId5"/>
    <p:sldId id="279" r:id="rId6"/>
    <p:sldId id="278" r:id="rId7"/>
    <p:sldId id="283" r:id="rId8"/>
    <p:sldId id="280" r:id="rId9"/>
    <p:sldId id="284" r:id="rId10"/>
    <p:sldId id="286" r:id="rId11"/>
    <p:sldId id="287" r:id="rId12"/>
    <p:sldId id="288" r:id="rId13"/>
    <p:sldId id="281" r:id="rId14"/>
    <p:sldId id="282" r:id="rId15"/>
    <p:sldId id="290" r:id="rId16"/>
    <p:sldId id="285" r:id="rId17"/>
  </p:sldIdLst>
  <p:sldSz cx="9144000" cy="6858000" type="screen4x3"/>
  <p:notesSz cx="6784975" cy="98567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0"/>
    <a:srgbClr val="B2B2B2"/>
    <a:srgbClr val="00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292" autoAdjust="0"/>
  </p:normalViewPr>
  <p:slideViewPr>
    <p:cSldViewPr>
      <p:cViewPr>
        <p:scale>
          <a:sx n="100" d="100"/>
          <a:sy n="100" d="100"/>
        </p:scale>
        <p:origin x="-941" y="547"/>
      </p:cViewPr>
      <p:guideLst>
        <p:guide orient="horz" pos="2139"/>
        <p:guide pos="320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4" d="100"/>
          <a:sy n="74" d="100"/>
        </p:scale>
        <p:origin x="-2178" y="-120"/>
      </p:cViewPr>
      <p:guideLst>
        <p:guide orient="horz" pos="310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C9EF9-93D4-4A45-854A-8A4B186CE20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it-IT"/>
        </a:p>
      </dgm:t>
    </dgm:pt>
    <dgm:pt modelId="{9282B5E5-EB9F-4BC2-AD1A-75A86888D007}">
      <dgm:prSet phldrT="[Testo]" custT="1"/>
      <dgm:spPr/>
      <dgm:t>
        <a:bodyPr/>
        <a:lstStyle/>
        <a:p>
          <a:r>
            <a:rPr lang="it-IT" sz="2400" b="1" dirty="0" smtClean="0">
              <a:solidFill>
                <a:srgbClr val="FF0000"/>
              </a:solidFill>
            </a:rPr>
            <a:t>Energy </a:t>
          </a:r>
          <a:r>
            <a:rPr lang="it-IT" sz="2400" b="1" dirty="0" err="1" smtClean="0">
              <a:solidFill>
                <a:srgbClr val="FF0000"/>
              </a:solidFill>
            </a:rPr>
            <a:t>SMEs</a:t>
          </a:r>
          <a:r>
            <a:rPr lang="it-IT" sz="2400" b="1" dirty="0" smtClean="0">
              <a:solidFill>
                <a:srgbClr val="FF0000"/>
              </a:solidFill>
            </a:rPr>
            <a:t> in </a:t>
          </a:r>
        </a:p>
        <a:p>
          <a:r>
            <a:rPr lang="it-IT" sz="2400" b="1" dirty="0" smtClean="0">
              <a:solidFill>
                <a:srgbClr val="FF0000"/>
              </a:solidFill>
            </a:rPr>
            <a:t>MED area</a:t>
          </a:r>
          <a:endParaRPr lang="it-IT" sz="2400" b="1" dirty="0">
            <a:solidFill>
              <a:srgbClr val="FF0000"/>
            </a:solidFill>
          </a:endParaRPr>
        </a:p>
      </dgm:t>
    </dgm:pt>
    <dgm:pt modelId="{AFFD93D8-146E-422D-B2B9-AA09C80021BB}" type="parTrans" cxnId="{7532EA8C-A3A0-4C7B-818F-3AAE7B93AAB4}">
      <dgm:prSet/>
      <dgm:spPr/>
      <dgm:t>
        <a:bodyPr/>
        <a:lstStyle/>
        <a:p>
          <a:endParaRPr lang="it-IT"/>
        </a:p>
      </dgm:t>
    </dgm:pt>
    <dgm:pt modelId="{C460972F-F838-46A0-BA31-9BA4C9885A16}" type="sibTrans" cxnId="{7532EA8C-A3A0-4C7B-818F-3AAE7B93AAB4}">
      <dgm:prSet/>
      <dgm:spPr/>
      <dgm:t>
        <a:bodyPr/>
        <a:lstStyle/>
        <a:p>
          <a:endParaRPr lang="it-IT"/>
        </a:p>
      </dgm:t>
    </dgm:pt>
    <dgm:pt modelId="{E7C86734-04E6-4FC6-9C49-D5448DDEE93C}">
      <dgm:prSet phldrT="[Testo]" custT="1"/>
      <dgm:spPr/>
      <dgm:t>
        <a:bodyPr/>
        <a:lstStyle/>
        <a:p>
          <a:r>
            <a:rPr lang="it-IT" sz="2400" b="1" dirty="0" smtClean="0">
              <a:solidFill>
                <a:srgbClr val="FF0000"/>
              </a:solidFill>
            </a:rPr>
            <a:t>FINANCIAL operators in MED area(and </a:t>
          </a:r>
          <a:r>
            <a:rPr lang="it-IT" sz="2400" b="1" dirty="0" err="1" smtClean="0">
              <a:solidFill>
                <a:srgbClr val="FF0000"/>
              </a:solidFill>
            </a:rPr>
            <a:t>beyond</a:t>
          </a:r>
          <a:r>
            <a:rPr lang="it-IT" sz="2400" b="1" dirty="0" smtClean="0">
              <a:solidFill>
                <a:srgbClr val="FF0000"/>
              </a:solidFill>
            </a:rPr>
            <a:t>)</a:t>
          </a:r>
          <a:endParaRPr lang="it-IT" sz="2400" b="1" dirty="0">
            <a:solidFill>
              <a:srgbClr val="FF0000"/>
            </a:solidFill>
          </a:endParaRPr>
        </a:p>
      </dgm:t>
    </dgm:pt>
    <dgm:pt modelId="{6A8C464E-5E7B-4EC6-A64B-8023F9423EF3}" type="parTrans" cxnId="{2B7135FD-A740-4FAC-AED2-3E3E512F23FE}">
      <dgm:prSet/>
      <dgm:spPr/>
      <dgm:t>
        <a:bodyPr/>
        <a:lstStyle/>
        <a:p>
          <a:endParaRPr lang="it-IT"/>
        </a:p>
      </dgm:t>
    </dgm:pt>
    <dgm:pt modelId="{A2CE8BDA-569F-48D4-A63C-7648B24CE617}" type="sibTrans" cxnId="{2B7135FD-A740-4FAC-AED2-3E3E512F23FE}">
      <dgm:prSet/>
      <dgm:spPr/>
      <dgm:t>
        <a:bodyPr/>
        <a:lstStyle/>
        <a:p>
          <a:endParaRPr lang="it-IT"/>
        </a:p>
      </dgm:t>
    </dgm:pt>
    <dgm:pt modelId="{7ABE5E3F-77DD-402C-930A-9A24489DA29F}" type="pres">
      <dgm:prSet presAssocID="{CF9C9EF9-93D4-4A45-854A-8A4B186CE20A}" presName="diagram" presStyleCnt="0">
        <dgm:presLayoutVars>
          <dgm:dir/>
          <dgm:resizeHandles val="exact"/>
        </dgm:presLayoutVars>
      </dgm:prSet>
      <dgm:spPr/>
      <dgm:t>
        <a:bodyPr/>
        <a:lstStyle/>
        <a:p>
          <a:endParaRPr lang="it-IT"/>
        </a:p>
      </dgm:t>
    </dgm:pt>
    <dgm:pt modelId="{962F505E-20EA-401E-B55F-2DCE038172F7}" type="pres">
      <dgm:prSet presAssocID="{9282B5E5-EB9F-4BC2-AD1A-75A86888D007}" presName="arrow" presStyleLbl="node1" presStyleIdx="0" presStyleCnt="2">
        <dgm:presLayoutVars>
          <dgm:bulletEnabled val="1"/>
        </dgm:presLayoutVars>
      </dgm:prSet>
      <dgm:spPr/>
      <dgm:t>
        <a:bodyPr/>
        <a:lstStyle/>
        <a:p>
          <a:endParaRPr lang="it-IT"/>
        </a:p>
      </dgm:t>
    </dgm:pt>
    <dgm:pt modelId="{3FD8157D-BCCE-49ED-A880-F89D48B87C9E}" type="pres">
      <dgm:prSet presAssocID="{E7C86734-04E6-4FC6-9C49-D5448DDEE93C}" presName="arrow" presStyleLbl="node1" presStyleIdx="1" presStyleCnt="2">
        <dgm:presLayoutVars>
          <dgm:bulletEnabled val="1"/>
        </dgm:presLayoutVars>
      </dgm:prSet>
      <dgm:spPr/>
      <dgm:t>
        <a:bodyPr/>
        <a:lstStyle/>
        <a:p>
          <a:endParaRPr lang="it-IT"/>
        </a:p>
      </dgm:t>
    </dgm:pt>
  </dgm:ptLst>
  <dgm:cxnLst>
    <dgm:cxn modelId="{7532EA8C-A3A0-4C7B-818F-3AAE7B93AAB4}" srcId="{CF9C9EF9-93D4-4A45-854A-8A4B186CE20A}" destId="{9282B5E5-EB9F-4BC2-AD1A-75A86888D007}" srcOrd="0" destOrd="0" parTransId="{AFFD93D8-146E-422D-B2B9-AA09C80021BB}" sibTransId="{C460972F-F838-46A0-BA31-9BA4C9885A16}"/>
    <dgm:cxn modelId="{93120E20-3A87-4399-97B0-EBBB75006425}" type="presOf" srcId="{E7C86734-04E6-4FC6-9C49-D5448DDEE93C}" destId="{3FD8157D-BCCE-49ED-A880-F89D48B87C9E}" srcOrd="0" destOrd="0" presId="urn:microsoft.com/office/officeart/2005/8/layout/arrow5"/>
    <dgm:cxn modelId="{2B7135FD-A740-4FAC-AED2-3E3E512F23FE}" srcId="{CF9C9EF9-93D4-4A45-854A-8A4B186CE20A}" destId="{E7C86734-04E6-4FC6-9C49-D5448DDEE93C}" srcOrd="1" destOrd="0" parTransId="{6A8C464E-5E7B-4EC6-A64B-8023F9423EF3}" sibTransId="{A2CE8BDA-569F-48D4-A63C-7648B24CE617}"/>
    <dgm:cxn modelId="{8851EBCB-487C-4DCB-820F-91C97DA282E8}" type="presOf" srcId="{9282B5E5-EB9F-4BC2-AD1A-75A86888D007}" destId="{962F505E-20EA-401E-B55F-2DCE038172F7}" srcOrd="0" destOrd="0" presId="urn:microsoft.com/office/officeart/2005/8/layout/arrow5"/>
    <dgm:cxn modelId="{4893D584-E6F4-4747-B442-22B83A32D190}" type="presOf" srcId="{CF9C9EF9-93D4-4A45-854A-8A4B186CE20A}" destId="{7ABE5E3F-77DD-402C-930A-9A24489DA29F}" srcOrd="0" destOrd="0" presId="urn:microsoft.com/office/officeart/2005/8/layout/arrow5"/>
    <dgm:cxn modelId="{A4F214D0-B842-4ECB-9577-359FB568BDE9}" type="presParOf" srcId="{7ABE5E3F-77DD-402C-930A-9A24489DA29F}" destId="{962F505E-20EA-401E-B55F-2DCE038172F7}" srcOrd="0" destOrd="0" presId="urn:microsoft.com/office/officeart/2005/8/layout/arrow5"/>
    <dgm:cxn modelId="{C787D8AF-D7BB-4A16-973A-0402ECDFC6B2}" type="presParOf" srcId="{7ABE5E3F-77DD-402C-930A-9A24489DA29F}" destId="{3FD8157D-BCCE-49ED-A880-F89D48B87C9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F505E-20EA-401E-B55F-2DCE038172F7}">
      <dsp:nvSpPr>
        <dsp:cNvPr id="0" name=""/>
        <dsp:cNvSpPr/>
      </dsp:nvSpPr>
      <dsp:spPr>
        <a:xfrm rot="16200000">
          <a:off x="125" y="1641"/>
          <a:ext cx="3196620" cy="3196620"/>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dirty="0" smtClean="0">
              <a:solidFill>
                <a:srgbClr val="FF0000"/>
              </a:solidFill>
            </a:rPr>
            <a:t>Energy </a:t>
          </a:r>
          <a:r>
            <a:rPr lang="it-IT" sz="2400" b="1" kern="1200" dirty="0" err="1" smtClean="0">
              <a:solidFill>
                <a:srgbClr val="FF0000"/>
              </a:solidFill>
            </a:rPr>
            <a:t>SMEs</a:t>
          </a:r>
          <a:r>
            <a:rPr lang="it-IT" sz="2400" b="1" kern="1200" dirty="0" smtClean="0">
              <a:solidFill>
                <a:srgbClr val="FF0000"/>
              </a:solidFill>
            </a:rPr>
            <a:t> in </a:t>
          </a:r>
        </a:p>
        <a:p>
          <a:pPr lvl="0" algn="ctr" defTabSz="1066800">
            <a:lnSpc>
              <a:spcPct val="90000"/>
            </a:lnSpc>
            <a:spcBef>
              <a:spcPct val="0"/>
            </a:spcBef>
            <a:spcAft>
              <a:spcPct val="35000"/>
            </a:spcAft>
          </a:pPr>
          <a:r>
            <a:rPr lang="it-IT" sz="2400" b="1" kern="1200" dirty="0" smtClean="0">
              <a:solidFill>
                <a:srgbClr val="FF0000"/>
              </a:solidFill>
            </a:rPr>
            <a:t>MED area</a:t>
          </a:r>
          <a:endParaRPr lang="it-IT" sz="2400" b="1" kern="1200" dirty="0">
            <a:solidFill>
              <a:srgbClr val="FF0000"/>
            </a:solidFill>
          </a:endParaRPr>
        </a:p>
      </dsp:txBody>
      <dsp:txXfrm rot="5400000">
        <a:off x="125" y="800796"/>
        <a:ext cx="2637212" cy="1598310"/>
      </dsp:txXfrm>
    </dsp:sp>
    <dsp:sp modelId="{3FD8157D-BCCE-49ED-A880-F89D48B87C9E}">
      <dsp:nvSpPr>
        <dsp:cNvPr id="0" name=""/>
        <dsp:cNvSpPr/>
      </dsp:nvSpPr>
      <dsp:spPr>
        <a:xfrm rot="5400000">
          <a:off x="5372205" y="1641"/>
          <a:ext cx="3196620" cy="3196620"/>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dirty="0" smtClean="0">
              <a:solidFill>
                <a:srgbClr val="FF0000"/>
              </a:solidFill>
            </a:rPr>
            <a:t>FINANCIAL operators in MED area(and </a:t>
          </a:r>
          <a:r>
            <a:rPr lang="it-IT" sz="2400" b="1" kern="1200" dirty="0" err="1" smtClean="0">
              <a:solidFill>
                <a:srgbClr val="FF0000"/>
              </a:solidFill>
            </a:rPr>
            <a:t>beyond</a:t>
          </a:r>
          <a:r>
            <a:rPr lang="it-IT" sz="2400" b="1" kern="1200" dirty="0" smtClean="0">
              <a:solidFill>
                <a:srgbClr val="FF0000"/>
              </a:solidFill>
            </a:rPr>
            <a:t>)</a:t>
          </a:r>
          <a:endParaRPr lang="it-IT" sz="2400" b="1" kern="1200" dirty="0">
            <a:solidFill>
              <a:srgbClr val="FF0000"/>
            </a:solidFill>
          </a:endParaRPr>
        </a:p>
      </dsp:txBody>
      <dsp:txXfrm rot="-5400000">
        <a:off x="5931613" y="800796"/>
        <a:ext cx="2637212" cy="159831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1638" cy="492125"/>
          </a:xfrm>
          <a:prstGeom prst="rect">
            <a:avLst/>
          </a:prstGeom>
          <a:noFill/>
          <a:ln w="9525">
            <a:noFill/>
            <a:miter lim="800000"/>
            <a:headEnd/>
            <a:tailEnd/>
          </a:ln>
          <a:effectLst/>
        </p:spPr>
        <p:txBody>
          <a:bodyPr vert="horz" wrap="square" lIns="90681" tIns="45341" rIns="90681" bIns="45341" numCol="1" anchor="t" anchorCtr="0" compatLnSpc="1">
            <a:prstTxWarp prst="textNoShape">
              <a:avLst/>
            </a:prstTxWarp>
          </a:bodyPr>
          <a:lstStyle>
            <a:lvl1pPr defTabSz="906463">
              <a:defRPr sz="1200"/>
            </a:lvl1pPr>
          </a:lstStyle>
          <a:p>
            <a:pPr>
              <a:defRPr/>
            </a:pPr>
            <a:endParaRPr lang="en-US"/>
          </a:p>
        </p:txBody>
      </p:sp>
      <p:sp>
        <p:nvSpPr>
          <p:cNvPr id="33795" name="Rectangle 3"/>
          <p:cNvSpPr>
            <a:spLocks noGrp="1" noChangeArrowheads="1"/>
          </p:cNvSpPr>
          <p:nvPr>
            <p:ph type="dt" sz="quarter" idx="1"/>
          </p:nvPr>
        </p:nvSpPr>
        <p:spPr bwMode="auto">
          <a:xfrm>
            <a:off x="3841750" y="0"/>
            <a:ext cx="2941638" cy="492125"/>
          </a:xfrm>
          <a:prstGeom prst="rect">
            <a:avLst/>
          </a:prstGeom>
          <a:noFill/>
          <a:ln w="9525">
            <a:noFill/>
            <a:miter lim="800000"/>
            <a:headEnd/>
            <a:tailEnd/>
          </a:ln>
          <a:effectLst/>
        </p:spPr>
        <p:txBody>
          <a:bodyPr vert="horz" wrap="square" lIns="90681" tIns="45341" rIns="90681" bIns="45341" numCol="1" anchor="t" anchorCtr="0" compatLnSpc="1">
            <a:prstTxWarp prst="textNoShape">
              <a:avLst/>
            </a:prstTxWarp>
          </a:bodyPr>
          <a:lstStyle>
            <a:lvl1pPr algn="r" defTabSz="906463">
              <a:defRPr sz="1200"/>
            </a:lvl1pPr>
          </a:lstStyle>
          <a:p>
            <a:pPr>
              <a:defRPr/>
            </a:pPr>
            <a:endParaRPr lang="en-US"/>
          </a:p>
        </p:txBody>
      </p:sp>
      <p:sp>
        <p:nvSpPr>
          <p:cNvPr id="33796" name="Rectangle 4"/>
          <p:cNvSpPr>
            <a:spLocks noGrp="1" noChangeArrowheads="1"/>
          </p:cNvSpPr>
          <p:nvPr>
            <p:ph type="ftr" sz="quarter" idx="2"/>
          </p:nvPr>
        </p:nvSpPr>
        <p:spPr bwMode="auto">
          <a:xfrm>
            <a:off x="0" y="9363075"/>
            <a:ext cx="2941638" cy="492125"/>
          </a:xfrm>
          <a:prstGeom prst="rect">
            <a:avLst/>
          </a:prstGeom>
          <a:noFill/>
          <a:ln w="9525">
            <a:noFill/>
            <a:miter lim="800000"/>
            <a:headEnd/>
            <a:tailEnd/>
          </a:ln>
          <a:effectLst/>
        </p:spPr>
        <p:txBody>
          <a:bodyPr vert="horz" wrap="square" lIns="90681" tIns="45341" rIns="90681" bIns="45341" numCol="1" anchor="b" anchorCtr="0" compatLnSpc="1">
            <a:prstTxWarp prst="textNoShape">
              <a:avLst/>
            </a:prstTxWarp>
          </a:bodyPr>
          <a:lstStyle>
            <a:lvl1pPr defTabSz="906463">
              <a:defRPr sz="1200"/>
            </a:lvl1pPr>
          </a:lstStyle>
          <a:p>
            <a:pPr>
              <a:defRPr/>
            </a:pPr>
            <a:endParaRPr lang="en-US"/>
          </a:p>
        </p:txBody>
      </p:sp>
      <p:sp>
        <p:nvSpPr>
          <p:cNvPr id="33797" name="Rectangle 5"/>
          <p:cNvSpPr>
            <a:spLocks noGrp="1" noChangeArrowheads="1"/>
          </p:cNvSpPr>
          <p:nvPr>
            <p:ph type="sldNum" sz="quarter" idx="3"/>
          </p:nvPr>
        </p:nvSpPr>
        <p:spPr bwMode="auto">
          <a:xfrm>
            <a:off x="3841750" y="9363075"/>
            <a:ext cx="2941638" cy="492125"/>
          </a:xfrm>
          <a:prstGeom prst="rect">
            <a:avLst/>
          </a:prstGeom>
          <a:noFill/>
          <a:ln w="9525">
            <a:noFill/>
            <a:miter lim="800000"/>
            <a:headEnd/>
            <a:tailEnd/>
          </a:ln>
          <a:effectLst/>
        </p:spPr>
        <p:txBody>
          <a:bodyPr vert="horz" wrap="square" lIns="90681" tIns="45341" rIns="90681" bIns="45341" numCol="1" anchor="b" anchorCtr="0" compatLnSpc="1">
            <a:prstTxWarp prst="textNoShape">
              <a:avLst/>
            </a:prstTxWarp>
          </a:bodyPr>
          <a:lstStyle>
            <a:lvl1pPr algn="r" defTabSz="906463">
              <a:defRPr sz="1200"/>
            </a:lvl1pPr>
          </a:lstStyle>
          <a:p>
            <a:pPr>
              <a:defRPr/>
            </a:pPr>
            <a:fld id="{5500AD8B-5270-437E-B534-85FB5402EEBE}" type="slidenum">
              <a:rPr lang="en-US"/>
              <a:pPr>
                <a:defRPr/>
              </a:pPr>
              <a:t>‹N›</a:t>
            </a:fld>
            <a:endParaRPr lang="en-US"/>
          </a:p>
        </p:txBody>
      </p:sp>
    </p:spTree>
    <p:extLst>
      <p:ext uri="{BB962C8B-B14F-4D97-AF65-F5344CB8AC3E}">
        <p14:creationId xmlns:p14="http://schemas.microsoft.com/office/powerpoint/2010/main" val="755145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23555" name="Rectangle 1027"/>
          <p:cNvSpPr>
            <a:spLocks noGrp="1" noChangeArrowheads="1"/>
          </p:cNvSpPr>
          <p:nvPr>
            <p:ph type="dt" idx="1"/>
          </p:nvPr>
        </p:nvSpPr>
        <p:spPr bwMode="auto">
          <a:xfrm>
            <a:off x="38100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070D151-38B2-4825-91C3-95FD20269258}" type="datetimeFigureOut">
              <a:rPr lang="es-ES_tradnl"/>
              <a:pPr>
                <a:defRPr/>
              </a:pPr>
              <a:t>10/07/2015</a:t>
            </a:fld>
            <a:endParaRPr lang="es-ES_tradnl"/>
          </a:p>
        </p:txBody>
      </p:sp>
      <p:sp>
        <p:nvSpPr>
          <p:cNvPr id="18436" name="Rectangle 1028"/>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1029"/>
          <p:cNvSpPr>
            <a:spLocks noGrp="1" noChangeArrowheads="1"/>
          </p:cNvSpPr>
          <p:nvPr>
            <p:ph type="body" sz="quarter" idx="3"/>
          </p:nvPr>
        </p:nvSpPr>
        <p:spPr bwMode="auto">
          <a:xfrm>
            <a:off x="914400" y="4648200"/>
            <a:ext cx="4953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23558" name="Rectangle 1030"/>
          <p:cNvSpPr>
            <a:spLocks noGrp="1" noChangeArrowheads="1"/>
          </p:cNvSpPr>
          <p:nvPr>
            <p:ph type="ftr" sz="quarter" idx="4"/>
          </p:nvPr>
        </p:nvSpPr>
        <p:spPr bwMode="auto">
          <a:xfrm>
            <a:off x="0" y="93726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23559" name="Rectangle 1031"/>
          <p:cNvSpPr>
            <a:spLocks noGrp="1" noChangeArrowheads="1"/>
          </p:cNvSpPr>
          <p:nvPr>
            <p:ph type="sldNum" sz="quarter" idx="5"/>
          </p:nvPr>
        </p:nvSpPr>
        <p:spPr bwMode="auto">
          <a:xfrm>
            <a:off x="3810000" y="93726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9F45C1-A0A4-4854-AEB1-E9C59E3E61D0}" type="slidenum">
              <a:rPr lang="es-ES_tradnl"/>
              <a:pPr>
                <a:defRPr/>
              </a:pPr>
              <a:t>‹N›</a:t>
            </a:fld>
            <a:endParaRPr lang="es-ES_tradnl"/>
          </a:p>
        </p:txBody>
      </p:sp>
    </p:spTree>
    <p:extLst>
      <p:ext uri="{BB962C8B-B14F-4D97-AF65-F5344CB8AC3E}">
        <p14:creationId xmlns:p14="http://schemas.microsoft.com/office/powerpoint/2010/main" val="36324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ln/>
        </p:spPr>
      </p:sp>
      <p:sp>
        <p:nvSpPr>
          <p:cNvPr id="194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194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282E59-6861-4FD3-8C3D-5007154CFA7C}" type="slidenum">
              <a:rPr lang="es-ES_tradnl" smtClean="0"/>
              <a:pPr eaLnBrk="1" hangingPunct="1"/>
              <a:t>3</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pic>
        <p:nvPicPr>
          <p:cNvPr id="4" name="Picture 2" descr="&#10;template4.jpg                                                  000001BAMAC                            000000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ombined logo MED - horizont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1000" y="6281738"/>
            <a:ext cx="21336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p:nvPr userDrawn="1"/>
        </p:nvSpPr>
        <p:spPr>
          <a:xfrm>
            <a:off x="830263" y="6237288"/>
            <a:ext cx="2303462" cy="461962"/>
          </a:xfrm>
          <a:prstGeom prst="rect">
            <a:avLst/>
          </a:prstGeom>
          <a:noFill/>
          <a:ln w="25400">
            <a:solidFill>
              <a:schemeClr val="accent3">
                <a:lumMod val="50000"/>
              </a:schemeClr>
            </a:solidFill>
            <a:prstDash val="sysDash"/>
          </a:ln>
        </p:spPr>
        <p:txBody>
          <a:bodyPr>
            <a:spAutoFit/>
          </a:bodyPr>
          <a:lstStyle/>
          <a:p>
            <a:pPr algn="ctr">
              <a:defRPr/>
            </a:pPr>
            <a:r>
              <a:rPr lang="ca-ES" sz="1200" b="1" dirty="0" err="1"/>
              <a:t>Insert</a:t>
            </a:r>
            <a:r>
              <a:rPr lang="ca-ES" sz="1200" b="1" dirty="0"/>
              <a:t> </a:t>
            </a:r>
            <a:r>
              <a:rPr lang="ca-ES" sz="1200" b="1" dirty="0" err="1"/>
              <a:t>here</a:t>
            </a:r>
            <a:endParaRPr lang="ca-ES" sz="1200" b="1" dirty="0"/>
          </a:p>
          <a:p>
            <a:pPr algn="ctr">
              <a:defRPr/>
            </a:pPr>
            <a:r>
              <a:rPr lang="ca-ES" sz="1200" dirty="0" err="1"/>
              <a:t>your</a:t>
            </a:r>
            <a:r>
              <a:rPr lang="ca-ES" sz="1200" dirty="0"/>
              <a:t> </a:t>
            </a:r>
            <a:r>
              <a:rPr lang="ca-ES" sz="1200" dirty="0" err="1"/>
              <a:t>institutional</a:t>
            </a:r>
            <a:r>
              <a:rPr lang="ca-ES" sz="1200" dirty="0"/>
              <a:t> </a:t>
            </a:r>
            <a:r>
              <a:rPr lang="ca-ES" sz="1200" dirty="0" err="1"/>
              <a:t>logo</a:t>
            </a:r>
            <a:endParaRPr lang="ca-ES" sz="1200" dirty="0"/>
          </a:p>
        </p:txBody>
      </p:sp>
      <p:sp>
        <p:nvSpPr>
          <p:cNvPr id="25603" name="Rectangle 2"/>
          <p:cNvSpPr>
            <a:spLocks noGrp="1" noChangeArrowheads="1"/>
          </p:cNvSpPr>
          <p:nvPr>
            <p:ph type="ctrTitle"/>
          </p:nvPr>
        </p:nvSpPr>
        <p:spPr>
          <a:xfrm>
            <a:off x="685800" y="2286000"/>
            <a:ext cx="7772400" cy="1143000"/>
          </a:xfrm>
        </p:spPr>
        <p:txBody>
          <a:bodyPr/>
          <a:lstStyle>
            <a:lvl1pPr>
              <a:defRPr smtClean="0">
                <a:solidFill>
                  <a:srgbClr val="007BC0"/>
                </a:solidFill>
              </a:defRPr>
            </a:lvl1pPr>
          </a:lstStyle>
          <a:p>
            <a:r>
              <a:rPr lang="es-ES_tradnl" smtClean="0"/>
              <a:t>Clic para editar estilo título patrón</a:t>
            </a:r>
          </a:p>
        </p:txBody>
      </p:sp>
      <p:sp>
        <p:nvSpPr>
          <p:cNvPr id="25604" name="Rectangle 3"/>
          <p:cNvSpPr>
            <a:spLocks noGrp="1" noChangeArrowheads="1"/>
          </p:cNvSpPr>
          <p:nvPr>
            <p:ph type="subTitle" idx="1"/>
          </p:nvPr>
        </p:nvSpPr>
        <p:spPr>
          <a:xfrm>
            <a:off x="685800" y="3886200"/>
            <a:ext cx="7696200" cy="1752600"/>
          </a:xfrm>
        </p:spPr>
        <p:txBody>
          <a:bodyPr/>
          <a:lstStyle>
            <a:lvl1pPr marL="0" indent="0">
              <a:buFont typeface="Times" charset="0"/>
              <a:buNone/>
              <a:defRPr smtClean="0"/>
            </a:lvl1pPr>
          </a:lstStyle>
          <a:p>
            <a:r>
              <a:rPr lang="es-ES_tradnl" smtClean="0"/>
              <a:t>Haga clic para modificar el estilo de subtítulo del patrón</a:t>
            </a:r>
          </a:p>
        </p:txBody>
      </p:sp>
    </p:spTree>
    <p:extLst>
      <p:ext uri="{BB962C8B-B14F-4D97-AF65-F5344CB8AC3E}">
        <p14:creationId xmlns:p14="http://schemas.microsoft.com/office/powerpoint/2010/main" val="152485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97106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187053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363041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075"/>
            <a:ext cx="5410200" cy="852488"/>
          </a:xfrm>
        </p:spPr>
        <p:txBody>
          <a:bodyPr/>
          <a:lstStyle/>
          <a:p>
            <a:r>
              <a:rPr lang="es-ES" smtClean="0"/>
              <a:t>Haga clic para modificar el estilo de título del patrón</a:t>
            </a:r>
            <a:endParaRPr lang="ca-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gráfico"/>
          <p:cNvSpPr>
            <a:spLocks noGrp="1"/>
          </p:cNvSpPr>
          <p:nvPr>
            <p:ph type="chart" sz="half" idx="2"/>
          </p:nvPr>
        </p:nvSpPr>
        <p:spPr>
          <a:xfrm>
            <a:off x="4648200" y="1600200"/>
            <a:ext cx="4038600" cy="4525963"/>
          </a:xfrm>
        </p:spPr>
        <p:txBody>
          <a:bodyPr/>
          <a:lstStyle/>
          <a:p>
            <a:pPr lvl="0"/>
            <a:endParaRPr lang="ca-ES" noProof="0"/>
          </a:p>
        </p:txBody>
      </p:sp>
    </p:spTree>
    <p:extLst>
      <p:ext uri="{BB962C8B-B14F-4D97-AF65-F5344CB8AC3E}">
        <p14:creationId xmlns:p14="http://schemas.microsoft.com/office/powerpoint/2010/main" val="427392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pic>
        <p:nvPicPr>
          <p:cNvPr id="4" name="Picture 2" descr="&#10;template4.jpg                                                  000001BAMAC                            000000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ombined logo MED - horizont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1000" y="6281738"/>
            <a:ext cx="21336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p:nvPr userDrawn="1"/>
        </p:nvSpPr>
        <p:spPr>
          <a:xfrm>
            <a:off x="830263" y="6237288"/>
            <a:ext cx="2303462" cy="461962"/>
          </a:xfrm>
          <a:prstGeom prst="rect">
            <a:avLst/>
          </a:prstGeom>
          <a:noFill/>
          <a:ln w="25400">
            <a:solidFill>
              <a:schemeClr val="accent3">
                <a:lumMod val="50000"/>
              </a:schemeClr>
            </a:solidFill>
            <a:prstDash val="sysDash"/>
          </a:ln>
        </p:spPr>
        <p:txBody>
          <a:bodyPr>
            <a:spAutoFit/>
          </a:bodyPr>
          <a:lstStyle/>
          <a:p>
            <a:pPr algn="ctr">
              <a:defRPr/>
            </a:pPr>
            <a:r>
              <a:rPr lang="ca-ES" sz="1200" b="1" dirty="0" err="1">
                <a:solidFill>
                  <a:srgbClr val="000000"/>
                </a:solidFill>
              </a:rPr>
              <a:t>Insert</a:t>
            </a:r>
            <a:r>
              <a:rPr lang="ca-ES" sz="1200" b="1" dirty="0">
                <a:solidFill>
                  <a:srgbClr val="000000"/>
                </a:solidFill>
              </a:rPr>
              <a:t> </a:t>
            </a:r>
            <a:r>
              <a:rPr lang="ca-ES" sz="1200" b="1" dirty="0" err="1">
                <a:solidFill>
                  <a:srgbClr val="000000"/>
                </a:solidFill>
              </a:rPr>
              <a:t>here</a:t>
            </a:r>
            <a:endParaRPr lang="ca-ES" sz="1200" b="1" dirty="0">
              <a:solidFill>
                <a:srgbClr val="000000"/>
              </a:solidFill>
            </a:endParaRPr>
          </a:p>
          <a:p>
            <a:pPr algn="ctr">
              <a:defRPr/>
            </a:pPr>
            <a:r>
              <a:rPr lang="ca-ES" sz="1200" dirty="0" err="1">
                <a:solidFill>
                  <a:srgbClr val="000000"/>
                </a:solidFill>
              </a:rPr>
              <a:t>your</a:t>
            </a:r>
            <a:r>
              <a:rPr lang="ca-ES" sz="1200" dirty="0">
                <a:solidFill>
                  <a:srgbClr val="000000"/>
                </a:solidFill>
              </a:rPr>
              <a:t> </a:t>
            </a:r>
            <a:r>
              <a:rPr lang="ca-ES" sz="1200" dirty="0" err="1">
                <a:solidFill>
                  <a:srgbClr val="000000"/>
                </a:solidFill>
              </a:rPr>
              <a:t>institutional</a:t>
            </a:r>
            <a:r>
              <a:rPr lang="ca-ES" sz="1200" dirty="0">
                <a:solidFill>
                  <a:srgbClr val="000000"/>
                </a:solidFill>
              </a:rPr>
              <a:t> </a:t>
            </a:r>
            <a:r>
              <a:rPr lang="ca-ES" sz="1200" dirty="0" err="1">
                <a:solidFill>
                  <a:srgbClr val="000000"/>
                </a:solidFill>
              </a:rPr>
              <a:t>logo</a:t>
            </a:r>
            <a:endParaRPr lang="ca-ES" sz="1200" dirty="0">
              <a:solidFill>
                <a:srgbClr val="000000"/>
              </a:solidFill>
            </a:endParaRPr>
          </a:p>
        </p:txBody>
      </p:sp>
      <p:sp>
        <p:nvSpPr>
          <p:cNvPr id="25603" name="Rectangle 2"/>
          <p:cNvSpPr>
            <a:spLocks noGrp="1" noChangeArrowheads="1"/>
          </p:cNvSpPr>
          <p:nvPr>
            <p:ph type="ctrTitle"/>
          </p:nvPr>
        </p:nvSpPr>
        <p:spPr>
          <a:xfrm>
            <a:off x="685800" y="2286000"/>
            <a:ext cx="7772400" cy="1143000"/>
          </a:xfrm>
        </p:spPr>
        <p:txBody>
          <a:bodyPr/>
          <a:lstStyle>
            <a:lvl1pPr>
              <a:defRPr smtClean="0">
                <a:solidFill>
                  <a:srgbClr val="007BC0"/>
                </a:solidFill>
              </a:defRPr>
            </a:lvl1pPr>
          </a:lstStyle>
          <a:p>
            <a:r>
              <a:rPr lang="es-ES_tradnl" smtClean="0"/>
              <a:t>Clic para editar estilo título patrón</a:t>
            </a:r>
          </a:p>
        </p:txBody>
      </p:sp>
      <p:sp>
        <p:nvSpPr>
          <p:cNvPr id="25604" name="Rectangle 3"/>
          <p:cNvSpPr>
            <a:spLocks noGrp="1" noChangeArrowheads="1"/>
          </p:cNvSpPr>
          <p:nvPr>
            <p:ph type="subTitle" idx="1"/>
          </p:nvPr>
        </p:nvSpPr>
        <p:spPr>
          <a:xfrm>
            <a:off x="685800" y="3886200"/>
            <a:ext cx="7696200" cy="1752600"/>
          </a:xfrm>
        </p:spPr>
        <p:txBody>
          <a:bodyPr/>
          <a:lstStyle>
            <a:lvl1pPr marL="0" indent="0">
              <a:buFont typeface="Times" charset="0"/>
              <a:buNone/>
              <a:defRPr smtClean="0"/>
            </a:lvl1pPr>
          </a:lstStyle>
          <a:p>
            <a:r>
              <a:rPr lang="es-ES_tradnl" smtClean="0"/>
              <a:t>Haga clic para modificar el estilo de subtítulo del patrón</a:t>
            </a:r>
          </a:p>
        </p:txBody>
      </p:sp>
    </p:spTree>
    <p:extLst>
      <p:ext uri="{BB962C8B-B14F-4D97-AF65-F5344CB8AC3E}">
        <p14:creationId xmlns:p14="http://schemas.microsoft.com/office/powerpoint/2010/main" val="2330386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ca-ES"/>
          </a:p>
        </p:txBody>
      </p:sp>
    </p:spTree>
    <p:extLst>
      <p:ext uri="{BB962C8B-B14F-4D97-AF65-F5344CB8AC3E}">
        <p14:creationId xmlns:p14="http://schemas.microsoft.com/office/powerpoint/2010/main" val="323528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3757774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242170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2895693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349002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ca-ES"/>
          </a:p>
        </p:txBody>
      </p:sp>
    </p:spTree>
    <p:extLst>
      <p:ext uri="{BB962C8B-B14F-4D97-AF65-F5344CB8AC3E}">
        <p14:creationId xmlns:p14="http://schemas.microsoft.com/office/powerpoint/2010/main" val="3113856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Tree>
    <p:extLst>
      <p:ext uri="{BB962C8B-B14F-4D97-AF65-F5344CB8AC3E}">
        <p14:creationId xmlns:p14="http://schemas.microsoft.com/office/powerpoint/2010/main" val="17781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94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996489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367118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2844565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1141633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075"/>
            <a:ext cx="5410200" cy="852488"/>
          </a:xfrm>
        </p:spPr>
        <p:txBody>
          <a:bodyPr/>
          <a:lstStyle/>
          <a:p>
            <a:r>
              <a:rPr lang="es-ES" smtClean="0"/>
              <a:t>Haga clic para modificar el estilo de título del patrón</a:t>
            </a:r>
            <a:endParaRPr lang="ca-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gráfico"/>
          <p:cNvSpPr>
            <a:spLocks noGrp="1"/>
          </p:cNvSpPr>
          <p:nvPr>
            <p:ph type="chart" sz="half" idx="2"/>
          </p:nvPr>
        </p:nvSpPr>
        <p:spPr>
          <a:xfrm>
            <a:off x="4648200" y="1600200"/>
            <a:ext cx="4038600" cy="4525963"/>
          </a:xfrm>
        </p:spPr>
        <p:txBody>
          <a:bodyPr/>
          <a:lstStyle/>
          <a:p>
            <a:pPr lvl="0"/>
            <a:endParaRPr lang="ca-ES" noProof="0"/>
          </a:p>
        </p:txBody>
      </p:sp>
    </p:spTree>
    <p:extLst>
      <p:ext uri="{BB962C8B-B14F-4D97-AF65-F5344CB8AC3E}">
        <p14:creationId xmlns:p14="http://schemas.microsoft.com/office/powerpoint/2010/main" val="368008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255696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31512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301306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extLst>
      <p:ext uri="{BB962C8B-B14F-4D97-AF65-F5344CB8AC3E}">
        <p14:creationId xmlns:p14="http://schemas.microsoft.com/office/powerpoint/2010/main" val="231363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Tree>
    <p:extLst>
      <p:ext uri="{BB962C8B-B14F-4D97-AF65-F5344CB8AC3E}">
        <p14:creationId xmlns:p14="http://schemas.microsoft.com/office/powerpoint/2010/main" val="423830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05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3930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10;template6.jpg                                                  000001BAMAC                            0000000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2075"/>
            <a:ext cx="5410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 para editar estilo título patrón</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pic>
        <p:nvPicPr>
          <p:cNvPr id="1029" name="Picture 5" descr="combined logo MED - horizont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731000" y="6281738"/>
            <a:ext cx="21336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userDrawn="1"/>
        </p:nvSpPr>
        <p:spPr>
          <a:xfrm>
            <a:off x="830263" y="6237288"/>
            <a:ext cx="2303462" cy="461962"/>
          </a:xfrm>
          <a:prstGeom prst="rect">
            <a:avLst/>
          </a:prstGeom>
          <a:noFill/>
          <a:ln w="25400">
            <a:solidFill>
              <a:schemeClr val="accent3">
                <a:lumMod val="50000"/>
              </a:schemeClr>
            </a:solidFill>
            <a:prstDash val="sysDash"/>
          </a:ln>
        </p:spPr>
        <p:txBody>
          <a:bodyPr>
            <a:spAutoFit/>
          </a:bodyPr>
          <a:lstStyle/>
          <a:p>
            <a:pPr algn="ctr">
              <a:defRPr/>
            </a:pPr>
            <a:r>
              <a:rPr lang="ca-ES" sz="1200" b="1" dirty="0" err="1"/>
              <a:t>Insert</a:t>
            </a:r>
            <a:r>
              <a:rPr lang="ca-ES" sz="1200" b="1" dirty="0"/>
              <a:t> </a:t>
            </a:r>
            <a:r>
              <a:rPr lang="ca-ES" sz="1200" b="1" dirty="0" err="1"/>
              <a:t>here</a:t>
            </a:r>
            <a:endParaRPr lang="ca-ES" sz="1200" b="1" dirty="0"/>
          </a:p>
          <a:p>
            <a:pPr algn="ctr">
              <a:defRPr/>
            </a:pPr>
            <a:r>
              <a:rPr lang="ca-ES" sz="1200" dirty="0" err="1"/>
              <a:t>your</a:t>
            </a:r>
            <a:r>
              <a:rPr lang="ca-ES" sz="1200" dirty="0"/>
              <a:t> </a:t>
            </a:r>
            <a:r>
              <a:rPr lang="ca-ES" sz="1200" dirty="0" err="1"/>
              <a:t>institutional</a:t>
            </a:r>
            <a:r>
              <a:rPr lang="ca-ES" sz="1200" dirty="0"/>
              <a:t> </a:t>
            </a:r>
            <a:r>
              <a:rPr lang="ca-ES" sz="1200" dirty="0" err="1"/>
              <a:t>logo</a:t>
            </a:r>
            <a:endParaRPr lang="ca-ES" sz="1200" dirty="0"/>
          </a:p>
        </p:txBody>
      </p:sp>
    </p:spTree>
  </p:cSld>
  <p:clrMap bg1="lt1" tx1="dk1" bg2="lt2" tx2="dk2" accent1="accent1" accent2="accent2" accent3="accent3" accent4="accent4" accent5="accent5" accent6="accent6" hlink="hlink" folHlink="folHlink"/>
  <p:sldLayoutIdLst>
    <p:sldLayoutId id="2147483772" r:id="rId1"/>
    <p:sldLayoutId id="2147483759" r:id="rId2"/>
    <p:sldLayoutId id="2147483758" r:id="rId3"/>
    <p:sldLayoutId id="2147483757" r:id="rId4"/>
    <p:sldLayoutId id="2147483756" r:id="rId5"/>
    <p:sldLayoutId id="2147483755" r:id="rId6"/>
    <p:sldLayoutId id="2147483754" r:id="rId7"/>
    <p:sldLayoutId id="2147483753" r:id="rId8"/>
    <p:sldLayoutId id="2147483752" r:id="rId9"/>
    <p:sldLayoutId id="2147483751" r:id="rId10"/>
    <p:sldLayoutId id="2147483750" r:id="rId11"/>
    <p:sldLayoutId id="2147483749" r:id="rId12"/>
    <p:sldLayoutId id="2147483748" r:id="rId13"/>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100">
          <a:solidFill>
            <a:schemeClr val="tx1"/>
          </a:solidFill>
          <a:latin typeface="+mn-lt"/>
        </a:defRPr>
      </a:lvl2pPr>
      <a:lvl3pPr marL="1143000" indent="-228600" algn="l" rtl="0" eaLnBrk="0" fontAlgn="base" hangingPunct="0">
        <a:spcBef>
          <a:spcPct val="20000"/>
        </a:spcBef>
        <a:spcAft>
          <a:spcPct val="0"/>
        </a:spcAft>
        <a:buClr>
          <a:srgbClr val="007BC0"/>
        </a:buClr>
        <a:buChar char="•"/>
        <a:defRPr>
          <a:solidFill>
            <a:schemeClr val="tx1"/>
          </a:solidFill>
          <a:latin typeface="+mn-lt"/>
        </a:defRPr>
      </a:lvl3pPr>
      <a:lvl4pPr marL="1600200" indent="-228600" algn="l" rtl="0" eaLnBrk="0" fontAlgn="base" hangingPunct="0">
        <a:spcBef>
          <a:spcPct val="20000"/>
        </a:spcBef>
        <a:spcAft>
          <a:spcPct val="0"/>
        </a:spcAft>
        <a:buClr>
          <a:srgbClr val="007BC0"/>
        </a:buClr>
        <a:buChar char="–"/>
        <a:defRPr sz="1500">
          <a:solidFill>
            <a:schemeClr val="tx1"/>
          </a:solidFill>
          <a:latin typeface="+mn-lt"/>
        </a:defRPr>
      </a:lvl4pPr>
      <a:lvl5pPr marL="2057400" indent="-228600" algn="l" rtl="0" eaLnBrk="0" fontAlgn="base" hangingPunct="0">
        <a:spcBef>
          <a:spcPct val="20000"/>
        </a:spcBef>
        <a:spcAft>
          <a:spcPct val="0"/>
        </a:spcAft>
        <a:buClr>
          <a:srgbClr val="007BC0"/>
        </a:buClr>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10;template6.jpg                                                  000001BAMAC                            0000000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92075"/>
            <a:ext cx="5410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 para editar estilo título patrón</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pic>
        <p:nvPicPr>
          <p:cNvPr id="2053" name="Picture 5" descr="combined logo MED - horizont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731000" y="6281738"/>
            <a:ext cx="21336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userDrawn="1"/>
        </p:nvSpPr>
        <p:spPr>
          <a:xfrm>
            <a:off x="830263" y="6237288"/>
            <a:ext cx="2303462" cy="461962"/>
          </a:xfrm>
          <a:prstGeom prst="rect">
            <a:avLst/>
          </a:prstGeom>
          <a:noFill/>
          <a:ln w="25400">
            <a:solidFill>
              <a:schemeClr val="accent3">
                <a:lumMod val="50000"/>
              </a:schemeClr>
            </a:solidFill>
            <a:prstDash val="sysDash"/>
          </a:ln>
        </p:spPr>
        <p:txBody>
          <a:bodyPr>
            <a:spAutoFit/>
          </a:bodyPr>
          <a:lstStyle/>
          <a:p>
            <a:pPr algn="ctr">
              <a:defRPr/>
            </a:pPr>
            <a:r>
              <a:rPr lang="ca-ES" sz="1200" b="1" dirty="0" err="1">
                <a:solidFill>
                  <a:srgbClr val="000000"/>
                </a:solidFill>
              </a:rPr>
              <a:t>Insert</a:t>
            </a:r>
            <a:r>
              <a:rPr lang="ca-ES" sz="1200" b="1" dirty="0">
                <a:solidFill>
                  <a:srgbClr val="000000"/>
                </a:solidFill>
              </a:rPr>
              <a:t> </a:t>
            </a:r>
            <a:r>
              <a:rPr lang="ca-ES" sz="1200" b="1" dirty="0" err="1">
                <a:solidFill>
                  <a:srgbClr val="000000"/>
                </a:solidFill>
              </a:rPr>
              <a:t>here</a:t>
            </a:r>
            <a:endParaRPr lang="ca-ES" sz="1200" b="1" dirty="0">
              <a:solidFill>
                <a:srgbClr val="000000"/>
              </a:solidFill>
            </a:endParaRPr>
          </a:p>
          <a:p>
            <a:pPr algn="ctr">
              <a:defRPr/>
            </a:pPr>
            <a:r>
              <a:rPr lang="ca-ES" sz="1200" dirty="0" err="1">
                <a:solidFill>
                  <a:srgbClr val="000000"/>
                </a:solidFill>
              </a:rPr>
              <a:t>your</a:t>
            </a:r>
            <a:r>
              <a:rPr lang="ca-ES" sz="1200" dirty="0">
                <a:solidFill>
                  <a:srgbClr val="000000"/>
                </a:solidFill>
              </a:rPr>
              <a:t> </a:t>
            </a:r>
            <a:r>
              <a:rPr lang="ca-ES" sz="1200" dirty="0" err="1">
                <a:solidFill>
                  <a:srgbClr val="000000"/>
                </a:solidFill>
              </a:rPr>
              <a:t>institutional</a:t>
            </a:r>
            <a:r>
              <a:rPr lang="ca-ES" sz="1200" dirty="0">
                <a:solidFill>
                  <a:srgbClr val="000000"/>
                </a:solidFill>
              </a:rPr>
              <a:t> </a:t>
            </a:r>
            <a:r>
              <a:rPr lang="ca-ES" sz="1200" dirty="0" err="1">
                <a:solidFill>
                  <a:srgbClr val="000000"/>
                </a:solidFill>
              </a:rPr>
              <a:t>logo</a:t>
            </a:r>
            <a:endParaRPr lang="ca-ES" sz="1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73" r:id="rId1"/>
    <p:sldLayoutId id="2147483771" r:id="rId2"/>
    <p:sldLayoutId id="2147483770" r:id="rId3"/>
    <p:sldLayoutId id="2147483769" r:id="rId4"/>
    <p:sldLayoutId id="2147483768" r:id="rId5"/>
    <p:sldLayoutId id="2147483767" r:id="rId6"/>
    <p:sldLayoutId id="2147483766" r:id="rId7"/>
    <p:sldLayoutId id="2147483765" r:id="rId8"/>
    <p:sldLayoutId id="2147483764" r:id="rId9"/>
    <p:sldLayoutId id="2147483763" r:id="rId10"/>
    <p:sldLayoutId id="2147483762" r:id="rId11"/>
    <p:sldLayoutId id="2147483761" r:id="rId12"/>
    <p:sldLayoutId id="2147483760" r:id="rId13"/>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100">
          <a:solidFill>
            <a:schemeClr val="tx1"/>
          </a:solidFill>
          <a:latin typeface="+mn-lt"/>
        </a:defRPr>
      </a:lvl2pPr>
      <a:lvl3pPr marL="1143000" indent="-228600" algn="l" rtl="0" eaLnBrk="0" fontAlgn="base" hangingPunct="0">
        <a:spcBef>
          <a:spcPct val="20000"/>
        </a:spcBef>
        <a:spcAft>
          <a:spcPct val="0"/>
        </a:spcAft>
        <a:buClr>
          <a:srgbClr val="007BC0"/>
        </a:buClr>
        <a:buChar char="•"/>
        <a:defRPr>
          <a:solidFill>
            <a:schemeClr val="tx1"/>
          </a:solidFill>
          <a:latin typeface="+mn-lt"/>
        </a:defRPr>
      </a:lvl3pPr>
      <a:lvl4pPr marL="1600200" indent="-228600" algn="l" rtl="0" eaLnBrk="0" fontAlgn="base" hangingPunct="0">
        <a:spcBef>
          <a:spcPct val="20000"/>
        </a:spcBef>
        <a:spcAft>
          <a:spcPct val="0"/>
        </a:spcAft>
        <a:buClr>
          <a:srgbClr val="007BC0"/>
        </a:buClr>
        <a:buChar char="–"/>
        <a:defRPr sz="1500">
          <a:solidFill>
            <a:schemeClr val="tx1"/>
          </a:solidFill>
          <a:latin typeface="+mn-lt"/>
        </a:defRPr>
      </a:lvl4pPr>
      <a:lvl5pPr marL="2057400" indent="-228600" algn="l" rtl="0" eaLnBrk="0" fontAlgn="base" hangingPunct="0">
        <a:spcBef>
          <a:spcPct val="20000"/>
        </a:spcBef>
        <a:spcAft>
          <a:spcPct val="0"/>
        </a:spcAft>
        <a:buClr>
          <a:srgbClr val="007BC0"/>
        </a:buClr>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firemed-project.eu/" TargetMode="External"/><Relationship Id="rId2" Type="http://schemas.openxmlformats.org/officeDocument/2006/relationships/hyperlink" Target="mailto:ricercainnovazione@regione.veneto.it" TargetMode="Externa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hyperlink" Target="http://www.support2finance.e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10;template2.jpg                                                  000001BAMAC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combined logo MED - horizon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5734050"/>
            <a:ext cx="27765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logobar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6124575"/>
            <a:ext cx="3671888" cy="441325"/>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 Box 8"/>
          <p:cNvSpPr txBox="1">
            <a:spLocks noChangeArrowheads="1"/>
          </p:cNvSpPr>
          <p:nvPr/>
        </p:nvSpPr>
        <p:spPr bwMode="auto">
          <a:xfrm>
            <a:off x="684213" y="5516563"/>
            <a:ext cx="3240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l="6039" t="15625" r="9956" b="22852"/>
          <a:stretch>
            <a:fillRect/>
          </a:stretch>
        </p:blipFill>
        <p:spPr bwMode="auto">
          <a:xfrm>
            <a:off x="539750" y="1773238"/>
            <a:ext cx="80645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4" descr="http://www.support2finance.eu/img/firemed/LOGO%20CCIAA%20VE%20bassa%20risoluzione.jpg"/>
          <p:cNvSpPr>
            <a:spLocks noChangeAspect="1" noChangeArrowheads="1"/>
          </p:cNvSpPr>
          <p:nvPr/>
        </p:nvSpPr>
        <p:spPr bwMode="auto">
          <a:xfrm>
            <a:off x="63500" y="-136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11270" name="Picture 6" descr="logobar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descr="http://www.support2finance.eu/img/firemed/LOGO%20CCIAA%20VE%20bassa%20risoluzione.jpg"/>
          <p:cNvSpPr>
            <a:spLocks noChangeAspect="1" noChangeArrowheads="1"/>
          </p:cNvSpPr>
          <p:nvPr/>
        </p:nvSpPr>
        <p:spPr bwMode="auto">
          <a:xfrm>
            <a:off x="63500" y="-136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l="6589" t="15625" r="8308" b="18945"/>
          <a:stretch>
            <a:fillRect/>
          </a:stretch>
        </p:blipFill>
        <p:spPr bwMode="auto">
          <a:xfrm>
            <a:off x="357188" y="1857375"/>
            <a:ext cx="816133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logobar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smtClean="0">
                <a:solidFill>
                  <a:srgbClr val="007BC0"/>
                </a:solidFill>
              </a:rPr>
              <a:t>THE INSTRUMENTS</a:t>
            </a:r>
          </a:p>
        </p:txBody>
      </p:sp>
      <p:pic>
        <p:nvPicPr>
          <p:cNvPr id="13318" name="Picture 6" descr="logobar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p:cNvSpPr txBox="1">
            <a:spLocks noChangeArrowheads="1"/>
          </p:cNvSpPr>
          <p:nvPr/>
        </p:nvSpPr>
        <p:spPr bwMode="auto">
          <a:xfrm>
            <a:off x="684213" y="1341438"/>
            <a:ext cx="7704137"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7BC0"/>
              </a:buClr>
            </a:pPr>
            <a:endParaRPr lang="it-IT" dirty="0"/>
          </a:p>
          <a:p>
            <a:pPr>
              <a:spcBef>
                <a:spcPct val="50000"/>
              </a:spcBef>
              <a:buClr>
                <a:srgbClr val="007BC0"/>
              </a:buClr>
              <a:buFontTx/>
              <a:buChar char="•"/>
            </a:pPr>
            <a:r>
              <a:rPr lang="it-IT" dirty="0" err="1"/>
              <a:t>Identification</a:t>
            </a:r>
            <a:r>
              <a:rPr lang="it-IT" dirty="0"/>
              <a:t> of innovative </a:t>
            </a:r>
            <a:r>
              <a:rPr lang="it-IT" dirty="0" err="1"/>
              <a:t>financial</a:t>
            </a:r>
            <a:r>
              <a:rPr lang="it-IT" dirty="0"/>
              <a:t> </a:t>
            </a:r>
            <a:r>
              <a:rPr lang="it-IT" dirty="0" err="1"/>
              <a:t>instruments</a:t>
            </a:r>
            <a:r>
              <a:rPr lang="it-IT" dirty="0"/>
              <a:t> to </a:t>
            </a:r>
            <a:r>
              <a:rPr lang="it-IT" dirty="0" err="1"/>
              <a:t>support</a:t>
            </a:r>
            <a:r>
              <a:rPr lang="it-IT" dirty="0"/>
              <a:t> </a:t>
            </a:r>
            <a:r>
              <a:rPr lang="it-IT" dirty="0" err="1"/>
              <a:t>energy</a:t>
            </a:r>
            <a:r>
              <a:rPr lang="it-IT" dirty="0"/>
              <a:t> </a:t>
            </a:r>
            <a:r>
              <a:rPr lang="it-IT" dirty="0" err="1"/>
              <a:t>sector</a:t>
            </a:r>
            <a:r>
              <a:rPr lang="it-IT" dirty="0"/>
              <a:t> </a:t>
            </a:r>
            <a:r>
              <a:rPr lang="it-IT" dirty="0" err="1"/>
              <a:t>SMEs</a:t>
            </a:r>
            <a:endParaRPr lang="it-IT" dirty="0"/>
          </a:p>
          <a:p>
            <a:pPr>
              <a:spcBef>
                <a:spcPct val="50000"/>
              </a:spcBef>
              <a:buClr>
                <a:srgbClr val="007BC0"/>
              </a:buClr>
              <a:buFontTx/>
              <a:buChar char="•"/>
            </a:pPr>
            <a:r>
              <a:rPr lang="it-IT" dirty="0" err="1"/>
              <a:t>Implementation</a:t>
            </a:r>
            <a:r>
              <a:rPr lang="it-IT" dirty="0"/>
              <a:t> of service and </a:t>
            </a:r>
            <a:r>
              <a:rPr lang="it-IT" dirty="0" err="1"/>
              <a:t>tools</a:t>
            </a:r>
            <a:endParaRPr lang="it-IT" dirty="0"/>
          </a:p>
          <a:p>
            <a:pPr>
              <a:spcBef>
                <a:spcPct val="50000"/>
              </a:spcBef>
              <a:buClr>
                <a:srgbClr val="007BC0"/>
              </a:buClr>
              <a:buFontTx/>
              <a:buChar char="•"/>
            </a:pPr>
            <a:r>
              <a:rPr lang="it-IT" dirty="0" err="1"/>
              <a:t>Elaboration</a:t>
            </a:r>
            <a:r>
              <a:rPr lang="it-IT" dirty="0"/>
              <a:t> of </a:t>
            </a:r>
            <a:r>
              <a:rPr lang="it-IT" dirty="0" err="1"/>
              <a:t>feasibility</a:t>
            </a:r>
            <a:r>
              <a:rPr lang="it-IT" dirty="0"/>
              <a:t> </a:t>
            </a:r>
            <a:r>
              <a:rPr lang="it-IT" dirty="0" err="1"/>
              <a:t>studies</a:t>
            </a:r>
            <a:r>
              <a:rPr lang="it-IT" dirty="0"/>
              <a:t> on innovative </a:t>
            </a:r>
            <a:r>
              <a:rPr lang="it-IT" dirty="0" err="1"/>
              <a:t>financial</a:t>
            </a:r>
            <a:r>
              <a:rPr lang="it-IT" dirty="0"/>
              <a:t> </a:t>
            </a:r>
            <a:r>
              <a:rPr lang="it-IT" dirty="0" err="1"/>
              <a:t>instruments</a:t>
            </a:r>
            <a:endParaRPr lang="it-IT" dirty="0"/>
          </a:p>
          <a:p>
            <a:pPr>
              <a:spcBef>
                <a:spcPct val="50000"/>
              </a:spcBef>
              <a:buClr>
                <a:srgbClr val="007BC0"/>
              </a:buClr>
              <a:buFontTx/>
              <a:buChar char="•"/>
            </a:pPr>
            <a:r>
              <a:rPr lang="it-IT" dirty="0"/>
              <a:t> </a:t>
            </a:r>
            <a:r>
              <a:rPr lang="it-IT" dirty="0" err="1"/>
              <a:t>Piloting</a:t>
            </a:r>
            <a:r>
              <a:rPr lang="it-IT" dirty="0"/>
              <a:t> </a:t>
            </a:r>
            <a:r>
              <a:rPr lang="it-IT" dirty="0" err="1"/>
              <a:t>phase</a:t>
            </a:r>
            <a:endParaRPr lang="it-IT" dirty="0"/>
          </a:p>
          <a:p>
            <a:pPr>
              <a:spcBef>
                <a:spcPct val="50000"/>
              </a:spcBef>
              <a:buClr>
                <a:srgbClr val="007BC0"/>
              </a:buClr>
            </a:pP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57200" y="92075"/>
            <a:ext cx="5410200" cy="1320800"/>
          </a:xfrm>
        </p:spPr>
        <p:txBody>
          <a:bodyPr/>
          <a:lstStyle/>
          <a:p>
            <a:r>
              <a:rPr lang="it-IT" dirty="0" smtClean="0">
                <a:solidFill>
                  <a:srgbClr val="007BC0"/>
                </a:solidFill>
              </a:rPr>
              <a:t>…3 </a:t>
            </a:r>
            <a:r>
              <a:rPr lang="en-GB" dirty="0" smtClean="0">
                <a:solidFill>
                  <a:srgbClr val="007BC0"/>
                </a:solidFill>
              </a:rPr>
              <a:t>financial schemes for the development of Innovative Financial Instruments…</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1628800"/>
            <a:ext cx="7848600" cy="3168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descr="logobar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in giù 1"/>
          <p:cNvSpPr/>
          <p:nvPr/>
        </p:nvSpPr>
        <p:spPr>
          <a:xfrm>
            <a:off x="4355976" y="4869160"/>
            <a:ext cx="288032" cy="360040"/>
          </a:xfrm>
          <a:prstGeom prst="downArrow">
            <a:avLst/>
          </a:prstGeom>
          <a:solidFill>
            <a:schemeClr val="accent2"/>
          </a:solidFill>
          <a:ln>
            <a:solidFill>
              <a:srgbClr val="007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619672" y="5301208"/>
            <a:ext cx="5976664" cy="646331"/>
          </a:xfrm>
          <a:prstGeom prst="rect">
            <a:avLst/>
          </a:prstGeom>
          <a:noFill/>
        </p:spPr>
        <p:txBody>
          <a:bodyPr wrap="square" rtlCol="0">
            <a:spAutoFit/>
          </a:bodyPr>
          <a:lstStyle/>
          <a:p>
            <a:r>
              <a:rPr lang="en-US" dirty="0" smtClean="0"/>
              <a:t>Elaboration of </a:t>
            </a:r>
            <a:r>
              <a:rPr lang="en-US" b="1" dirty="0" smtClean="0"/>
              <a:t>Feasibility studies </a:t>
            </a:r>
            <a:r>
              <a:rPr lang="en-US" dirty="0" smtClean="0"/>
              <a:t>to improve selected instruments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dirty="0" smtClean="0">
                <a:solidFill>
                  <a:srgbClr val="007BC0"/>
                </a:solidFill>
              </a:rPr>
              <a:t>COMP 5 – </a:t>
            </a:r>
            <a:r>
              <a:rPr lang="en-GB" dirty="0" smtClean="0">
                <a:solidFill>
                  <a:srgbClr val="007BC0"/>
                </a:solidFill>
              </a:rPr>
              <a:t>Piloting Phase and sustainability activities</a:t>
            </a:r>
          </a:p>
        </p:txBody>
      </p:sp>
      <p:sp>
        <p:nvSpPr>
          <p:cNvPr id="25603" name="Rectangle 3"/>
          <p:cNvSpPr>
            <a:spLocks noGrp="1" noChangeArrowheads="1"/>
          </p:cNvSpPr>
          <p:nvPr>
            <p:ph type="body" idx="1"/>
          </p:nvPr>
        </p:nvSpPr>
        <p:spPr>
          <a:xfrm>
            <a:off x="539552" y="1412776"/>
            <a:ext cx="8229600" cy="4608513"/>
          </a:xfrm>
        </p:spPr>
        <p:txBody>
          <a:bodyPr/>
          <a:lstStyle/>
          <a:p>
            <a:pPr marL="457200" indent="-457200">
              <a:lnSpc>
                <a:spcPct val="90000"/>
              </a:lnSpc>
              <a:buFont typeface="+mj-lt"/>
              <a:buAutoNum type="arabicPeriod"/>
            </a:pPr>
            <a:r>
              <a:rPr lang="en-GB" sz="1800" b="1" dirty="0" smtClean="0"/>
              <a:t>Selection </a:t>
            </a:r>
            <a:r>
              <a:rPr lang="en-GB" sz="1800" b="1" dirty="0"/>
              <a:t>of SME</a:t>
            </a:r>
            <a:r>
              <a:rPr lang="en-GB" sz="1800" dirty="0"/>
              <a:t>s and </a:t>
            </a:r>
            <a:r>
              <a:rPr lang="en-GB" sz="1800" b="1" dirty="0"/>
              <a:t>LRA</a:t>
            </a:r>
            <a:r>
              <a:rPr lang="en-GB" sz="1800" dirty="0"/>
              <a:t>s for the implementation of the piloting </a:t>
            </a:r>
            <a:r>
              <a:rPr lang="en-GB" sz="1800" dirty="0" smtClean="0"/>
              <a:t>phase</a:t>
            </a:r>
            <a:endParaRPr lang="en-GB" sz="1800" dirty="0"/>
          </a:p>
          <a:p>
            <a:pPr marL="457200" indent="-457200">
              <a:lnSpc>
                <a:spcPct val="90000"/>
              </a:lnSpc>
              <a:buFont typeface="+mj-lt"/>
              <a:buAutoNum type="arabicPeriod"/>
            </a:pPr>
            <a:r>
              <a:rPr lang="en-GB" sz="1800" dirty="0" smtClean="0"/>
              <a:t>Implementation </a:t>
            </a:r>
            <a:r>
              <a:rPr lang="en-GB" sz="1800" dirty="0"/>
              <a:t>of the 10 </a:t>
            </a:r>
            <a:r>
              <a:rPr lang="en-GB" sz="1800" b="1" dirty="0"/>
              <a:t>pilot actions </a:t>
            </a:r>
            <a:r>
              <a:rPr lang="en-GB" sz="1800" b="1" dirty="0" smtClean="0"/>
              <a:t>on services and financial instruments</a:t>
            </a:r>
            <a:endParaRPr lang="en-GB" sz="1800" b="1" dirty="0"/>
          </a:p>
          <a:p>
            <a:pPr marL="457200" indent="-457200">
              <a:lnSpc>
                <a:spcPct val="90000"/>
              </a:lnSpc>
              <a:buFont typeface="+mj-lt"/>
              <a:buAutoNum type="arabicPeriod"/>
            </a:pPr>
            <a:r>
              <a:rPr lang="en-GB" sz="1800" b="1" dirty="0" smtClean="0"/>
              <a:t>Monitoring</a:t>
            </a:r>
            <a:r>
              <a:rPr lang="en-GB" sz="1800" dirty="0" smtClean="0"/>
              <a:t> </a:t>
            </a:r>
            <a:r>
              <a:rPr lang="en-GB" sz="1800" dirty="0"/>
              <a:t>and </a:t>
            </a:r>
            <a:r>
              <a:rPr lang="en-GB" sz="1800" b="1" dirty="0"/>
              <a:t>evaluation</a:t>
            </a:r>
            <a:r>
              <a:rPr lang="en-GB" sz="1800" dirty="0"/>
              <a:t> of the pilot actions</a:t>
            </a:r>
          </a:p>
          <a:p>
            <a:pPr>
              <a:lnSpc>
                <a:spcPct val="90000"/>
              </a:lnSpc>
              <a:buFont typeface="+mj-lt"/>
              <a:buAutoNum type="arabicPeriod"/>
            </a:pPr>
            <a:endParaRPr lang="en-GB" sz="1800" dirty="0" smtClean="0"/>
          </a:p>
          <a:p>
            <a:pPr>
              <a:lnSpc>
                <a:spcPct val="90000"/>
              </a:lnSpc>
              <a:buFont typeface="+mj-lt"/>
              <a:buAutoNum type="arabicPeriod"/>
            </a:pPr>
            <a:endParaRPr lang="en-GB" sz="1800" dirty="0" smtClean="0"/>
          </a:p>
          <a:p>
            <a:pPr>
              <a:lnSpc>
                <a:spcPct val="90000"/>
              </a:lnSpc>
              <a:buFont typeface="+mj-lt"/>
              <a:buAutoNum type="arabicPeriod"/>
            </a:pPr>
            <a:endParaRPr lang="en-GB" sz="1800" dirty="0"/>
          </a:p>
          <a:p>
            <a:pPr>
              <a:lnSpc>
                <a:spcPct val="90000"/>
              </a:lnSpc>
              <a:buFont typeface="+mj-lt"/>
              <a:buAutoNum type="arabicPeriod"/>
            </a:pPr>
            <a:endParaRPr lang="en-GB" sz="1800" dirty="0" smtClean="0"/>
          </a:p>
          <a:p>
            <a:pPr>
              <a:lnSpc>
                <a:spcPct val="90000"/>
              </a:lnSpc>
              <a:buFont typeface="+mj-lt"/>
              <a:buAutoNum type="arabicPeriod"/>
            </a:pPr>
            <a:endParaRPr lang="en-GB" sz="1800" dirty="0"/>
          </a:p>
          <a:p>
            <a:pPr>
              <a:lnSpc>
                <a:spcPct val="90000"/>
              </a:lnSpc>
              <a:buFont typeface="+mj-lt"/>
              <a:buAutoNum type="arabicPeriod"/>
            </a:pPr>
            <a:endParaRPr lang="en-GB" sz="1800" dirty="0" smtClean="0"/>
          </a:p>
          <a:p>
            <a:pPr>
              <a:lnSpc>
                <a:spcPct val="90000"/>
              </a:lnSpc>
              <a:buFont typeface="+mj-lt"/>
              <a:buAutoNum type="arabicPeriod"/>
            </a:pPr>
            <a:endParaRPr lang="en-GB" sz="1800" dirty="0"/>
          </a:p>
          <a:p>
            <a:pPr>
              <a:lnSpc>
                <a:spcPct val="90000"/>
              </a:lnSpc>
              <a:buFont typeface="+mj-lt"/>
              <a:buAutoNum type="arabicPeriod"/>
            </a:pPr>
            <a:endParaRPr lang="en-GB" sz="1800" dirty="0" smtClean="0"/>
          </a:p>
          <a:p>
            <a:pPr>
              <a:lnSpc>
                <a:spcPct val="90000"/>
              </a:lnSpc>
              <a:buFont typeface="+mj-lt"/>
              <a:buAutoNum type="arabicPeriod"/>
            </a:pPr>
            <a:endParaRPr lang="en-GB" sz="1800" dirty="0"/>
          </a:p>
          <a:p>
            <a:pPr marL="800100" lvl="1" indent="-342900">
              <a:lnSpc>
                <a:spcPct val="90000"/>
              </a:lnSpc>
              <a:buFont typeface="+mj-lt"/>
              <a:buAutoNum type="arabicPeriod"/>
            </a:pPr>
            <a:endParaRPr lang="en-GB" sz="1800" dirty="0">
              <a:ea typeface="+mn-ea"/>
              <a:cs typeface="+mn-cs"/>
            </a:endParaRPr>
          </a:p>
          <a:p>
            <a:pPr marL="457200" indent="-457200">
              <a:lnSpc>
                <a:spcPct val="90000"/>
              </a:lnSpc>
              <a:buFont typeface="+mj-lt"/>
              <a:buAutoNum type="arabicPeriod"/>
            </a:pPr>
            <a:r>
              <a:rPr lang="en-GB" sz="1800" dirty="0" smtClean="0"/>
              <a:t>Development </a:t>
            </a:r>
            <a:r>
              <a:rPr lang="en-GB" sz="1800" dirty="0"/>
              <a:t>of </a:t>
            </a:r>
            <a:r>
              <a:rPr lang="en-GB" sz="1800" b="1" dirty="0"/>
              <a:t>local sustainability </a:t>
            </a:r>
            <a:r>
              <a:rPr lang="en-GB" sz="1800" b="1" dirty="0" smtClean="0"/>
              <a:t>plans </a:t>
            </a:r>
            <a:endParaRPr lang="en-GB" sz="1800" b="1" dirty="0"/>
          </a:p>
        </p:txBody>
      </p:sp>
      <p:pic>
        <p:nvPicPr>
          <p:cNvPr id="25604" name="Picture 4" descr="logobar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
        <p:nvSpPr>
          <p:cNvPr id="25605" name="AutoShape 5"/>
          <p:cNvSpPr>
            <a:spLocks noChangeArrowheads="1"/>
          </p:cNvSpPr>
          <p:nvPr/>
        </p:nvSpPr>
        <p:spPr bwMode="auto">
          <a:xfrm rot="17755252">
            <a:off x="5054914" y="2603589"/>
            <a:ext cx="288925" cy="360363"/>
          </a:xfrm>
          <a:prstGeom prst="downArrow">
            <a:avLst>
              <a:gd name="adj1" fmla="val 50000"/>
              <a:gd name="adj2" fmla="val 31181"/>
            </a:avLst>
          </a:prstGeom>
          <a:solidFill>
            <a:srgbClr val="007BC0">
              <a:alpha val="46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 name="CasellaDiTesto 1"/>
          <p:cNvSpPr txBox="1"/>
          <p:nvPr/>
        </p:nvSpPr>
        <p:spPr>
          <a:xfrm>
            <a:off x="5656287" y="2573565"/>
            <a:ext cx="3491880" cy="2554545"/>
          </a:xfrm>
          <a:prstGeom prst="rect">
            <a:avLst/>
          </a:prstGeom>
          <a:noFill/>
        </p:spPr>
        <p:txBody>
          <a:bodyPr wrap="square" rtlCol="0">
            <a:spAutoFit/>
          </a:bodyPr>
          <a:lstStyle/>
          <a:p>
            <a:pPr marL="342900" indent="-342900">
              <a:buFont typeface="+mj-lt"/>
              <a:buAutoNum type="alphaLcParenR"/>
            </a:pPr>
            <a:r>
              <a:rPr lang="en-US" sz="1600" dirty="0" smtClean="0"/>
              <a:t>Organized </a:t>
            </a:r>
            <a:r>
              <a:rPr lang="en-US" sz="1600" b="1" dirty="0" smtClean="0"/>
              <a:t>two Evaluation Committee Meetings</a:t>
            </a:r>
          </a:p>
          <a:p>
            <a:pPr marL="800100" lvl="1" indent="-342900">
              <a:buFont typeface="Arial" pitchFamily="34" charset="0"/>
              <a:buChar char="•"/>
            </a:pPr>
            <a:r>
              <a:rPr lang="en-US" sz="1600" dirty="0" smtClean="0"/>
              <a:t>Brussels, 23rd of March 2015</a:t>
            </a:r>
          </a:p>
          <a:p>
            <a:pPr marL="800100" lvl="1" indent="-342900">
              <a:buFont typeface="Arial" pitchFamily="34" charset="0"/>
              <a:buChar char="•"/>
            </a:pPr>
            <a:r>
              <a:rPr lang="en-US" sz="1600" dirty="0" smtClean="0"/>
              <a:t>Venice, 20th of May 2015</a:t>
            </a:r>
          </a:p>
          <a:p>
            <a:pPr marL="342900" indent="-342900">
              <a:buFont typeface="+mj-lt"/>
              <a:buAutoNum type="alphaLcParenR"/>
            </a:pPr>
            <a:endParaRPr lang="en-US" sz="1600" dirty="0" smtClean="0"/>
          </a:p>
          <a:p>
            <a:pPr marL="342900" indent="-342900">
              <a:buFont typeface="+mj-lt"/>
              <a:buAutoNum type="alphaLcParenR"/>
            </a:pPr>
            <a:r>
              <a:rPr lang="en-US" sz="1600" dirty="0" smtClean="0"/>
              <a:t>Experts from all project areas (CY, ES, FR, GR, IT, SI) to </a:t>
            </a:r>
            <a:r>
              <a:rPr lang="en-US" sz="1600" b="1" dirty="0" smtClean="0"/>
              <a:t>evaluate PA and </a:t>
            </a:r>
            <a:r>
              <a:rPr lang="en-US" sz="1600" dirty="0" smtClean="0"/>
              <a:t>prepare a </a:t>
            </a:r>
            <a:r>
              <a:rPr lang="en-US" sz="1600" b="1" dirty="0" smtClean="0"/>
              <a:t>list of recommendations and</a:t>
            </a:r>
            <a:endParaRPr lang="en-US" sz="1600" b="1" dirty="0"/>
          </a:p>
        </p:txBody>
      </p:sp>
      <p:sp>
        <p:nvSpPr>
          <p:cNvPr id="3" name="CasellaDiTesto 2"/>
          <p:cNvSpPr txBox="1"/>
          <p:nvPr/>
        </p:nvSpPr>
        <p:spPr>
          <a:xfrm>
            <a:off x="577048" y="3140968"/>
            <a:ext cx="3384376" cy="1569660"/>
          </a:xfrm>
          <a:prstGeom prst="rect">
            <a:avLst/>
          </a:prstGeom>
          <a:noFill/>
        </p:spPr>
        <p:txBody>
          <a:bodyPr wrap="square" rtlCol="0">
            <a:spAutoFit/>
          </a:bodyPr>
          <a:lstStyle/>
          <a:p>
            <a:pPr marL="342900" indent="-342900">
              <a:buFont typeface="+mj-lt"/>
              <a:buAutoNum type="alphaLcParenR"/>
            </a:pPr>
            <a:r>
              <a:rPr lang="en-US" sz="1600" dirty="0" smtClean="0"/>
              <a:t>Elaboration of two monitoring report on Pilot actions to be submitted to the Evaluation </a:t>
            </a:r>
            <a:r>
              <a:rPr lang="en-US" sz="1600" dirty="0" err="1" smtClean="0"/>
              <a:t>Commitee</a:t>
            </a:r>
            <a:endParaRPr lang="en-US" sz="1600" dirty="0" smtClean="0"/>
          </a:p>
          <a:p>
            <a:pPr marL="800100" lvl="1" indent="-342900">
              <a:buFont typeface="Arial" pitchFamily="34" charset="0"/>
              <a:buChar char="•"/>
            </a:pPr>
            <a:r>
              <a:rPr lang="en-US" sz="1600" b="1" i="1" dirty="0" smtClean="0"/>
              <a:t>Mid - Term Report </a:t>
            </a:r>
          </a:p>
          <a:p>
            <a:pPr marL="800100" lvl="1" indent="-342900">
              <a:buFont typeface="Arial" pitchFamily="34" charset="0"/>
              <a:buChar char="•"/>
            </a:pPr>
            <a:r>
              <a:rPr lang="en-US" sz="1600" b="1" i="1" dirty="0" smtClean="0"/>
              <a:t>Final Report </a:t>
            </a:r>
            <a:endParaRPr lang="en-US" sz="1600" b="1" i="1" dirty="0"/>
          </a:p>
        </p:txBody>
      </p:sp>
      <p:sp>
        <p:nvSpPr>
          <p:cNvPr id="9" name="AutoShape 5"/>
          <p:cNvSpPr>
            <a:spLocks noChangeArrowheads="1"/>
          </p:cNvSpPr>
          <p:nvPr/>
        </p:nvSpPr>
        <p:spPr bwMode="auto">
          <a:xfrm>
            <a:off x="1403648" y="2629297"/>
            <a:ext cx="288925" cy="360363"/>
          </a:xfrm>
          <a:prstGeom prst="downArrow">
            <a:avLst>
              <a:gd name="adj1" fmla="val 50000"/>
              <a:gd name="adj2" fmla="val 31181"/>
            </a:avLst>
          </a:prstGeom>
          <a:solidFill>
            <a:srgbClr val="007BC0">
              <a:alpha val="46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ctrTitle"/>
          </p:nvPr>
        </p:nvSpPr>
        <p:spPr>
          <a:xfrm>
            <a:off x="684213" y="1772816"/>
            <a:ext cx="7772400" cy="3672309"/>
          </a:xfrm>
        </p:spPr>
        <p:txBody>
          <a:bodyPr/>
          <a:lstStyle/>
          <a:p>
            <a:r>
              <a:rPr lang="it-IT" sz="2000" dirty="0" smtClean="0"/>
              <a:t>For more information </a:t>
            </a:r>
            <a:br>
              <a:rPr lang="it-IT" sz="2000" dirty="0" smtClean="0"/>
            </a:br>
            <a:r>
              <a:rPr lang="it-IT" sz="2000" b="0" dirty="0" smtClean="0"/>
              <a:t/>
            </a:r>
            <a:br>
              <a:rPr lang="it-IT" sz="2000" b="0" dirty="0" smtClean="0"/>
            </a:br>
            <a:r>
              <a:rPr lang="it-IT" sz="1600" b="0" i="1" u="sng" dirty="0" smtClean="0"/>
              <a:t>Project Lead Partner</a:t>
            </a:r>
            <a:br>
              <a:rPr lang="it-IT" sz="1600" b="0" i="1" u="sng" dirty="0" smtClean="0"/>
            </a:br>
            <a:r>
              <a:rPr lang="it-IT" sz="1600" b="0" dirty="0" smtClean="0"/>
              <a:t/>
            </a:r>
            <a:br>
              <a:rPr lang="it-IT" sz="1600" b="0" dirty="0" smtClean="0"/>
            </a:br>
            <a:r>
              <a:rPr lang="it-IT" sz="1800" b="0" dirty="0" smtClean="0"/>
              <a:t>Veneto </a:t>
            </a:r>
            <a:r>
              <a:rPr lang="it-IT" sz="1800" b="0" dirty="0" err="1" smtClean="0"/>
              <a:t>Region</a:t>
            </a:r>
            <a:r>
              <a:rPr lang="it-IT" sz="1800" b="0" dirty="0" smtClean="0"/>
              <a:t> – </a:t>
            </a:r>
            <a:r>
              <a:rPr lang="it-IT" sz="1800" b="0" dirty="0" err="1" smtClean="0"/>
              <a:t>Research</a:t>
            </a:r>
            <a:r>
              <a:rPr lang="it-IT" sz="1800" b="0" dirty="0" smtClean="0"/>
              <a:t> and </a:t>
            </a:r>
            <a:r>
              <a:rPr lang="it-IT" sz="1800" b="0" dirty="0" err="1" smtClean="0"/>
              <a:t>Innovation</a:t>
            </a:r>
            <a:r>
              <a:rPr lang="it-IT" sz="1800" b="0" dirty="0" smtClean="0"/>
              <a:t> </a:t>
            </a:r>
            <a:r>
              <a:rPr lang="it-IT" sz="1800" b="0" dirty="0" err="1" smtClean="0"/>
              <a:t>Dept</a:t>
            </a:r>
            <a:r>
              <a:rPr lang="it-IT" sz="1800" b="0" dirty="0" smtClean="0"/>
              <a:t>. </a:t>
            </a:r>
            <a:br>
              <a:rPr lang="it-IT" sz="1800" b="0" dirty="0" smtClean="0"/>
            </a:br>
            <a:r>
              <a:rPr lang="it-IT" sz="1600" b="0" dirty="0" smtClean="0"/>
              <a:t>Fondamenta Santa Lucia – </a:t>
            </a:r>
            <a:r>
              <a:rPr lang="it-IT" sz="1600" b="0" dirty="0" err="1" smtClean="0"/>
              <a:t>Cannaregio</a:t>
            </a:r>
            <a:r>
              <a:rPr lang="it-IT" sz="1600" b="0" dirty="0" smtClean="0"/>
              <a:t> 23</a:t>
            </a:r>
            <a:br>
              <a:rPr lang="it-IT" sz="1600" b="0" dirty="0" smtClean="0"/>
            </a:br>
            <a:r>
              <a:rPr lang="it-IT" sz="1600" b="0" dirty="0" smtClean="0"/>
              <a:t>30121 - </a:t>
            </a:r>
            <a:r>
              <a:rPr lang="it-IT" sz="1600" b="0" dirty="0" err="1" smtClean="0"/>
              <a:t>Venice</a:t>
            </a:r>
            <a:r>
              <a:rPr lang="it-IT" sz="1600" b="0" dirty="0" smtClean="0"/>
              <a:t> (</a:t>
            </a:r>
            <a:r>
              <a:rPr lang="it-IT" sz="1600" b="0" dirty="0" err="1" smtClean="0"/>
              <a:t>Italy</a:t>
            </a:r>
            <a:r>
              <a:rPr lang="it-IT" sz="1600" b="0" dirty="0" smtClean="0"/>
              <a:t>)</a:t>
            </a:r>
            <a:br>
              <a:rPr lang="it-IT" sz="1600" b="0" dirty="0" smtClean="0"/>
            </a:br>
            <a:r>
              <a:rPr lang="it-IT" sz="1600" b="0" dirty="0" smtClean="0">
                <a:hlinkClick r:id="rId2"/>
              </a:rPr>
              <a:t>ricercainnovazione@regione.veneto.it</a:t>
            </a:r>
            <a:r>
              <a:rPr lang="it-IT" sz="1600" b="0" dirty="0" smtClean="0"/>
              <a:t/>
            </a:r>
            <a:br>
              <a:rPr lang="it-IT" sz="1600" b="0" dirty="0" smtClean="0"/>
            </a:br>
            <a:r>
              <a:rPr lang="it-IT" sz="1600" b="0" dirty="0" smtClean="0"/>
              <a:t>+39 041 2794268-4273</a:t>
            </a:r>
            <a:r>
              <a:rPr lang="it-IT" sz="2000" b="0" dirty="0" smtClean="0"/>
              <a:t/>
            </a:r>
            <a:br>
              <a:rPr lang="it-IT" sz="2000" b="0" dirty="0" smtClean="0"/>
            </a:br>
            <a:r>
              <a:rPr lang="it-IT" sz="2000" b="0" dirty="0" smtClean="0"/>
              <a:t/>
            </a:r>
            <a:br>
              <a:rPr lang="it-IT" sz="2000" b="0" dirty="0" smtClean="0"/>
            </a:br>
            <a:r>
              <a:rPr lang="it-IT" sz="1600" b="0" i="1" u="sng" dirty="0"/>
              <a:t>P</a:t>
            </a:r>
            <a:r>
              <a:rPr lang="it-IT" sz="1600" b="0" i="1" u="sng" dirty="0" smtClean="0"/>
              <a:t>roject website</a:t>
            </a:r>
            <a:br>
              <a:rPr lang="it-IT" sz="1600" b="0" i="1" u="sng" dirty="0" smtClean="0"/>
            </a:br>
            <a:r>
              <a:rPr lang="it-IT" sz="2000" b="0" dirty="0"/>
              <a:t/>
            </a:r>
            <a:br>
              <a:rPr lang="it-IT" sz="2000" b="0" dirty="0"/>
            </a:br>
            <a:r>
              <a:rPr lang="it-IT" sz="1600" b="0" dirty="0">
                <a:hlinkClick r:id="rId3"/>
              </a:rPr>
              <a:t>http://www.firemed-project.eu/</a:t>
            </a:r>
            <a:r>
              <a:rPr lang="it-IT" sz="1600" b="0" dirty="0"/>
              <a:t> </a:t>
            </a:r>
          </a:p>
        </p:txBody>
      </p:sp>
      <p:pic>
        <p:nvPicPr>
          <p:cNvPr id="17413" name="Picture 5" descr="logobar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6207125"/>
            <a:ext cx="3887788" cy="46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9" descr="&#10;template3.jpg                                                  000001BAMAC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combined logo MED - horizon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805488"/>
            <a:ext cx="25447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033"/>
          <p:cNvSpPr txBox="1">
            <a:spLocks noChangeArrowheads="1"/>
          </p:cNvSpPr>
          <p:nvPr/>
        </p:nvSpPr>
        <p:spPr bwMode="auto">
          <a:xfrm>
            <a:off x="4860032" y="1772816"/>
            <a:ext cx="413156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i="1" dirty="0"/>
              <a:t>ENERGY UNION AND SMART ISLANDS</a:t>
            </a:r>
            <a:endParaRPr lang="it-IT" sz="2000" b="1" i="1" dirty="0"/>
          </a:p>
          <a:p>
            <a:r>
              <a:rPr lang="en-US" sz="2000" b="1" dirty="0"/>
              <a:t>  </a:t>
            </a:r>
            <a:endParaRPr lang="it-IT" sz="2000" dirty="0"/>
          </a:p>
          <a:p>
            <a:r>
              <a:rPr lang="en-US" sz="1200" b="1" dirty="0"/>
              <a:t>A Public Hearing organized by the Network of the Insular Chambers of Commerce and Industry of the EU (INSULEUR) </a:t>
            </a:r>
            <a:endParaRPr lang="it-IT" sz="1200" dirty="0"/>
          </a:p>
          <a:p>
            <a:r>
              <a:rPr lang="en-US" sz="2000" b="1" dirty="0"/>
              <a:t>  </a:t>
            </a:r>
            <a:endParaRPr lang="it-IT" sz="2000" dirty="0"/>
          </a:p>
          <a:p>
            <a:r>
              <a:rPr lang="en-US" sz="1100" b="1" dirty="0"/>
              <a:t>In collaboration with the Islands Commission of the Conference of Peripheral Maritime Regions (CPMR) and the European Small Islands Federation (ESIN</a:t>
            </a:r>
            <a:r>
              <a:rPr lang="en-US" sz="1100" b="1" dirty="0" smtClean="0"/>
              <a:t>)</a:t>
            </a:r>
          </a:p>
          <a:p>
            <a:endParaRPr lang="it-IT" sz="1100" b="1" dirty="0"/>
          </a:p>
          <a:p>
            <a:r>
              <a:rPr lang="en-US" sz="2000" b="1" i="1" dirty="0" smtClean="0"/>
              <a:t>Friday </a:t>
            </a:r>
            <a:r>
              <a:rPr lang="en-US" sz="2000" b="1" i="1" dirty="0"/>
              <a:t>10</a:t>
            </a:r>
            <a:r>
              <a:rPr lang="en-US" sz="2000" b="1" i="1" baseline="30000" dirty="0"/>
              <a:t>th</a:t>
            </a:r>
            <a:r>
              <a:rPr lang="en-US" sz="2000" b="1" i="1" dirty="0"/>
              <a:t> of July 2015 </a:t>
            </a:r>
            <a:endParaRPr lang="en-US" sz="2000" b="1" i="1" dirty="0" smtClean="0"/>
          </a:p>
          <a:p>
            <a:r>
              <a:rPr lang="en-US" sz="2000" b="1" i="1" dirty="0"/>
              <a:t> </a:t>
            </a:r>
            <a:endParaRPr lang="it-IT" sz="2000" dirty="0"/>
          </a:p>
          <a:p>
            <a:pPr algn="ctr"/>
            <a:r>
              <a:rPr lang="en-US" sz="1400" b="1" dirty="0"/>
              <a:t>European Economic and Social Committee (EESC)</a:t>
            </a:r>
            <a:endParaRPr lang="it-IT" sz="1400" dirty="0"/>
          </a:p>
          <a:p>
            <a:pPr algn="ctr"/>
            <a:r>
              <a:rPr lang="en-US" sz="1400" b="1" dirty="0"/>
              <a:t>Brussels,</a:t>
            </a:r>
            <a:endParaRPr lang="it-IT" sz="1400" dirty="0"/>
          </a:p>
          <a:p>
            <a:pPr algn="ctr"/>
            <a:r>
              <a:rPr lang="en-US" sz="1400" b="1" dirty="0"/>
              <a:t>Rue </a:t>
            </a:r>
            <a:r>
              <a:rPr lang="en-US" sz="1400" b="1" dirty="0" err="1"/>
              <a:t>Belliard</a:t>
            </a:r>
            <a:r>
              <a:rPr lang="en-US" sz="1400" b="1" dirty="0"/>
              <a:t> 99 (Room JDE 70)</a:t>
            </a:r>
            <a:endParaRPr lang="it-IT" sz="1400" dirty="0"/>
          </a:p>
        </p:txBody>
      </p:sp>
      <p:pic>
        <p:nvPicPr>
          <p:cNvPr id="24583" name="Picture 7" descr="logobar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6124575"/>
            <a:ext cx="3671888" cy="441325"/>
          </a:xfrm>
          <a:prstGeom prst="rect">
            <a:avLst/>
          </a:prstGeom>
          <a:noFill/>
          <a:extLst>
            <a:ext uri="{909E8E84-426E-40DD-AFC4-6F175D3DCCD1}">
              <a14:hiddenFill xmlns:a14="http://schemas.microsoft.com/office/drawing/2010/main">
                <a:solidFill>
                  <a:srgbClr val="FFFFFF"/>
                </a:solidFill>
              </a14:hiddenFill>
            </a:ext>
          </a:extLst>
        </p:spPr>
      </p:pic>
      <p:sp>
        <p:nvSpPr>
          <p:cNvPr id="24584" name="Text Box 8"/>
          <p:cNvSpPr txBox="1">
            <a:spLocks noChangeArrowheads="1"/>
          </p:cNvSpPr>
          <p:nvPr/>
        </p:nvSpPr>
        <p:spPr bwMode="auto">
          <a:xfrm>
            <a:off x="765596" y="5077317"/>
            <a:ext cx="452648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dirty="0" smtClean="0"/>
              <a:t>Mr. </a:t>
            </a:r>
            <a:r>
              <a:rPr lang="it-IT" dirty="0" smtClean="0"/>
              <a:t>George ASONITIS</a:t>
            </a:r>
          </a:p>
          <a:p>
            <a:pPr>
              <a:spcBef>
                <a:spcPct val="50000"/>
              </a:spcBef>
            </a:pPr>
            <a:r>
              <a:rPr lang="it-IT" dirty="0" err="1" smtClean="0"/>
              <a:t>Representing</a:t>
            </a:r>
            <a:r>
              <a:rPr lang="it-IT" dirty="0" smtClean="0"/>
              <a:t> FIREMED Partnership</a:t>
            </a:r>
            <a:endParaRPr lang="it-IT"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684213" y="404813"/>
            <a:ext cx="4392612" cy="863600"/>
          </a:xfrm>
        </p:spPr>
        <p:txBody>
          <a:bodyPr/>
          <a:lstStyle/>
          <a:p>
            <a:r>
              <a:rPr lang="es-ES_tradnl"/>
              <a:t>FIREMED in short</a:t>
            </a:r>
          </a:p>
        </p:txBody>
      </p:sp>
      <p:sp>
        <p:nvSpPr>
          <p:cNvPr id="6147" name="Segnaposto contenuto 2"/>
          <p:cNvSpPr txBox="1">
            <a:spLocks/>
          </p:cNvSpPr>
          <p:nvPr/>
        </p:nvSpPr>
        <p:spPr bwMode="auto">
          <a:xfrm>
            <a:off x="827088" y="1916113"/>
            <a:ext cx="725011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accent2"/>
              </a:buClr>
              <a:buFont typeface="Times" charset="0"/>
              <a:buNone/>
            </a:pPr>
            <a:r>
              <a:rPr lang="en-GB" sz="1400" dirty="0"/>
              <a:t>Full title: 			</a:t>
            </a:r>
            <a:r>
              <a:rPr lang="en-GB" sz="1400" b="1" dirty="0"/>
              <a:t>Innovative Financial instruments to support 			energy sector SMEs in Med Area</a:t>
            </a:r>
          </a:p>
          <a:p>
            <a:pPr>
              <a:spcBef>
                <a:spcPct val="20000"/>
              </a:spcBef>
              <a:buClr>
                <a:schemeClr val="accent2"/>
              </a:buClr>
              <a:buFont typeface="Times" charset="0"/>
              <a:buNone/>
            </a:pPr>
            <a:r>
              <a:rPr lang="en-GB" sz="1400" dirty="0"/>
              <a:t>Acronym: 			</a:t>
            </a:r>
            <a:r>
              <a:rPr lang="en-GB" sz="1400" b="1" dirty="0"/>
              <a:t>FIREMED</a:t>
            </a:r>
          </a:p>
          <a:p>
            <a:pPr>
              <a:spcBef>
                <a:spcPct val="20000"/>
              </a:spcBef>
              <a:buClr>
                <a:schemeClr val="accent2"/>
              </a:buClr>
              <a:buFont typeface="Times" charset="0"/>
              <a:buNone/>
            </a:pPr>
            <a:r>
              <a:rPr lang="en-GB" sz="1400" dirty="0"/>
              <a:t>Starting date: 		01/05/2013</a:t>
            </a:r>
          </a:p>
          <a:p>
            <a:pPr>
              <a:spcBef>
                <a:spcPct val="20000"/>
              </a:spcBef>
              <a:buClr>
                <a:schemeClr val="accent2"/>
              </a:buClr>
              <a:buFont typeface="Times" charset="0"/>
              <a:buNone/>
            </a:pPr>
            <a:r>
              <a:rPr lang="en-GB" sz="1400" dirty="0"/>
              <a:t>Closure date: 		30/06/2015</a:t>
            </a:r>
          </a:p>
          <a:p>
            <a:pPr>
              <a:spcBef>
                <a:spcPct val="20000"/>
              </a:spcBef>
              <a:buClr>
                <a:schemeClr val="accent2"/>
              </a:buClr>
              <a:buFont typeface="Times" charset="0"/>
              <a:buNone/>
            </a:pPr>
            <a:r>
              <a:rPr lang="en-GB" sz="1400" dirty="0"/>
              <a:t>Duration: 			26 month </a:t>
            </a:r>
          </a:p>
          <a:p>
            <a:pPr>
              <a:spcBef>
                <a:spcPct val="20000"/>
              </a:spcBef>
              <a:buClr>
                <a:schemeClr val="accent2"/>
              </a:buClr>
              <a:buFont typeface="Times" charset="0"/>
              <a:buNone/>
            </a:pPr>
            <a:r>
              <a:rPr lang="en-GB" sz="1400" dirty="0"/>
              <a:t>Overall budget allocated: 	1.919.181 (ERDF: 1465.181,78)</a:t>
            </a:r>
          </a:p>
          <a:p>
            <a:pPr>
              <a:spcBef>
                <a:spcPct val="20000"/>
              </a:spcBef>
              <a:buClr>
                <a:schemeClr val="accent2"/>
              </a:buClr>
              <a:buFont typeface="Times" charset="0"/>
              <a:buNone/>
            </a:pPr>
            <a:r>
              <a:rPr lang="en-GB" sz="1400" dirty="0"/>
              <a:t>Project areas considered: 	Veneto and </a:t>
            </a:r>
            <a:r>
              <a:rPr lang="en-GB" sz="1400" dirty="0" err="1"/>
              <a:t>Lombardia</a:t>
            </a:r>
            <a:r>
              <a:rPr lang="en-GB" sz="1400" dirty="0"/>
              <a:t> (Italy); Rhone-</a:t>
            </a:r>
            <a:r>
              <a:rPr lang="en-GB" sz="1400" dirty="0" err="1"/>
              <a:t>Alpes</a:t>
            </a:r>
            <a:r>
              <a:rPr lang="en-GB" sz="1400" dirty="0"/>
              <a:t> and 			PACA (France); Slovenia; Cyprus; Cyclades Islands 			and Peloponnese (Greece); </a:t>
            </a:r>
            <a:r>
              <a:rPr lang="en-GB" sz="1400" dirty="0" err="1"/>
              <a:t>Andalusian</a:t>
            </a:r>
            <a:r>
              <a:rPr lang="en-GB" sz="1400" dirty="0"/>
              <a:t> and 				Valencia regions (Spain); Istria (Croatia); 				Total regions: 11</a:t>
            </a:r>
            <a:r>
              <a:rPr lang="en-GB" sz="1400" dirty="0" smtClean="0"/>
              <a:t>.</a:t>
            </a:r>
          </a:p>
          <a:p>
            <a:pPr>
              <a:spcBef>
                <a:spcPct val="20000"/>
              </a:spcBef>
              <a:buClr>
                <a:schemeClr val="accent2"/>
              </a:buClr>
              <a:buFont typeface="Times" charset="0"/>
              <a:buNone/>
            </a:pPr>
            <a:r>
              <a:rPr lang="en-GB" sz="1400" dirty="0" smtClean="0"/>
              <a:t>Lead Partner:		Veneto Region – Research and Innovation Dept.</a:t>
            </a:r>
            <a:endParaRPr lang="en-GB" sz="1400" dirty="0"/>
          </a:p>
          <a:p>
            <a:pPr>
              <a:spcBef>
                <a:spcPct val="20000"/>
              </a:spcBef>
              <a:buClr>
                <a:schemeClr val="accent2"/>
              </a:buClr>
              <a:buFont typeface="Times" charset="0"/>
              <a:buNone/>
            </a:pPr>
            <a:r>
              <a:rPr lang="en-GB" sz="1400" dirty="0"/>
              <a:t>Project Partners: 		14 (13 ERDF Partners and 1 IPA Partners)</a:t>
            </a:r>
          </a:p>
          <a:p>
            <a:pPr>
              <a:spcBef>
                <a:spcPct val="20000"/>
              </a:spcBef>
              <a:buClr>
                <a:schemeClr val="accent2"/>
              </a:buClr>
              <a:buFont typeface="Times" charset="0"/>
              <a:buNone/>
            </a:pPr>
            <a:r>
              <a:rPr lang="en-GB" sz="1400" dirty="0"/>
              <a:t>Observers:			5 (4 Italy; 1 France)</a:t>
            </a:r>
          </a:p>
        </p:txBody>
      </p:sp>
      <p:pic>
        <p:nvPicPr>
          <p:cNvPr id="6150" name="Picture 6" descr="logobar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s-ES_tradnl" sz="3600" b="0" smtClean="0">
                <a:solidFill>
                  <a:srgbClr val="007BC0"/>
                </a:solidFill>
              </a:rPr>
              <a:t>OBJECTIVE</a:t>
            </a:r>
          </a:p>
        </p:txBody>
      </p:sp>
      <p:sp>
        <p:nvSpPr>
          <p:cNvPr id="1028" name="Rectangle 3"/>
          <p:cNvSpPr>
            <a:spLocks noGrp="1" noChangeArrowheads="1"/>
          </p:cNvSpPr>
          <p:nvPr>
            <p:ph type="body" sz="half" idx="1"/>
          </p:nvPr>
        </p:nvSpPr>
        <p:spPr>
          <a:xfrm>
            <a:off x="467544" y="1412776"/>
            <a:ext cx="7786688" cy="4525963"/>
          </a:xfrm>
        </p:spPr>
        <p:txBody>
          <a:bodyPr/>
          <a:lstStyle/>
          <a:p>
            <a:pPr marL="0" indent="0">
              <a:buFont typeface="Times" charset="0"/>
              <a:buNone/>
            </a:pPr>
            <a:r>
              <a:rPr lang="en-GB" sz="2000" b="1" dirty="0" smtClean="0"/>
              <a:t>to strengthen the position of SMEs in the energy sector in Mediterranean regions and to increase their potential at transnational level by offering them new financial instruments to support technological and non- technological innovation</a:t>
            </a:r>
            <a:r>
              <a:rPr lang="en-GB" sz="2000" dirty="0" smtClean="0"/>
              <a:t>.</a:t>
            </a:r>
            <a:endParaRPr lang="it-IT" sz="2000" dirty="0" smtClean="0"/>
          </a:p>
          <a:p>
            <a:pPr marL="0" indent="0">
              <a:buFont typeface="Arial" charset="0"/>
              <a:buNone/>
            </a:pPr>
            <a:endParaRPr lang="en-US" sz="2000" dirty="0" smtClean="0"/>
          </a:p>
          <a:p>
            <a:pPr marL="0" indent="0">
              <a:buFont typeface="Arial" charset="0"/>
              <a:buNone/>
            </a:pPr>
            <a:r>
              <a:rPr lang="en-US" sz="2000" dirty="0" smtClean="0"/>
              <a:t>The aim is twofold:</a:t>
            </a:r>
            <a:endParaRPr lang="it-IT" sz="2000" dirty="0" smtClean="0"/>
          </a:p>
          <a:p>
            <a:pPr marL="0" indent="0"/>
            <a:r>
              <a:rPr lang="en-GB" sz="2000" b="1" dirty="0" smtClean="0"/>
              <a:t>T</a:t>
            </a:r>
            <a:r>
              <a:rPr lang="en-US" sz="2000" b="1" dirty="0" smtClean="0"/>
              <a:t>o assist public and intermediary bodies</a:t>
            </a:r>
            <a:r>
              <a:rPr lang="en-US" sz="2000" dirty="0" smtClean="0"/>
              <a:t> to develop sustainable development plans which might involve private capital and through new financial tools to support SMEs and small renewable energy and efficiency investments</a:t>
            </a:r>
            <a:r>
              <a:rPr lang="en-US" sz="2000" i="1" dirty="0" smtClean="0"/>
              <a:t>;</a:t>
            </a:r>
          </a:p>
          <a:p>
            <a:pPr marL="0" indent="0">
              <a:buNone/>
            </a:pPr>
            <a:endParaRPr lang="it-IT" sz="2000" dirty="0" smtClean="0"/>
          </a:p>
          <a:p>
            <a:pPr marL="0" indent="0"/>
            <a:r>
              <a:rPr lang="en-US" sz="2000" dirty="0" smtClean="0"/>
              <a:t>To support partners to </a:t>
            </a:r>
            <a:r>
              <a:rPr lang="en-US" sz="2000" b="1" dirty="0" smtClean="0"/>
              <a:t>improve the quality of the assistance to SMEs </a:t>
            </a:r>
            <a:r>
              <a:rPr lang="en-US" sz="2000" dirty="0" smtClean="0"/>
              <a:t>with 5 innovative services </a:t>
            </a:r>
            <a:endParaRPr lang="it-IT" sz="2000" dirty="0" smtClean="0"/>
          </a:p>
          <a:p>
            <a:pPr marL="0" indent="0">
              <a:buFont typeface="Times" charset="0"/>
              <a:buNone/>
            </a:pPr>
            <a:endParaRPr lang="es-ES_tradnl" sz="2000" dirty="0" smtClean="0"/>
          </a:p>
        </p:txBody>
      </p:sp>
      <p:pic>
        <p:nvPicPr>
          <p:cNvPr id="7174" name="Picture 6" descr="logobar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404813"/>
            <a:ext cx="5410200" cy="852487"/>
          </a:xfrm>
        </p:spPr>
        <p:txBody>
          <a:bodyPr/>
          <a:lstStyle/>
          <a:p>
            <a:r>
              <a:rPr lang="es-ES_tradnl" smtClean="0">
                <a:solidFill>
                  <a:srgbClr val="007BC0"/>
                </a:solidFill>
              </a:rPr>
              <a:t>Basic concepts of FIREMED</a:t>
            </a:r>
          </a:p>
        </p:txBody>
      </p:sp>
      <p:sp>
        <p:nvSpPr>
          <p:cNvPr id="8195" name="Rectangle 3"/>
          <p:cNvSpPr>
            <a:spLocks noGrp="1" noChangeArrowheads="1"/>
          </p:cNvSpPr>
          <p:nvPr>
            <p:ph type="body" idx="1"/>
          </p:nvPr>
        </p:nvSpPr>
        <p:spPr/>
        <p:txBody>
          <a:bodyPr/>
          <a:lstStyle/>
          <a:p>
            <a:endParaRPr lang="es-ES_tradnl"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813593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descr="logobar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ctrTitle"/>
          </p:nvPr>
        </p:nvSpPr>
        <p:spPr>
          <a:xfrm>
            <a:off x="468313" y="260350"/>
            <a:ext cx="5040312" cy="792163"/>
          </a:xfrm>
        </p:spPr>
        <p:txBody>
          <a:bodyPr/>
          <a:lstStyle/>
          <a:p>
            <a:r>
              <a:rPr lang="it-IT" smtClean="0">
                <a:solidFill>
                  <a:srgbClr val="007BC0"/>
                </a:solidFill>
              </a:rPr>
              <a:t>FIREMED </a:t>
            </a:r>
            <a:r>
              <a:rPr lang="en-GB" smtClean="0">
                <a:solidFill>
                  <a:srgbClr val="007BC0"/>
                </a:solidFill>
              </a:rPr>
              <a:t>logical framework</a:t>
            </a:r>
          </a:p>
        </p:txBody>
      </p:sp>
      <p:cxnSp>
        <p:nvCxnSpPr>
          <p:cNvPr id="8" name="Connettore 2 7"/>
          <p:cNvCxnSpPr/>
          <p:nvPr/>
        </p:nvCxnSpPr>
        <p:spPr>
          <a:xfrm>
            <a:off x="2555875" y="3232150"/>
            <a:ext cx="3744913" cy="15652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9" name="Diagramma 8"/>
          <p:cNvGraphicFramePr/>
          <p:nvPr/>
        </p:nvGraphicFramePr>
        <p:xfrm>
          <a:off x="143508" y="2276872"/>
          <a:ext cx="8568952" cy="319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tella a 6 punte 9"/>
          <p:cNvSpPr/>
          <p:nvPr/>
        </p:nvSpPr>
        <p:spPr>
          <a:xfrm>
            <a:off x="3203575" y="2997200"/>
            <a:ext cx="2447925" cy="187166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15366" name="CasellaDiTesto 10"/>
          <p:cNvSpPr txBox="1">
            <a:spLocks noChangeArrowheads="1"/>
          </p:cNvSpPr>
          <p:nvPr/>
        </p:nvSpPr>
        <p:spPr bwMode="auto">
          <a:xfrm>
            <a:off x="3708400" y="3716338"/>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dirty="0">
                <a:solidFill>
                  <a:srgbClr val="FF0000"/>
                </a:solidFill>
              </a:rPr>
              <a:t>MATCHING</a:t>
            </a:r>
          </a:p>
        </p:txBody>
      </p:sp>
      <p:sp>
        <p:nvSpPr>
          <p:cNvPr id="12" name="Callout con freccia in giù 11"/>
          <p:cNvSpPr/>
          <p:nvPr/>
        </p:nvSpPr>
        <p:spPr>
          <a:xfrm>
            <a:off x="3671888" y="1484313"/>
            <a:ext cx="1512887" cy="14398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15368" name="CasellaDiTesto 12"/>
          <p:cNvSpPr txBox="1">
            <a:spLocks noChangeArrowheads="1"/>
          </p:cNvSpPr>
          <p:nvPr/>
        </p:nvSpPr>
        <p:spPr bwMode="auto">
          <a:xfrm>
            <a:off x="3683000" y="1484313"/>
            <a:ext cx="1465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200">
                <a:solidFill>
                  <a:srgbClr val="000000"/>
                </a:solidFill>
              </a:rPr>
              <a:t>EU alert system; with Financial Instruments</a:t>
            </a:r>
          </a:p>
          <a:p>
            <a:pPr eaLnBrk="1" hangingPunct="1"/>
            <a:r>
              <a:rPr lang="it-IT" sz="1400">
                <a:solidFill>
                  <a:srgbClr val="000000"/>
                </a:solidFill>
              </a:rPr>
              <a:t> </a:t>
            </a:r>
          </a:p>
        </p:txBody>
      </p:sp>
      <p:sp>
        <p:nvSpPr>
          <p:cNvPr id="14" name="Callout con freccia in su 13"/>
          <p:cNvSpPr/>
          <p:nvPr/>
        </p:nvSpPr>
        <p:spPr>
          <a:xfrm>
            <a:off x="3671888" y="5013325"/>
            <a:ext cx="1512887" cy="10795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15370" name="CasellaDiTesto 14"/>
          <p:cNvSpPr txBox="1">
            <a:spLocks noChangeArrowheads="1"/>
          </p:cNvSpPr>
          <p:nvPr/>
        </p:nvSpPr>
        <p:spPr bwMode="auto">
          <a:xfrm>
            <a:off x="3779838" y="5470525"/>
            <a:ext cx="12969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dirty="0" err="1">
                <a:solidFill>
                  <a:srgbClr val="000000"/>
                </a:solidFill>
              </a:rPr>
              <a:t>Matching</a:t>
            </a:r>
            <a:r>
              <a:rPr lang="it-IT" sz="1400" dirty="0">
                <a:solidFill>
                  <a:srgbClr val="000000"/>
                </a:solidFill>
              </a:rPr>
              <a:t> </a:t>
            </a:r>
            <a:r>
              <a:rPr lang="it-IT" sz="1400" dirty="0" err="1" smtClean="0">
                <a:solidFill>
                  <a:srgbClr val="000000"/>
                </a:solidFill>
              </a:rPr>
              <a:t>events</a:t>
            </a:r>
            <a:endParaRPr lang="it-IT" sz="1400" dirty="0">
              <a:solidFill>
                <a:srgbClr val="000000"/>
              </a:solidFill>
            </a:endParaRPr>
          </a:p>
        </p:txBody>
      </p:sp>
      <p:sp>
        <p:nvSpPr>
          <p:cNvPr id="16" name="Callout con freccia in giù 15"/>
          <p:cNvSpPr/>
          <p:nvPr/>
        </p:nvSpPr>
        <p:spPr>
          <a:xfrm>
            <a:off x="250825" y="1484313"/>
            <a:ext cx="1800225" cy="15128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15372" name="CasellaDiTesto 16"/>
          <p:cNvSpPr txBox="1">
            <a:spLocks noChangeArrowheads="1"/>
          </p:cNvSpPr>
          <p:nvPr/>
        </p:nvSpPr>
        <p:spPr bwMode="auto">
          <a:xfrm>
            <a:off x="323850" y="1557338"/>
            <a:ext cx="16557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a:solidFill>
                  <a:srgbClr val="000000"/>
                </a:solidFill>
              </a:rPr>
              <a:t>Support to start-ups of the sectors selected</a:t>
            </a:r>
          </a:p>
        </p:txBody>
      </p:sp>
      <p:sp>
        <p:nvSpPr>
          <p:cNvPr id="18" name="Callout con freccia in su 17"/>
          <p:cNvSpPr/>
          <p:nvPr/>
        </p:nvSpPr>
        <p:spPr>
          <a:xfrm>
            <a:off x="341312" y="4904582"/>
            <a:ext cx="1800225" cy="14398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15374" name="CasellaDiTesto 18"/>
          <p:cNvSpPr txBox="1">
            <a:spLocks noChangeArrowheads="1"/>
          </p:cNvSpPr>
          <p:nvPr/>
        </p:nvSpPr>
        <p:spPr bwMode="auto">
          <a:xfrm>
            <a:off x="414387" y="5548313"/>
            <a:ext cx="165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dirty="0" err="1">
                <a:solidFill>
                  <a:srgbClr val="000000"/>
                </a:solidFill>
              </a:rPr>
              <a:t>Support</a:t>
            </a:r>
            <a:r>
              <a:rPr lang="it-IT" sz="1400" dirty="0">
                <a:solidFill>
                  <a:srgbClr val="000000"/>
                </a:solidFill>
              </a:rPr>
              <a:t> to </a:t>
            </a:r>
            <a:r>
              <a:rPr lang="it-IT" sz="1400" dirty="0" err="1">
                <a:solidFill>
                  <a:srgbClr val="000000"/>
                </a:solidFill>
              </a:rPr>
              <a:t>established</a:t>
            </a:r>
            <a:r>
              <a:rPr lang="it-IT" sz="1400" dirty="0">
                <a:solidFill>
                  <a:srgbClr val="000000"/>
                </a:solidFill>
              </a:rPr>
              <a:t> </a:t>
            </a:r>
            <a:r>
              <a:rPr lang="it-IT" sz="1400" dirty="0" err="1">
                <a:solidFill>
                  <a:srgbClr val="000000"/>
                </a:solidFill>
              </a:rPr>
              <a:t>SMEs</a:t>
            </a:r>
            <a:r>
              <a:rPr lang="it-IT" sz="1400" dirty="0">
                <a:solidFill>
                  <a:srgbClr val="000000"/>
                </a:solidFill>
              </a:rPr>
              <a:t> </a:t>
            </a:r>
          </a:p>
        </p:txBody>
      </p:sp>
      <p:sp>
        <p:nvSpPr>
          <p:cNvPr id="20" name="Callout con freccia in giù 19"/>
          <p:cNvSpPr/>
          <p:nvPr/>
        </p:nvSpPr>
        <p:spPr>
          <a:xfrm>
            <a:off x="6659563" y="1484313"/>
            <a:ext cx="1800225" cy="15128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15376" name="CasellaDiTesto 20"/>
          <p:cNvSpPr txBox="1">
            <a:spLocks noChangeArrowheads="1"/>
          </p:cNvSpPr>
          <p:nvPr/>
        </p:nvSpPr>
        <p:spPr bwMode="auto">
          <a:xfrm>
            <a:off x="6659563" y="1482725"/>
            <a:ext cx="2016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a:solidFill>
                  <a:srgbClr val="000000"/>
                </a:solidFill>
              </a:rPr>
              <a:t>Working groups with F.O. – increase knowledge on the sector</a:t>
            </a:r>
          </a:p>
        </p:txBody>
      </p:sp>
      <p:sp>
        <p:nvSpPr>
          <p:cNvPr id="22" name="Callout con freccia in su 21"/>
          <p:cNvSpPr/>
          <p:nvPr/>
        </p:nvSpPr>
        <p:spPr>
          <a:xfrm>
            <a:off x="6767512" y="4797425"/>
            <a:ext cx="1800225" cy="143986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15378" name="CasellaDiTesto 22"/>
          <p:cNvSpPr txBox="1">
            <a:spLocks noChangeArrowheads="1"/>
          </p:cNvSpPr>
          <p:nvPr/>
        </p:nvSpPr>
        <p:spPr bwMode="auto">
          <a:xfrm>
            <a:off x="6767511" y="5285562"/>
            <a:ext cx="1800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dirty="0" err="1">
                <a:solidFill>
                  <a:srgbClr val="000000"/>
                </a:solidFill>
              </a:rPr>
              <a:t>Feasibilities</a:t>
            </a:r>
            <a:r>
              <a:rPr lang="it-IT" sz="1400" dirty="0">
                <a:solidFill>
                  <a:srgbClr val="000000"/>
                </a:solidFill>
              </a:rPr>
              <a:t> </a:t>
            </a:r>
            <a:r>
              <a:rPr lang="it-IT" sz="1400" dirty="0" err="1">
                <a:solidFill>
                  <a:srgbClr val="000000"/>
                </a:solidFill>
              </a:rPr>
              <a:t>studies</a:t>
            </a:r>
            <a:r>
              <a:rPr lang="it-IT" sz="1400" dirty="0">
                <a:solidFill>
                  <a:srgbClr val="000000"/>
                </a:solidFill>
              </a:rPr>
              <a:t> for Innovative Financial Instruments </a:t>
            </a:r>
          </a:p>
        </p:txBody>
      </p:sp>
      <p:pic>
        <p:nvPicPr>
          <p:cNvPr id="15381" name="Picture 21" descr="logobar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68313" y="404813"/>
            <a:ext cx="5410200" cy="852487"/>
          </a:xfrm>
        </p:spPr>
        <p:txBody>
          <a:bodyPr/>
          <a:lstStyle/>
          <a:p>
            <a:r>
              <a:rPr lang="it-IT" smtClean="0">
                <a:solidFill>
                  <a:srgbClr val="007BC0"/>
                </a:solidFill>
              </a:rPr>
              <a:t>5 </a:t>
            </a:r>
            <a:r>
              <a:rPr lang="en-GB" smtClean="0">
                <a:solidFill>
                  <a:srgbClr val="007BC0"/>
                </a:solidFill>
              </a:rPr>
              <a:t>innovative services to assist SMEs (Phase 3.3)</a:t>
            </a:r>
          </a:p>
        </p:txBody>
      </p:sp>
      <p:sp>
        <p:nvSpPr>
          <p:cNvPr id="9219" name="Segnaposto contenuto 2"/>
          <p:cNvSpPr>
            <a:spLocks noGrp="1"/>
          </p:cNvSpPr>
          <p:nvPr>
            <p:ph idx="1"/>
          </p:nvPr>
        </p:nvSpPr>
        <p:spPr/>
        <p:txBody>
          <a:bodyPr/>
          <a:lstStyle/>
          <a:p>
            <a:endParaRPr lang="it-IT" smtClean="0"/>
          </a:p>
        </p:txBody>
      </p:sp>
      <p:pic>
        <p:nvPicPr>
          <p:cNvPr id="9220" name="Picture 2" descr="C:\temp_allegati_outlook\piattaforma - accesso us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83518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logobar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ctrTitle"/>
          </p:nvPr>
        </p:nvSpPr>
        <p:spPr>
          <a:xfrm>
            <a:off x="395536" y="404664"/>
            <a:ext cx="5040313" cy="1182142"/>
          </a:xfrm>
        </p:spPr>
        <p:txBody>
          <a:bodyPr/>
          <a:lstStyle/>
          <a:p>
            <a:r>
              <a:rPr lang="it-IT" dirty="0" smtClean="0"/>
              <a:t>…</a:t>
            </a:r>
            <a:r>
              <a:rPr lang="it-IT" dirty="0" smtClean="0">
                <a:solidFill>
                  <a:srgbClr val="007BC0"/>
                </a:solidFill>
              </a:rPr>
              <a:t>for more information and </a:t>
            </a:r>
            <a:r>
              <a:rPr lang="it-IT" dirty="0" err="1" smtClean="0">
                <a:solidFill>
                  <a:srgbClr val="007BC0"/>
                </a:solidFill>
              </a:rPr>
              <a:t>assistance</a:t>
            </a:r>
            <a:r>
              <a:rPr lang="it-IT" dirty="0" smtClean="0">
                <a:solidFill>
                  <a:srgbClr val="007BC0"/>
                </a:solidFill>
              </a:rPr>
              <a:t>… IT Platform (1)</a:t>
            </a:r>
          </a:p>
        </p:txBody>
      </p:sp>
      <p:pic>
        <p:nvPicPr>
          <p:cNvPr id="16390" name="Picture 6" descr="logobar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810" y="2492896"/>
            <a:ext cx="61182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076056" y="1556792"/>
            <a:ext cx="3528392" cy="369332"/>
          </a:xfrm>
          <a:prstGeom prst="rect">
            <a:avLst/>
          </a:prstGeom>
          <a:noFill/>
        </p:spPr>
        <p:txBody>
          <a:bodyPr wrap="square" rtlCol="0">
            <a:spAutoFit/>
          </a:bodyPr>
          <a:lstStyle/>
          <a:p>
            <a:r>
              <a:rPr lang="it-IT" dirty="0" smtClean="0">
                <a:hlinkClick r:id="rId4"/>
              </a:rPr>
              <a:t>www.support2finance.eu/</a:t>
            </a:r>
            <a:r>
              <a:rPr lang="it-IT" dirty="0" smtClean="0"/>
              <a:t> </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p:cNvPicPr>
            <a:picLocks noChangeAspect="1" noChangeArrowheads="1"/>
          </p:cNvPicPr>
          <p:nvPr/>
        </p:nvPicPr>
        <p:blipFill>
          <a:blip r:embed="rId2">
            <a:extLst>
              <a:ext uri="{28A0092B-C50C-407E-A947-70E740481C1C}">
                <a14:useLocalDpi xmlns:a14="http://schemas.microsoft.com/office/drawing/2010/main" val="0"/>
              </a:ext>
            </a:extLst>
          </a:blip>
          <a:srcRect l="7137" t="31250" r="8308" b="6250"/>
          <a:stretch>
            <a:fillRect/>
          </a:stretch>
        </p:blipFill>
        <p:spPr bwMode="auto">
          <a:xfrm>
            <a:off x="214313" y="1714500"/>
            <a:ext cx="817245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logobar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3635375" cy="436562"/>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539750" y="549275"/>
            <a:ext cx="511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b="1" dirty="0" smtClean="0">
                <a:solidFill>
                  <a:srgbClr val="007BC0"/>
                </a:solidFill>
              </a:rPr>
              <a:t>IT </a:t>
            </a:r>
            <a:r>
              <a:rPr lang="en-GB" sz="2400" b="1" dirty="0" smtClean="0">
                <a:solidFill>
                  <a:srgbClr val="007BC0"/>
                </a:solidFill>
              </a:rPr>
              <a:t>Platform (2)</a:t>
            </a:r>
            <a:endParaRPr lang="en-GB" sz="2400" b="1" dirty="0">
              <a:solidFill>
                <a:srgbClr val="007B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
      <a:dk1>
        <a:srgbClr val="000000"/>
      </a:dk1>
      <a:lt1>
        <a:srgbClr val="FFFFFF"/>
      </a:lt1>
      <a:dk2>
        <a:srgbClr val="000000"/>
      </a:dk2>
      <a:lt2>
        <a:srgbClr val="808080"/>
      </a:lt2>
      <a:accent1>
        <a:srgbClr val="FFF240"/>
      </a:accent1>
      <a:accent2>
        <a:srgbClr val="007BC0"/>
      </a:accent2>
      <a:accent3>
        <a:srgbClr val="FFFFFF"/>
      </a:accent3>
      <a:accent4>
        <a:srgbClr val="000000"/>
      </a:accent4>
      <a:accent5>
        <a:srgbClr val="FFF7AF"/>
      </a:accent5>
      <a:accent6>
        <a:srgbClr val="006FAE"/>
      </a:accent6>
      <a:hlink>
        <a:srgbClr val="007200"/>
      </a:hlink>
      <a:folHlink>
        <a:srgbClr val="96C9E5"/>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
      <a:dk1>
        <a:srgbClr val="000000"/>
      </a:dk1>
      <a:lt1>
        <a:srgbClr val="FFFFFF"/>
      </a:lt1>
      <a:dk2>
        <a:srgbClr val="000000"/>
      </a:dk2>
      <a:lt2>
        <a:srgbClr val="808080"/>
      </a:lt2>
      <a:accent1>
        <a:srgbClr val="FFF240"/>
      </a:accent1>
      <a:accent2>
        <a:srgbClr val="007BC0"/>
      </a:accent2>
      <a:accent3>
        <a:srgbClr val="FFFFFF"/>
      </a:accent3>
      <a:accent4>
        <a:srgbClr val="000000"/>
      </a:accent4>
      <a:accent5>
        <a:srgbClr val="FFF7AF"/>
      </a:accent5>
      <a:accent6>
        <a:srgbClr val="006FAE"/>
      </a:accent6>
      <a:hlink>
        <a:srgbClr val="007200"/>
      </a:hlink>
      <a:folHlink>
        <a:srgbClr val="96C9E5"/>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2149</TotalTime>
  <Words>356</Words>
  <Application>Microsoft Office PowerPoint</Application>
  <PresentationFormat>Presentazione su schermo (4:3)</PresentationFormat>
  <Paragraphs>81</Paragraphs>
  <Slides>15</Slides>
  <Notes>1</Notes>
  <HiddenSlides>0</HiddenSlides>
  <MMClips>0</MMClips>
  <ScaleCrop>false</ScaleCrop>
  <HeadingPairs>
    <vt:vector size="4" baseType="variant">
      <vt:variant>
        <vt:lpstr>Tema</vt:lpstr>
      </vt:variant>
      <vt:variant>
        <vt:i4>2</vt:i4>
      </vt:variant>
      <vt:variant>
        <vt:lpstr>Titoli diapositive</vt:lpstr>
      </vt:variant>
      <vt:variant>
        <vt:i4>15</vt:i4>
      </vt:variant>
    </vt:vector>
  </HeadingPairs>
  <TitlesOfParts>
    <vt:vector size="17" baseType="lpstr">
      <vt:lpstr>Struttura predefinita</vt:lpstr>
      <vt:lpstr>1_Struttura predefinita</vt:lpstr>
      <vt:lpstr>Presentazione standard di PowerPoint</vt:lpstr>
      <vt:lpstr>Presentazione standard di PowerPoint</vt:lpstr>
      <vt:lpstr>FIREMED in short</vt:lpstr>
      <vt:lpstr>OBJECTIVE</vt:lpstr>
      <vt:lpstr>Basic concepts of FIREMED</vt:lpstr>
      <vt:lpstr>FIREMED logical framework</vt:lpstr>
      <vt:lpstr>5 innovative services to assist SMEs (Phase 3.3)</vt:lpstr>
      <vt:lpstr>…for more information and assistance… IT Platform (1)</vt:lpstr>
      <vt:lpstr>Presentazione standard di PowerPoint</vt:lpstr>
      <vt:lpstr>Presentazione standard di PowerPoint</vt:lpstr>
      <vt:lpstr>Presentazione standard di PowerPoint</vt:lpstr>
      <vt:lpstr>THE INSTRUMENTS</vt:lpstr>
      <vt:lpstr>…3 financial schemes for the development of Innovative Financial Instruments…</vt:lpstr>
      <vt:lpstr>COMP 5 – Piloting Phase and sustainability activities</vt:lpstr>
      <vt:lpstr>For more information   Project Lead Partner  Veneto Region – Research and Innovation Dept.  Fondamenta Santa Lucia – Cannaregio 23 30121 - Venice (Italy) ricercainnovazione@regione.veneto.it +39 041 2794268-4273  Project website  http://www.firemed-project.eu/ </vt:lpstr>
    </vt:vector>
  </TitlesOfParts>
  <Company>CCIAA VENEZIA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IP-SMEs Financial and Administrative Issues</dc:title>
  <dc:creator>cve0208</dc:creator>
  <cp:lastModifiedBy>Roberto</cp:lastModifiedBy>
  <cp:revision>46</cp:revision>
  <dcterms:created xsi:type="dcterms:W3CDTF">2012-01-09T08:36:09Z</dcterms:created>
  <dcterms:modified xsi:type="dcterms:W3CDTF">2015-07-10T09:50:30Z</dcterms:modified>
</cp:coreProperties>
</file>