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80" r:id="rId6"/>
    <p:sldId id="285" r:id="rId7"/>
    <p:sldId id="284" r:id="rId8"/>
    <p:sldId id="282" r:id="rId9"/>
    <p:sldId id="283" r:id="rId10"/>
    <p:sldId id="263" r:id="rId11"/>
    <p:sldId id="264" r:id="rId12"/>
    <p:sldId id="265" r:id="rId13"/>
    <p:sldId id="266" r:id="rId14"/>
    <p:sldId id="267" r:id="rId15"/>
    <p:sldId id="272" r:id="rId16"/>
    <p:sldId id="273" r:id="rId17"/>
    <p:sldId id="274" r:id="rId18"/>
    <p:sldId id="275" r:id="rId19"/>
    <p:sldId id="276" r:id="rId20"/>
    <p:sldId id="279"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138"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CD3ECB-30CE-4E67-AECE-7B66A581DA83}" type="datetimeFigureOut">
              <a:rPr lang="en-GB" smtClean="0"/>
              <a:t>05/05/2014</a:t>
            </a:fld>
            <a:endParaRPr lang="en-GB"/>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DCBA05-224A-4E39-8531-BDEE7AFBDAB8}" type="slidenum">
              <a:rPr lang="en-GB" smtClean="0"/>
              <a:t>‹N°›</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dirty="0"/>
          </a:p>
        </p:txBody>
      </p:sp>
      <p:sp>
        <p:nvSpPr>
          <p:cNvPr id="4" name="Espace réservé du numéro de diapositive 3"/>
          <p:cNvSpPr>
            <a:spLocks noGrp="1"/>
          </p:cNvSpPr>
          <p:nvPr>
            <p:ph type="sldNum" sz="quarter" idx="10"/>
          </p:nvPr>
        </p:nvSpPr>
        <p:spPr/>
        <p:txBody>
          <a:bodyPr/>
          <a:lstStyle/>
          <a:p>
            <a:fld id="{FDE34EF3-2EC8-49B3-87C4-13C71F2F3DC3}" type="slidenum">
              <a:rPr lang="en-GB" smtClean="0"/>
              <a:pPr/>
              <a:t>15</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dirty="0"/>
          </a:p>
        </p:txBody>
      </p:sp>
      <p:sp>
        <p:nvSpPr>
          <p:cNvPr id="4" name="Espace réservé du numéro de diapositive 3"/>
          <p:cNvSpPr>
            <a:spLocks noGrp="1"/>
          </p:cNvSpPr>
          <p:nvPr>
            <p:ph type="sldNum" sz="quarter" idx="10"/>
          </p:nvPr>
        </p:nvSpPr>
        <p:spPr/>
        <p:txBody>
          <a:bodyPr/>
          <a:lstStyle/>
          <a:p>
            <a:fld id="{FDE34EF3-2EC8-49B3-87C4-13C71F2F3DC3}" type="slidenum">
              <a:rPr lang="en-GB" smtClean="0"/>
              <a:pPr/>
              <a:t>16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GB"/>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GB"/>
          </a:p>
        </p:txBody>
      </p:sp>
      <p:sp>
        <p:nvSpPr>
          <p:cNvPr id="4" name="Espace réservé de la date 3"/>
          <p:cNvSpPr>
            <a:spLocks noGrp="1"/>
          </p:cNvSpPr>
          <p:nvPr>
            <p:ph type="dt" sz="half" idx="10"/>
          </p:nvPr>
        </p:nvSpPr>
        <p:spPr/>
        <p:txBody>
          <a:bodyPr/>
          <a:lstStyle/>
          <a:p>
            <a:fld id="{C373A2F3-6080-43E5-ADB3-425EF1A1D8B6}" type="datetimeFigureOut">
              <a:rPr lang="en-GB" smtClean="0"/>
              <a:pPr/>
              <a:t>05/05/2014</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2B101146-1AF2-4D86-BA0A-F3EA998C8E22}" type="slidenum">
              <a:rPr lang="en-GB" smtClean="0"/>
              <a:pPr/>
              <a:t>‹N°›</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C373A2F3-6080-43E5-ADB3-425EF1A1D8B6}" type="datetimeFigureOut">
              <a:rPr lang="en-GB" smtClean="0"/>
              <a:pPr/>
              <a:t>05/05/2014</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2B101146-1AF2-4D86-BA0A-F3EA998C8E22}" type="slidenum">
              <a:rPr lang="en-GB" smtClean="0"/>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GB"/>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C373A2F3-6080-43E5-ADB3-425EF1A1D8B6}" type="datetimeFigureOut">
              <a:rPr lang="en-GB" smtClean="0"/>
              <a:pPr/>
              <a:t>05/05/2014</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2B101146-1AF2-4D86-BA0A-F3EA998C8E22}" type="slidenum">
              <a:rPr lang="en-GB" smtClean="0"/>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C373A2F3-6080-43E5-ADB3-425EF1A1D8B6}" type="datetimeFigureOut">
              <a:rPr lang="en-GB" smtClean="0"/>
              <a:pPr/>
              <a:t>05/05/2014</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2B101146-1AF2-4D86-BA0A-F3EA998C8E22}" type="slidenum">
              <a:rPr lang="en-GB" smtClean="0"/>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GB"/>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373A2F3-6080-43E5-ADB3-425EF1A1D8B6}" type="datetimeFigureOut">
              <a:rPr lang="en-GB" smtClean="0"/>
              <a:pPr/>
              <a:t>05/05/2014</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2B101146-1AF2-4D86-BA0A-F3EA998C8E22}" type="slidenum">
              <a:rPr lang="en-GB" smtClean="0"/>
              <a:pPr/>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e la date 4"/>
          <p:cNvSpPr>
            <a:spLocks noGrp="1"/>
          </p:cNvSpPr>
          <p:nvPr>
            <p:ph type="dt" sz="half" idx="10"/>
          </p:nvPr>
        </p:nvSpPr>
        <p:spPr/>
        <p:txBody>
          <a:bodyPr/>
          <a:lstStyle/>
          <a:p>
            <a:fld id="{C373A2F3-6080-43E5-ADB3-425EF1A1D8B6}" type="datetimeFigureOut">
              <a:rPr lang="en-GB" smtClean="0"/>
              <a:pPr/>
              <a:t>05/05/2014</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2B101146-1AF2-4D86-BA0A-F3EA998C8E22}" type="slidenum">
              <a:rPr lang="en-GB" smtClean="0"/>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GB"/>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Espace réservé de la date 6"/>
          <p:cNvSpPr>
            <a:spLocks noGrp="1"/>
          </p:cNvSpPr>
          <p:nvPr>
            <p:ph type="dt" sz="half" idx="10"/>
          </p:nvPr>
        </p:nvSpPr>
        <p:spPr/>
        <p:txBody>
          <a:bodyPr/>
          <a:lstStyle/>
          <a:p>
            <a:fld id="{C373A2F3-6080-43E5-ADB3-425EF1A1D8B6}" type="datetimeFigureOut">
              <a:rPr lang="en-GB" smtClean="0"/>
              <a:pPr/>
              <a:t>05/05/2014</a:t>
            </a:fld>
            <a:endParaRPr lang="en-GB"/>
          </a:p>
        </p:txBody>
      </p:sp>
      <p:sp>
        <p:nvSpPr>
          <p:cNvPr id="8" name="Espace réservé du pied de page 7"/>
          <p:cNvSpPr>
            <a:spLocks noGrp="1"/>
          </p:cNvSpPr>
          <p:nvPr>
            <p:ph type="ftr" sz="quarter" idx="11"/>
          </p:nvPr>
        </p:nvSpPr>
        <p:spPr/>
        <p:txBody>
          <a:bodyPr/>
          <a:lstStyle/>
          <a:p>
            <a:endParaRPr lang="en-GB"/>
          </a:p>
        </p:txBody>
      </p:sp>
      <p:sp>
        <p:nvSpPr>
          <p:cNvPr id="9" name="Espace réservé du numéro de diapositive 8"/>
          <p:cNvSpPr>
            <a:spLocks noGrp="1"/>
          </p:cNvSpPr>
          <p:nvPr>
            <p:ph type="sldNum" sz="quarter" idx="12"/>
          </p:nvPr>
        </p:nvSpPr>
        <p:spPr/>
        <p:txBody>
          <a:bodyPr/>
          <a:lstStyle/>
          <a:p>
            <a:fld id="{2B101146-1AF2-4D86-BA0A-F3EA998C8E22}" type="slidenum">
              <a:rPr lang="en-GB" smtClean="0"/>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e la date 2"/>
          <p:cNvSpPr>
            <a:spLocks noGrp="1"/>
          </p:cNvSpPr>
          <p:nvPr>
            <p:ph type="dt" sz="half" idx="10"/>
          </p:nvPr>
        </p:nvSpPr>
        <p:spPr/>
        <p:txBody>
          <a:bodyPr/>
          <a:lstStyle/>
          <a:p>
            <a:fld id="{C373A2F3-6080-43E5-ADB3-425EF1A1D8B6}" type="datetimeFigureOut">
              <a:rPr lang="en-GB" smtClean="0"/>
              <a:pPr/>
              <a:t>05/05/2014</a:t>
            </a:fld>
            <a:endParaRPr lang="en-GB"/>
          </a:p>
        </p:txBody>
      </p:sp>
      <p:sp>
        <p:nvSpPr>
          <p:cNvPr id="4" name="Espace réservé du pied de page 3"/>
          <p:cNvSpPr>
            <a:spLocks noGrp="1"/>
          </p:cNvSpPr>
          <p:nvPr>
            <p:ph type="ftr" sz="quarter" idx="11"/>
          </p:nvPr>
        </p:nvSpPr>
        <p:spPr/>
        <p:txBody>
          <a:bodyPr/>
          <a:lstStyle/>
          <a:p>
            <a:endParaRPr lang="en-GB"/>
          </a:p>
        </p:txBody>
      </p:sp>
      <p:sp>
        <p:nvSpPr>
          <p:cNvPr id="5" name="Espace réservé du numéro de diapositive 4"/>
          <p:cNvSpPr>
            <a:spLocks noGrp="1"/>
          </p:cNvSpPr>
          <p:nvPr>
            <p:ph type="sldNum" sz="quarter" idx="12"/>
          </p:nvPr>
        </p:nvSpPr>
        <p:spPr/>
        <p:txBody>
          <a:bodyPr/>
          <a:lstStyle/>
          <a:p>
            <a:fld id="{2B101146-1AF2-4D86-BA0A-F3EA998C8E22}" type="slidenum">
              <a:rPr lang="en-GB" smtClean="0"/>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373A2F3-6080-43E5-ADB3-425EF1A1D8B6}" type="datetimeFigureOut">
              <a:rPr lang="en-GB" smtClean="0"/>
              <a:pPr/>
              <a:t>05/05/2014</a:t>
            </a:fld>
            <a:endParaRPr lang="en-GB"/>
          </a:p>
        </p:txBody>
      </p:sp>
      <p:sp>
        <p:nvSpPr>
          <p:cNvPr id="3" name="Espace réservé du pied de page 2"/>
          <p:cNvSpPr>
            <a:spLocks noGrp="1"/>
          </p:cNvSpPr>
          <p:nvPr>
            <p:ph type="ftr" sz="quarter" idx="11"/>
          </p:nvPr>
        </p:nvSpPr>
        <p:spPr/>
        <p:txBody>
          <a:bodyPr/>
          <a:lstStyle/>
          <a:p>
            <a:endParaRPr lang="en-GB"/>
          </a:p>
        </p:txBody>
      </p:sp>
      <p:sp>
        <p:nvSpPr>
          <p:cNvPr id="4" name="Espace réservé du numéro de diapositive 3"/>
          <p:cNvSpPr>
            <a:spLocks noGrp="1"/>
          </p:cNvSpPr>
          <p:nvPr>
            <p:ph type="sldNum" sz="quarter" idx="12"/>
          </p:nvPr>
        </p:nvSpPr>
        <p:spPr/>
        <p:txBody>
          <a:bodyPr/>
          <a:lstStyle/>
          <a:p>
            <a:fld id="{2B101146-1AF2-4D86-BA0A-F3EA998C8E22}" type="slidenum">
              <a:rPr lang="en-GB" smtClean="0"/>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GB"/>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373A2F3-6080-43E5-ADB3-425EF1A1D8B6}" type="datetimeFigureOut">
              <a:rPr lang="en-GB" smtClean="0"/>
              <a:pPr/>
              <a:t>05/05/2014</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2B101146-1AF2-4D86-BA0A-F3EA998C8E22}" type="slidenum">
              <a:rPr lang="en-GB" smtClean="0"/>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GB"/>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373A2F3-6080-43E5-ADB3-425EF1A1D8B6}" type="datetimeFigureOut">
              <a:rPr lang="en-GB" smtClean="0"/>
              <a:pPr/>
              <a:t>05/05/2014</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2B101146-1AF2-4D86-BA0A-F3EA998C8E22}" type="slidenum">
              <a:rPr lang="en-GB" smtClean="0"/>
              <a:pPr/>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GB"/>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73A2F3-6080-43E5-ADB3-425EF1A1D8B6}" type="datetimeFigureOut">
              <a:rPr lang="en-GB" smtClean="0"/>
              <a:pPr/>
              <a:t>05/05/2014</a:t>
            </a:fld>
            <a:endParaRPr lang="en-GB"/>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01146-1AF2-4D86-BA0A-F3EA998C8E22}" type="slidenum">
              <a:rPr lang="en-GB" smtClean="0"/>
              <a:pPr/>
              <a:t>‹N°›</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ec.europa.eu/regional_policy/sources/docgener/studies/pdf/6th_report/rci_2013_report_final.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2564904"/>
            <a:ext cx="7772400" cy="1899642"/>
          </a:xfrm>
        </p:spPr>
        <p:txBody>
          <a:bodyPr>
            <a:normAutofit fontScale="90000"/>
          </a:bodyPr>
          <a:lstStyle/>
          <a:p>
            <a:r>
              <a:rPr lang="en-US" b="1" dirty="0" smtClean="0"/>
              <a:t>Tourism: a distortive factor </a:t>
            </a:r>
            <a:r>
              <a:rPr lang="en-US" b="1" dirty="0" smtClean="0"/>
              <a:t>for</a:t>
            </a:r>
            <a:r>
              <a:rPr lang="en-US" b="1" dirty="0" smtClean="0"/>
              <a:t> the understanding of  </a:t>
            </a:r>
            <a:br>
              <a:rPr lang="en-US" b="1" dirty="0" smtClean="0"/>
            </a:br>
            <a:r>
              <a:rPr lang="en-US" b="1" dirty="0" smtClean="0"/>
              <a:t>Island’s economic realities?</a:t>
            </a:r>
            <a:endParaRPr lang="en-GB" dirty="0"/>
          </a:p>
        </p:txBody>
      </p:sp>
      <p:pic>
        <p:nvPicPr>
          <p:cNvPr id="4" name="Picture 2" descr="C:\Users\hache.CRPM\Documents\Logos\bandeau CDI.JPG"/>
          <p:cNvPicPr>
            <a:picLocks noChangeAspect="1" noChangeArrowheads="1"/>
          </p:cNvPicPr>
          <p:nvPr/>
        </p:nvPicPr>
        <p:blipFill>
          <a:blip r:embed="rId2" cstate="print"/>
          <a:srcRect/>
          <a:stretch>
            <a:fillRect/>
          </a:stretch>
        </p:blipFill>
        <p:spPr bwMode="auto">
          <a:xfrm>
            <a:off x="278037" y="260648"/>
            <a:ext cx="8614443" cy="1788760"/>
          </a:xfrm>
          <a:prstGeom prst="rect">
            <a:avLst/>
          </a:prstGeom>
          <a:noFill/>
        </p:spPr>
      </p:pic>
      <p:sp>
        <p:nvSpPr>
          <p:cNvPr id="5" name="Sous-titre 2"/>
          <p:cNvSpPr txBox="1">
            <a:spLocks noGrp="1"/>
          </p:cNvSpPr>
          <p:nvPr>
            <p:ph type="subTitle" idx="1"/>
          </p:nvPr>
        </p:nvSpPr>
        <p:spPr>
          <a:xfrm>
            <a:off x="1403648" y="4869160"/>
            <a:ext cx="6400800" cy="1752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dirty="0" smtClean="0">
                <a:solidFill>
                  <a:schemeClr val="tx1"/>
                </a:solidFill>
              </a:rPr>
              <a:t>INSULEUR Hearing</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GB" noProof="0" dirty="0" smtClean="0">
                <a:solidFill>
                  <a:schemeClr val="tx1"/>
                </a:solidFill>
              </a:rPr>
              <a:t>8th</a:t>
            </a:r>
            <a:r>
              <a:rPr kumimoji="0" lang="en-GB"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GB" sz="3200" b="0" i="0" u="none" strike="noStrike" kern="1200" cap="none" spc="0" normalizeH="0" baseline="0" noProof="0" dirty="0" smtClean="0">
                <a:ln>
                  <a:noFill/>
                </a:ln>
                <a:solidFill>
                  <a:schemeClr val="tx1"/>
                </a:solidFill>
                <a:effectLst/>
                <a:uLnTx/>
                <a:uFillTx/>
                <a:latin typeface="+mn-lt"/>
                <a:ea typeface="+mn-ea"/>
                <a:cs typeface="+mn-cs"/>
              </a:rPr>
              <a:t>May </a:t>
            </a:r>
            <a:r>
              <a:rPr kumimoji="0" lang="en-GB" sz="3200" b="0" i="0" u="none" strike="noStrike" kern="1200" cap="none" spc="0" normalizeH="0" baseline="0" noProof="0" dirty="0" smtClean="0">
                <a:ln>
                  <a:noFill/>
                </a:ln>
                <a:solidFill>
                  <a:schemeClr val="tx1"/>
                </a:solidFill>
                <a:effectLst/>
                <a:uLnTx/>
                <a:uFillTx/>
                <a:latin typeface="+mn-lt"/>
                <a:ea typeface="+mn-ea"/>
                <a:cs typeface="+mn-cs"/>
              </a:rPr>
              <a:t>2014, Brussels.</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sz="4000" b="1" dirty="0" smtClean="0"/>
              <a:t>What is “competitiveness”, </a:t>
            </a:r>
            <a:br>
              <a:rPr lang="en-GB" sz="4000" b="1" dirty="0" smtClean="0"/>
            </a:br>
            <a:r>
              <a:rPr lang="en-GB" sz="4000" b="1" dirty="0" smtClean="0"/>
              <a:t>and why assess it?</a:t>
            </a:r>
            <a:endParaRPr lang="en-GB" sz="4000" b="1" dirty="0"/>
          </a:p>
        </p:txBody>
      </p:sp>
      <p:sp>
        <p:nvSpPr>
          <p:cNvPr id="3" name="Espace réservé du contenu 2"/>
          <p:cNvSpPr>
            <a:spLocks noGrp="1"/>
          </p:cNvSpPr>
          <p:nvPr>
            <p:ph idx="1"/>
          </p:nvPr>
        </p:nvSpPr>
        <p:spPr/>
        <p:txBody>
          <a:bodyPr>
            <a:normAutofit fontScale="92500" lnSpcReduction="10000"/>
          </a:bodyPr>
          <a:lstStyle/>
          <a:p>
            <a:pPr algn="just"/>
            <a:r>
              <a:rPr lang="en-GB" dirty="0" smtClean="0"/>
              <a:t>“</a:t>
            </a:r>
            <a:r>
              <a:rPr lang="en-GB" b="1" i="1" dirty="0" smtClean="0"/>
              <a:t>Regional competitiveness can be defined as the ability to offer an attractive and sustainable environment for firms and residents to live and work</a:t>
            </a:r>
            <a:r>
              <a:rPr lang="en-GB" dirty="0" smtClean="0"/>
              <a:t>”.</a:t>
            </a:r>
          </a:p>
          <a:p>
            <a:pPr algn="just"/>
            <a:r>
              <a:rPr lang="en-US" dirty="0" smtClean="0"/>
              <a:t>“</a:t>
            </a:r>
            <a:r>
              <a:rPr lang="en-US" b="1" i="1" dirty="0" smtClean="0"/>
              <a:t>The project provided with a method to benchmark regional competitiveness and to identify the key factors which would allow a low competitive region to catch-up.”</a:t>
            </a:r>
          </a:p>
          <a:p>
            <a:pPr algn="just"/>
            <a:r>
              <a:rPr lang="en-US" b="1" i="1" dirty="0" smtClean="0"/>
              <a:t> “RCI can be considered as an overall but synthetic picture of regional competitiveness</a:t>
            </a:r>
            <a:r>
              <a:rPr lang="en-US" dirty="0" smtClean="0"/>
              <a:t>.”</a:t>
            </a:r>
            <a:endParaRPr lang="en-GB" dirty="0" smtClean="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sz="3600" b="1" dirty="0" smtClean="0"/>
              <a:t>An indicator not without flaws...</a:t>
            </a:r>
            <a:endParaRPr lang="en-GB" sz="3600" b="1" dirty="0"/>
          </a:p>
        </p:txBody>
      </p:sp>
      <p:sp>
        <p:nvSpPr>
          <p:cNvPr id="3" name="Espace réservé du contenu 2"/>
          <p:cNvSpPr>
            <a:spLocks noGrp="1"/>
          </p:cNvSpPr>
          <p:nvPr>
            <p:ph idx="1"/>
          </p:nvPr>
        </p:nvSpPr>
        <p:spPr>
          <a:xfrm>
            <a:off x="457200" y="1600200"/>
            <a:ext cx="8229600" cy="4997152"/>
          </a:xfrm>
        </p:spPr>
        <p:txBody>
          <a:bodyPr>
            <a:normAutofit fontScale="92500" lnSpcReduction="20000"/>
          </a:bodyPr>
          <a:lstStyle/>
          <a:p>
            <a:pPr>
              <a:buNone/>
            </a:pPr>
            <a:r>
              <a:rPr lang="en-GB" dirty="0" smtClean="0"/>
              <a:t>E.G.:</a:t>
            </a:r>
          </a:p>
          <a:p>
            <a:r>
              <a:rPr lang="en-GB" dirty="0" smtClean="0"/>
              <a:t>Index is calculated at NUTSII level only. As a consequence, </a:t>
            </a:r>
            <a:r>
              <a:rPr lang="en-GB" dirty="0" smtClean="0"/>
              <a:t>Islands at NUTSIII level are</a:t>
            </a:r>
            <a:r>
              <a:rPr lang="en-GB" dirty="0" smtClean="0"/>
              <a:t> included in </a:t>
            </a:r>
            <a:r>
              <a:rPr lang="en-GB" dirty="0" smtClean="0"/>
              <a:t>mainland  areas which are totally different (</a:t>
            </a:r>
            <a:r>
              <a:rPr lang="en-GB" dirty="0" err="1" smtClean="0"/>
              <a:t>e.g</a:t>
            </a:r>
            <a:r>
              <a:rPr lang="en-GB" dirty="0" smtClean="0"/>
              <a:t>: Bornholm with Copenhagen)</a:t>
            </a:r>
          </a:p>
          <a:p>
            <a:r>
              <a:rPr lang="en-GB" dirty="0" smtClean="0"/>
              <a:t>Accessibility assessed through air traffic... and railways and motorways, which are irrelevant for islands.</a:t>
            </a:r>
          </a:p>
          <a:p>
            <a:r>
              <a:rPr lang="en-GB" dirty="0" smtClean="0"/>
              <a:t>Index of “Technological readiness”: the number of individuals who ordered goods on Internet... But many online retailers refuse to deliver in the islands!</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143000"/>
          </a:xfrm>
        </p:spPr>
        <p:txBody>
          <a:bodyPr>
            <a:noAutofit/>
          </a:bodyPr>
          <a:lstStyle/>
          <a:p>
            <a:r>
              <a:rPr lang="en-GB" sz="3600" b="1" dirty="0" smtClean="0"/>
              <a:t>An Indicator which is certainly not partial to the Islands</a:t>
            </a:r>
            <a:endParaRPr lang="en-GB" sz="3600" b="1" dirty="0"/>
          </a:p>
        </p:txBody>
      </p:sp>
      <p:sp>
        <p:nvSpPr>
          <p:cNvPr id="3" name="Espace réservé du contenu 2"/>
          <p:cNvSpPr>
            <a:spLocks noGrp="1"/>
          </p:cNvSpPr>
          <p:nvPr>
            <p:ph idx="1"/>
          </p:nvPr>
        </p:nvSpPr>
        <p:spPr>
          <a:xfrm>
            <a:off x="395536" y="1412776"/>
            <a:ext cx="8229600" cy="5257800"/>
          </a:xfrm>
        </p:spPr>
        <p:txBody>
          <a:bodyPr>
            <a:normAutofit lnSpcReduction="10000"/>
          </a:bodyPr>
          <a:lstStyle/>
          <a:p>
            <a:pPr algn="just"/>
            <a:r>
              <a:rPr lang="en-US" dirty="0" smtClean="0"/>
              <a:t>“</a:t>
            </a:r>
            <a:r>
              <a:rPr lang="en-US" i="1" dirty="0" smtClean="0"/>
              <a:t>While islands, mountains and cities are fairly permanent features of a region, this analysis did not want to assume that they would automatically influence competitiveness</a:t>
            </a:r>
            <a:r>
              <a:rPr lang="en-US" dirty="0" smtClean="0"/>
              <a:t>.”</a:t>
            </a:r>
          </a:p>
          <a:p>
            <a:pPr algn="just"/>
            <a:endParaRPr lang="en-US" dirty="0" smtClean="0"/>
          </a:p>
          <a:p>
            <a:pPr algn="just"/>
            <a:r>
              <a:rPr lang="en-US" dirty="0" smtClean="0"/>
              <a:t>“… </a:t>
            </a:r>
            <a:r>
              <a:rPr lang="en-US" i="1" dirty="0" smtClean="0"/>
              <a:t>this work does not claim the death of distance or that geography does not matter, but it only considers the impact of distance or geography to the extent that it changes a number of features which are important location factors for firms and enterprises</a:t>
            </a:r>
            <a:r>
              <a:rPr lang="en-US" dirty="0" smtClean="0"/>
              <a:t>.” </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email"/>
          <a:srcRect/>
          <a:stretch>
            <a:fillRect/>
          </a:stretch>
        </p:blipFill>
        <p:spPr bwMode="auto">
          <a:xfrm>
            <a:off x="0" y="0"/>
            <a:ext cx="6480720" cy="6850234"/>
          </a:xfrm>
          <a:prstGeom prst="rect">
            <a:avLst/>
          </a:prstGeom>
          <a:noFill/>
          <a:ln w="9525">
            <a:noFill/>
            <a:miter lim="800000"/>
            <a:headEnd/>
            <a:tailEnd/>
          </a:ln>
        </p:spPr>
      </p:pic>
      <p:pic>
        <p:nvPicPr>
          <p:cNvPr id="1028" name="Picture 4"/>
          <p:cNvPicPr>
            <a:picLocks noChangeAspect="1" noChangeArrowheads="1"/>
          </p:cNvPicPr>
          <p:nvPr/>
        </p:nvPicPr>
        <p:blipFill>
          <a:blip r:embed="rId3" cstate="email"/>
          <a:srcRect/>
          <a:stretch>
            <a:fillRect/>
          </a:stretch>
        </p:blipFill>
        <p:spPr bwMode="auto">
          <a:xfrm>
            <a:off x="5148064" y="2852936"/>
            <a:ext cx="3995936" cy="153352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GB" sz="3600" b="1" dirty="0" smtClean="0"/>
              <a:t>A debatable, </a:t>
            </a:r>
            <a:br>
              <a:rPr lang="en-GB" sz="3600" b="1" dirty="0" smtClean="0"/>
            </a:br>
            <a:r>
              <a:rPr lang="en-GB" sz="3600" b="1" dirty="0" smtClean="0"/>
              <a:t>but nevertheless revealing instrument.</a:t>
            </a:r>
            <a:endParaRPr lang="en-GB" sz="3600" b="1" dirty="0"/>
          </a:p>
        </p:txBody>
      </p:sp>
      <p:sp>
        <p:nvSpPr>
          <p:cNvPr id="3" name="Espace réservé du contenu 2"/>
          <p:cNvSpPr>
            <a:spLocks noGrp="1"/>
          </p:cNvSpPr>
          <p:nvPr>
            <p:ph idx="1"/>
          </p:nvPr>
        </p:nvSpPr>
        <p:spPr/>
        <p:txBody>
          <a:bodyPr>
            <a:normAutofit fontScale="92500"/>
          </a:bodyPr>
          <a:lstStyle/>
          <a:p>
            <a:pPr>
              <a:buNone/>
            </a:pPr>
            <a:r>
              <a:rPr lang="en-GB" dirty="0" smtClean="0"/>
              <a:t>Key findings:</a:t>
            </a:r>
          </a:p>
          <a:p>
            <a:pPr algn="just"/>
            <a:r>
              <a:rPr lang="en-GB" dirty="0" smtClean="0"/>
              <a:t>When their competitiveness is assessed, </a:t>
            </a:r>
            <a:r>
              <a:rPr lang="en-GB" b="1" dirty="0" smtClean="0"/>
              <a:t>all island NUTII Regions rank far lower than when GDP is being used.</a:t>
            </a:r>
          </a:p>
          <a:p>
            <a:pPr algn="just"/>
            <a:r>
              <a:rPr lang="en-GB" dirty="0" smtClean="0"/>
              <a:t>All islands but one rank in the </a:t>
            </a:r>
            <a:r>
              <a:rPr lang="en-GB" b="1" dirty="0" smtClean="0"/>
              <a:t>last quarter </a:t>
            </a:r>
            <a:r>
              <a:rPr lang="en-GB" dirty="0" smtClean="0"/>
              <a:t>of a list of 262 EU regions.</a:t>
            </a:r>
          </a:p>
          <a:p>
            <a:pPr algn="just"/>
            <a:r>
              <a:rPr lang="en-GB" dirty="0" smtClean="0"/>
              <a:t>The discrepancy between RCI and GDP can be considerable. (E.g.: </a:t>
            </a:r>
            <a:r>
              <a:rPr lang="en-GB" dirty="0" err="1" smtClean="0"/>
              <a:t>Notio</a:t>
            </a:r>
            <a:r>
              <a:rPr lang="en-GB" dirty="0" smtClean="0"/>
              <a:t> </a:t>
            </a:r>
            <a:r>
              <a:rPr lang="en-GB" dirty="0" err="1" smtClean="0"/>
              <a:t>Aigaio</a:t>
            </a:r>
            <a:r>
              <a:rPr lang="en-GB" dirty="0" smtClean="0"/>
              <a:t> ranks 136</a:t>
            </a:r>
            <a:r>
              <a:rPr lang="en-GB" baseline="30000" dirty="0" smtClean="0"/>
              <a:t>th</a:t>
            </a:r>
            <a:r>
              <a:rPr lang="en-GB" dirty="0" smtClean="0"/>
              <a:t> for GDP, 257</a:t>
            </a:r>
            <a:r>
              <a:rPr lang="en-GB" baseline="30000" dirty="0" smtClean="0"/>
              <a:t>th</a:t>
            </a:r>
            <a:r>
              <a:rPr lang="en-GB" dirty="0" smtClean="0"/>
              <a:t> for RCI, Madeira: 107</a:t>
            </a:r>
            <a:r>
              <a:rPr lang="en-GB" baseline="30000" dirty="0" smtClean="0"/>
              <a:t>th</a:t>
            </a:r>
            <a:r>
              <a:rPr lang="en-GB" dirty="0" smtClean="0"/>
              <a:t> and 210</a:t>
            </a:r>
            <a:r>
              <a:rPr lang="en-GB" baseline="30000" dirty="0" smtClean="0"/>
              <a:t>th</a:t>
            </a:r>
            <a:r>
              <a:rPr lang="en-GB" dirty="0" smtClean="0"/>
              <a:t>).</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nvGraphicFramePr>
        <p:xfrm>
          <a:off x="323528" y="764706"/>
          <a:ext cx="8568952" cy="5345086"/>
        </p:xfrm>
        <a:graphic>
          <a:graphicData uri="http://schemas.openxmlformats.org/drawingml/2006/table">
            <a:tbl>
              <a:tblPr/>
              <a:tblGrid>
                <a:gridCol w="5094231"/>
                <a:gridCol w="1821948"/>
                <a:gridCol w="1652773"/>
              </a:tblGrid>
              <a:tr h="412257">
                <a:tc>
                  <a:txBody>
                    <a:bodyPr/>
                    <a:lstStyle/>
                    <a:p>
                      <a:pPr algn="l" fontAlgn="ctr"/>
                      <a:r>
                        <a:rPr lang="fr-FR" sz="2400" b="0" i="0" u="none" strike="noStrike" dirty="0">
                          <a:solidFill>
                            <a:srgbClr val="000000"/>
                          </a:solidFill>
                          <a:latin typeface="Calibri"/>
                        </a:rPr>
                        <a:t> </a:t>
                      </a:r>
                    </a:p>
                  </a:txBody>
                  <a:tcPr marL="7620" marR="7620" marT="7620" marB="0" anchor="ctr">
                    <a:lnL>
                      <a:noFill/>
                    </a:lnL>
                    <a:lnR w="6350" cap="flat" cmpd="sng" algn="ctr">
                      <a:solidFill>
                        <a:srgbClr val="00000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a:solidFill>
                            <a:srgbClr val="FF0000"/>
                          </a:solidFill>
                          <a:latin typeface="Calibri"/>
                        </a:rPr>
                        <a:t>RCI </a:t>
                      </a:r>
                      <a:r>
                        <a:rPr lang="fr-FR" sz="2400" b="1" i="0" u="none" strike="noStrike" dirty="0" err="1" smtClean="0">
                          <a:solidFill>
                            <a:srgbClr val="FF0000"/>
                          </a:solidFill>
                          <a:latin typeface="Calibri"/>
                        </a:rPr>
                        <a:t>Ranking</a:t>
                      </a:r>
                      <a:endParaRPr lang="fr-FR" sz="2400" b="1" i="0" u="none" strike="noStrike" dirty="0">
                        <a:solidFill>
                          <a:srgbClr val="FF0000"/>
                        </a:solidFill>
                        <a:latin typeface="Calibri"/>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a:solidFill>
                            <a:srgbClr val="000000"/>
                          </a:solidFill>
                          <a:latin typeface="Calibri"/>
                        </a:rPr>
                        <a:t>GDP </a:t>
                      </a:r>
                      <a:r>
                        <a:rPr lang="fr-FR" sz="2400" b="1" i="0" u="none" strike="noStrike" dirty="0" err="1" smtClean="0">
                          <a:solidFill>
                            <a:srgbClr val="000000"/>
                          </a:solidFill>
                          <a:latin typeface="Calibri"/>
                        </a:rPr>
                        <a:t>Ranking</a:t>
                      </a:r>
                      <a:endParaRPr lang="fr-FR" sz="2400" b="1" i="0" u="none" strike="noStrike" dirty="0">
                        <a:solidFill>
                          <a:srgbClr val="000000"/>
                        </a:solidFill>
                        <a:latin typeface="Calibri"/>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48439">
                <a:tc>
                  <a:txBody>
                    <a:bodyPr/>
                    <a:lstStyle/>
                    <a:p>
                      <a:pPr algn="l" fontAlgn="t"/>
                      <a:r>
                        <a:rPr lang="fr-FR" sz="2400" b="1" i="0" u="none" strike="noStrike" dirty="0">
                          <a:solidFill>
                            <a:srgbClr val="000000"/>
                          </a:solidFill>
                          <a:latin typeface="Calibri"/>
                        </a:rPr>
                        <a:t>MT00:Malta</a:t>
                      </a: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dirty="0">
                          <a:solidFill>
                            <a:srgbClr val="FF0000"/>
                          </a:solidFill>
                          <a:latin typeface="Calibri"/>
                        </a:rPr>
                        <a:t>193</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a:latin typeface="Calibri"/>
                        </a:rPr>
                        <a:t>148</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48439">
                <a:tc>
                  <a:txBody>
                    <a:bodyPr/>
                    <a:lstStyle/>
                    <a:p>
                      <a:pPr algn="l" fontAlgn="t"/>
                      <a:r>
                        <a:rPr lang="fr-FR" sz="2400" b="1" i="0" u="none" strike="noStrike">
                          <a:solidFill>
                            <a:srgbClr val="000000"/>
                          </a:solidFill>
                          <a:latin typeface="Calibri"/>
                        </a:rPr>
                        <a:t>CY00:Kypros</a:t>
                      </a: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dirty="0">
                          <a:solidFill>
                            <a:srgbClr val="FF0000"/>
                          </a:solidFill>
                          <a:latin typeface="Calibri"/>
                        </a:rPr>
                        <a:t>163</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a:latin typeface="Calibri"/>
                        </a:rPr>
                        <a:t>118</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48439">
                <a:tc>
                  <a:txBody>
                    <a:bodyPr/>
                    <a:lstStyle/>
                    <a:p>
                      <a:pPr algn="l" fontAlgn="t"/>
                      <a:r>
                        <a:rPr lang="fr-FR" sz="2400" b="1" i="0" u="none" strike="noStrike" dirty="0">
                          <a:solidFill>
                            <a:srgbClr val="000000"/>
                          </a:solidFill>
                          <a:latin typeface="Calibri"/>
                        </a:rPr>
                        <a:t>ES53</a:t>
                      </a:r>
                      <a:r>
                        <a:rPr lang="fr-FR" sz="2400" b="1" i="0" u="none" strike="noStrike" dirty="0" smtClean="0">
                          <a:solidFill>
                            <a:srgbClr val="000000"/>
                          </a:solidFill>
                          <a:latin typeface="Calibri"/>
                        </a:rPr>
                        <a:t>: </a:t>
                      </a:r>
                      <a:r>
                        <a:rPr lang="fr-FR" sz="2400" b="1" i="0" u="none" strike="noStrike" dirty="0" err="1" smtClean="0">
                          <a:solidFill>
                            <a:srgbClr val="000000"/>
                          </a:solidFill>
                          <a:latin typeface="Calibri"/>
                        </a:rPr>
                        <a:t>Illes</a:t>
                      </a:r>
                      <a:r>
                        <a:rPr lang="fr-FR" sz="2400" b="1" i="0" u="none" strike="noStrike" dirty="0" smtClean="0">
                          <a:solidFill>
                            <a:srgbClr val="000000"/>
                          </a:solidFill>
                          <a:latin typeface="Calibri"/>
                        </a:rPr>
                        <a:t> </a:t>
                      </a:r>
                      <a:r>
                        <a:rPr lang="fr-FR" sz="2400" b="1" i="0" u="none" strike="noStrike" dirty="0" err="1" smtClean="0">
                          <a:solidFill>
                            <a:srgbClr val="000000"/>
                          </a:solidFill>
                          <a:latin typeface="Calibri"/>
                        </a:rPr>
                        <a:t>Balears</a:t>
                      </a:r>
                      <a:r>
                        <a:rPr lang="fr-FR" sz="2400" b="1" i="0" u="none" strike="noStrike" dirty="0" smtClean="0">
                          <a:solidFill>
                            <a:srgbClr val="000000"/>
                          </a:solidFill>
                          <a:latin typeface="Calibri"/>
                        </a:rPr>
                        <a:t> </a:t>
                      </a:r>
                      <a:endParaRPr lang="fr-FR" sz="2400" b="1" i="0" u="none" strike="noStrike" dirty="0">
                        <a:solidFill>
                          <a:srgbClr val="000000"/>
                        </a:solidFill>
                        <a:latin typeface="Calibri"/>
                      </a:endParaRP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dirty="0">
                          <a:solidFill>
                            <a:srgbClr val="FF0000"/>
                          </a:solidFill>
                          <a:latin typeface="Calibri"/>
                        </a:rPr>
                        <a:t>188</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a:latin typeface="Calibri"/>
                        </a:rPr>
                        <a:t>103</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48439">
                <a:tc>
                  <a:txBody>
                    <a:bodyPr/>
                    <a:lstStyle/>
                    <a:p>
                      <a:pPr algn="l" fontAlgn="t"/>
                      <a:r>
                        <a:rPr lang="fr-FR" sz="2400" b="1" i="0" u="none" strike="noStrike" dirty="0">
                          <a:solidFill>
                            <a:srgbClr val="000000"/>
                          </a:solidFill>
                          <a:latin typeface="Calibri"/>
                        </a:rPr>
                        <a:t>ITG1:</a:t>
                      </a:r>
                      <a:r>
                        <a:rPr lang="fr-FR" sz="2400" b="1" i="0" u="none" strike="noStrike" dirty="0" err="1">
                          <a:solidFill>
                            <a:srgbClr val="000000"/>
                          </a:solidFill>
                          <a:latin typeface="Calibri"/>
                        </a:rPr>
                        <a:t>Sicilia</a:t>
                      </a:r>
                      <a:endParaRPr lang="fr-FR" sz="2400" b="1" i="0" u="none" strike="noStrike" dirty="0">
                        <a:solidFill>
                          <a:srgbClr val="000000"/>
                        </a:solidFill>
                        <a:latin typeface="Calibri"/>
                      </a:endParaRP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dirty="0">
                          <a:solidFill>
                            <a:srgbClr val="FF0000"/>
                          </a:solidFill>
                          <a:latin typeface="Calibri"/>
                        </a:rPr>
                        <a:t>235</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a:latin typeface="Calibri"/>
                        </a:rPr>
                        <a:t>213</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48439">
                <a:tc>
                  <a:txBody>
                    <a:bodyPr/>
                    <a:lstStyle/>
                    <a:p>
                      <a:pPr algn="l" fontAlgn="t"/>
                      <a:r>
                        <a:rPr lang="fr-FR" sz="2400" b="1" i="0" u="none" strike="noStrike">
                          <a:solidFill>
                            <a:srgbClr val="000000"/>
                          </a:solidFill>
                          <a:latin typeface="Calibri"/>
                        </a:rPr>
                        <a:t>ITG2:Sardegna</a:t>
                      </a: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dirty="0">
                          <a:solidFill>
                            <a:srgbClr val="FF0000"/>
                          </a:solidFill>
                          <a:latin typeface="Calibri"/>
                        </a:rPr>
                        <a:t>222</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a:latin typeface="Calibri"/>
                        </a:rPr>
                        <a:t>182</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48439">
                <a:tc>
                  <a:txBody>
                    <a:bodyPr/>
                    <a:lstStyle/>
                    <a:p>
                      <a:pPr algn="l" fontAlgn="t"/>
                      <a:r>
                        <a:rPr lang="fr-FR" sz="2400" b="1" i="0" u="none" strike="noStrike">
                          <a:solidFill>
                            <a:srgbClr val="000000"/>
                          </a:solidFill>
                          <a:latin typeface="Calibri"/>
                        </a:rPr>
                        <a:t>FR83:Corse</a:t>
                      </a: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dirty="0">
                          <a:solidFill>
                            <a:srgbClr val="FF0000"/>
                          </a:solidFill>
                          <a:latin typeface="Calibri"/>
                        </a:rPr>
                        <a:t>195</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a:latin typeface="Calibri"/>
                        </a:rPr>
                        <a:t>127</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48439">
                <a:tc>
                  <a:txBody>
                    <a:bodyPr/>
                    <a:lstStyle/>
                    <a:p>
                      <a:pPr algn="l" fontAlgn="t"/>
                      <a:r>
                        <a:rPr lang="fr-FR" sz="2400" b="1" i="0" u="none" strike="noStrike" dirty="0" smtClean="0">
                          <a:solidFill>
                            <a:srgbClr val="000000"/>
                          </a:solidFill>
                          <a:latin typeface="Calibri"/>
                        </a:rPr>
                        <a:t>FI20 </a:t>
                      </a:r>
                      <a:r>
                        <a:rPr lang="fr-FR" sz="2400" b="1" i="0" u="none" strike="noStrike" dirty="0" smtClean="0">
                          <a:solidFill>
                            <a:srgbClr val="000000"/>
                          </a:solidFill>
                          <a:latin typeface="+mn-lt"/>
                        </a:rPr>
                        <a:t>Åland</a:t>
                      </a:r>
                      <a:endParaRPr lang="fr-FR" sz="2400" b="1" i="0" u="none" strike="noStrike" dirty="0">
                        <a:solidFill>
                          <a:srgbClr val="000000"/>
                        </a:solidFill>
                        <a:latin typeface="Calibri"/>
                      </a:endParaRP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dirty="0" smtClean="0">
                          <a:solidFill>
                            <a:srgbClr val="FF0000"/>
                          </a:solidFill>
                          <a:latin typeface="Calibri"/>
                        </a:rPr>
                        <a:t>90</a:t>
                      </a:r>
                      <a:endParaRPr lang="fr-FR" sz="2400" b="1" i="0" u="none" strike="noStrike" dirty="0">
                        <a:solidFill>
                          <a:srgbClr val="FF0000"/>
                        </a:solidFill>
                        <a:latin typeface="Calibri"/>
                      </a:endParaRP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smtClean="0">
                          <a:latin typeface="Calibri"/>
                        </a:rPr>
                        <a:t>21</a:t>
                      </a:r>
                      <a:endParaRPr lang="fr-FR" sz="2400" b="1" i="0" u="none" strike="noStrike" dirty="0">
                        <a:latin typeface="Calibri"/>
                      </a:endParaRP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48439">
                <a:tc>
                  <a:txBody>
                    <a:bodyPr/>
                    <a:lstStyle/>
                    <a:p>
                      <a:pPr algn="l" fontAlgn="t"/>
                      <a:r>
                        <a:rPr lang="fr-FR" sz="2400" b="1" i="0" u="none" strike="noStrike" dirty="0">
                          <a:solidFill>
                            <a:srgbClr val="000000"/>
                          </a:solidFill>
                          <a:latin typeface="Calibri"/>
                        </a:rPr>
                        <a:t>GR43:</a:t>
                      </a:r>
                      <a:r>
                        <a:rPr lang="fr-FR" sz="2400" b="1" i="0" u="none" strike="noStrike" dirty="0" err="1">
                          <a:solidFill>
                            <a:srgbClr val="000000"/>
                          </a:solidFill>
                          <a:latin typeface="Calibri"/>
                        </a:rPr>
                        <a:t>Kriti</a:t>
                      </a:r>
                      <a:endParaRPr lang="fr-FR" sz="2400" b="1" i="0" u="none" strike="noStrike" dirty="0">
                        <a:solidFill>
                          <a:srgbClr val="000000"/>
                        </a:solidFill>
                        <a:latin typeface="Calibri"/>
                      </a:endParaRP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a:solidFill>
                            <a:srgbClr val="FF0000"/>
                          </a:solidFill>
                          <a:latin typeface="Calibri"/>
                        </a:rPr>
                        <a:t>240</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a:latin typeface="Calibri"/>
                        </a:rPr>
                        <a:t>204</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48439">
                <a:tc>
                  <a:txBody>
                    <a:bodyPr/>
                    <a:lstStyle/>
                    <a:p>
                      <a:pPr algn="l" fontAlgn="t"/>
                      <a:r>
                        <a:rPr lang="fr-FR" sz="2400" b="1" i="0" u="none" strike="noStrike">
                          <a:solidFill>
                            <a:srgbClr val="000000"/>
                          </a:solidFill>
                          <a:latin typeface="Calibri"/>
                        </a:rPr>
                        <a:t>GR41:Voreio Aigaio</a:t>
                      </a: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a:solidFill>
                            <a:srgbClr val="FF0000"/>
                          </a:solidFill>
                          <a:latin typeface="Calibri"/>
                        </a:rPr>
                        <a:t>243</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a:latin typeface="Calibri"/>
                        </a:rPr>
                        <a:t>219</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48439">
                <a:tc>
                  <a:txBody>
                    <a:bodyPr/>
                    <a:lstStyle/>
                    <a:p>
                      <a:pPr algn="l" fontAlgn="t"/>
                      <a:r>
                        <a:rPr lang="fr-FR" sz="2400" b="1" i="0" u="none" strike="noStrike">
                          <a:solidFill>
                            <a:srgbClr val="000000"/>
                          </a:solidFill>
                          <a:latin typeface="Calibri"/>
                        </a:rPr>
                        <a:t>GR22:Ionia Nisia</a:t>
                      </a: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a:solidFill>
                            <a:srgbClr val="FF0000"/>
                          </a:solidFill>
                          <a:latin typeface="Calibri"/>
                        </a:rPr>
                        <a:t>249</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a:latin typeface="Calibri"/>
                        </a:rPr>
                        <a:t>187</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48439">
                <a:tc>
                  <a:txBody>
                    <a:bodyPr/>
                    <a:lstStyle/>
                    <a:p>
                      <a:pPr algn="l" fontAlgn="t"/>
                      <a:r>
                        <a:rPr lang="fr-FR" sz="2400" b="1" i="0" u="none" strike="noStrike" dirty="0">
                          <a:solidFill>
                            <a:srgbClr val="000000"/>
                          </a:solidFill>
                          <a:latin typeface="Calibri"/>
                        </a:rPr>
                        <a:t>GR42:</a:t>
                      </a:r>
                      <a:r>
                        <a:rPr lang="fr-FR" sz="2400" b="1" i="0" u="none" strike="noStrike" dirty="0" err="1">
                          <a:solidFill>
                            <a:srgbClr val="000000"/>
                          </a:solidFill>
                          <a:latin typeface="Calibri"/>
                        </a:rPr>
                        <a:t>Notio</a:t>
                      </a:r>
                      <a:r>
                        <a:rPr lang="fr-FR" sz="2400" b="1" i="0" u="none" strike="noStrike" dirty="0">
                          <a:solidFill>
                            <a:srgbClr val="000000"/>
                          </a:solidFill>
                          <a:latin typeface="Calibri"/>
                        </a:rPr>
                        <a:t> </a:t>
                      </a:r>
                      <a:r>
                        <a:rPr lang="fr-FR" sz="2400" b="1" i="0" u="none" strike="noStrike" dirty="0" err="1">
                          <a:solidFill>
                            <a:srgbClr val="000000"/>
                          </a:solidFill>
                          <a:latin typeface="Calibri"/>
                        </a:rPr>
                        <a:t>Aigaio</a:t>
                      </a:r>
                      <a:endParaRPr lang="fr-FR" sz="2400" b="1" i="0" u="none" strike="noStrike" dirty="0">
                        <a:solidFill>
                          <a:srgbClr val="000000"/>
                        </a:solidFill>
                        <a:latin typeface="Calibri"/>
                      </a:endParaRP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dirty="0">
                          <a:solidFill>
                            <a:srgbClr val="FF0000"/>
                          </a:solidFill>
                          <a:latin typeface="Calibri"/>
                        </a:rPr>
                        <a:t>257</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a:latin typeface="Calibri"/>
                        </a:rPr>
                        <a:t>136</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nvGraphicFramePr>
        <p:xfrm>
          <a:off x="251520" y="1628800"/>
          <a:ext cx="8568952" cy="2810280"/>
        </p:xfrm>
        <a:graphic>
          <a:graphicData uri="http://schemas.openxmlformats.org/drawingml/2006/table">
            <a:tbl>
              <a:tblPr/>
              <a:tblGrid>
                <a:gridCol w="5400600"/>
                <a:gridCol w="1512168"/>
                <a:gridCol w="1656184"/>
              </a:tblGrid>
              <a:tr h="359611">
                <a:tc>
                  <a:txBody>
                    <a:bodyPr/>
                    <a:lstStyle/>
                    <a:p>
                      <a:pPr algn="l" fontAlgn="ctr"/>
                      <a:r>
                        <a:rPr lang="fr-FR" sz="2400" b="0" i="0" u="none" strike="noStrike" dirty="0">
                          <a:solidFill>
                            <a:srgbClr val="000000"/>
                          </a:solidFill>
                          <a:latin typeface="Calibri"/>
                        </a:rPr>
                        <a:t> </a:t>
                      </a:r>
                    </a:p>
                  </a:txBody>
                  <a:tcPr marL="7620" marR="7620" marT="7620" marB="0" anchor="ctr">
                    <a:lnL>
                      <a:noFill/>
                    </a:lnL>
                    <a:lnR w="6350" cap="flat" cmpd="sng" algn="ctr">
                      <a:solidFill>
                        <a:srgbClr val="00000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a:solidFill>
                            <a:srgbClr val="FF0000"/>
                          </a:solidFill>
                          <a:latin typeface="Calibri"/>
                        </a:rPr>
                        <a:t>RCI </a:t>
                      </a:r>
                      <a:r>
                        <a:rPr lang="fr-FR" sz="2400" b="1" i="0" u="none" strike="noStrike" dirty="0" err="1" smtClean="0">
                          <a:solidFill>
                            <a:srgbClr val="FF0000"/>
                          </a:solidFill>
                          <a:latin typeface="Calibri"/>
                        </a:rPr>
                        <a:t>Ranking</a:t>
                      </a:r>
                      <a:endParaRPr lang="fr-FR" sz="2400" b="1" i="0" u="none" strike="noStrike" dirty="0">
                        <a:solidFill>
                          <a:srgbClr val="FF0000"/>
                        </a:solidFill>
                        <a:latin typeface="Calibri"/>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a:solidFill>
                            <a:srgbClr val="000000"/>
                          </a:solidFill>
                          <a:latin typeface="Calibri"/>
                        </a:rPr>
                        <a:t>GDP </a:t>
                      </a:r>
                      <a:r>
                        <a:rPr lang="fr-FR" sz="2400" b="1" i="0" u="none" strike="noStrike" dirty="0" err="1" smtClean="0">
                          <a:solidFill>
                            <a:srgbClr val="000000"/>
                          </a:solidFill>
                          <a:latin typeface="Calibri"/>
                        </a:rPr>
                        <a:t>Ranking</a:t>
                      </a:r>
                      <a:endParaRPr lang="fr-FR" sz="2400" b="1" i="0" u="none" strike="noStrike" dirty="0">
                        <a:solidFill>
                          <a:srgbClr val="000000"/>
                        </a:solidFill>
                        <a:latin typeface="Calibri"/>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06150">
                <a:tc>
                  <a:txBody>
                    <a:bodyPr/>
                    <a:lstStyle/>
                    <a:p>
                      <a:pPr algn="l" fontAlgn="t"/>
                      <a:r>
                        <a:rPr lang="fr-FR" sz="2400" b="1" i="0" u="none" strike="noStrike" dirty="0">
                          <a:solidFill>
                            <a:schemeClr val="tx1"/>
                          </a:solidFill>
                          <a:latin typeface="Calibri"/>
                        </a:rPr>
                        <a:t>ES70:Canarias </a:t>
                      </a: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dirty="0">
                          <a:solidFill>
                            <a:srgbClr val="FF0000"/>
                          </a:solidFill>
                          <a:latin typeface="Calibri"/>
                        </a:rPr>
                        <a:t>199</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a:latin typeface="Calibri"/>
                        </a:rPr>
                        <a:t>167</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06150">
                <a:tc>
                  <a:txBody>
                    <a:bodyPr/>
                    <a:lstStyle/>
                    <a:p>
                      <a:pPr algn="l" fontAlgn="t"/>
                      <a:r>
                        <a:rPr lang="pt-BR" sz="2400" b="1" i="0" u="none" strike="noStrike" dirty="0">
                          <a:solidFill>
                            <a:schemeClr val="tx1"/>
                          </a:solidFill>
                          <a:latin typeface="Calibri"/>
                        </a:rPr>
                        <a:t>PT20:Região Autónoma dos Açores </a:t>
                      </a: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dirty="0">
                          <a:solidFill>
                            <a:srgbClr val="FF0000"/>
                          </a:solidFill>
                          <a:latin typeface="Calibri"/>
                        </a:rPr>
                        <a:t>228</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a:latin typeface="Calibri"/>
                        </a:rPr>
                        <a:t>193</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06150">
                <a:tc>
                  <a:txBody>
                    <a:bodyPr/>
                    <a:lstStyle/>
                    <a:p>
                      <a:pPr algn="l" fontAlgn="t"/>
                      <a:r>
                        <a:rPr lang="pt-BR" sz="2400" b="1" i="0" u="none" strike="noStrike" dirty="0">
                          <a:solidFill>
                            <a:schemeClr val="tx1"/>
                          </a:solidFill>
                          <a:latin typeface="Calibri"/>
                        </a:rPr>
                        <a:t>PT30:Região Autónoma da Madeira </a:t>
                      </a: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dirty="0">
                          <a:solidFill>
                            <a:srgbClr val="FF0000"/>
                          </a:solidFill>
                          <a:latin typeface="Calibri"/>
                        </a:rPr>
                        <a:t>210</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a:latin typeface="Calibri"/>
                        </a:rPr>
                        <a:t>107</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06150">
                <a:tc>
                  <a:txBody>
                    <a:bodyPr/>
                    <a:lstStyle/>
                    <a:p>
                      <a:pPr algn="l" fontAlgn="t"/>
                      <a:r>
                        <a:rPr lang="fr-FR" sz="2400" b="1" i="0" u="none" strike="noStrike" dirty="0">
                          <a:solidFill>
                            <a:schemeClr val="tx1"/>
                          </a:solidFill>
                          <a:latin typeface="Calibri"/>
                        </a:rPr>
                        <a:t>FR91:Guadeloupe </a:t>
                      </a: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dirty="0">
                          <a:solidFill>
                            <a:srgbClr val="FF0000"/>
                          </a:solidFill>
                          <a:latin typeface="Calibri"/>
                        </a:rPr>
                        <a:t>221</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a:latin typeface="Calibri"/>
                        </a:rPr>
                        <a:t>185</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06150">
                <a:tc>
                  <a:txBody>
                    <a:bodyPr/>
                    <a:lstStyle/>
                    <a:p>
                      <a:pPr algn="l" fontAlgn="t"/>
                      <a:r>
                        <a:rPr lang="fr-FR" sz="2400" b="1" i="0" u="none" strike="noStrike" dirty="0">
                          <a:solidFill>
                            <a:schemeClr val="tx1"/>
                          </a:solidFill>
                          <a:latin typeface="Calibri"/>
                        </a:rPr>
                        <a:t>FR92:Martinique </a:t>
                      </a: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dirty="0">
                          <a:solidFill>
                            <a:srgbClr val="FF0000"/>
                          </a:solidFill>
                          <a:latin typeface="Calibri"/>
                        </a:rPr>
                        <a:t>203</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a:latin typeface="Calibri"/>
                        </a:rPr>
                        <a:t>184</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r h="406150">
                <a:tc>
                  <a:txBody>
                    <a:bodyPr/>
                    <a:lstStyle/>
                    <a:p>
                      <a:pPr algn="l" fontAlgn="t"/>
                      <a:r>
                        <a:rPr lang="fr-FR" sz="2400" b="1" i="0" u="none" strike="noStrike" dirty="0">
                          <a:solidFill>
                            <a:schemeClr val="tx1"/>
                          </a:solidFill>
                          <a:latin typeface="Calibri"/>
                        </a:rPr>
                        <a:t>FR94:Réunion </a:t>
                      </a:r>
                    </a:p>
                  </a:txBody>
                  <a:tcPr marL="7620" marR="7620" marT="7620" marB="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tx2">
                        <a:lumMod val="20000"/>
                        <a:lumOff val="80000"/>
                      </a:schemeClr>
                    </a:solidFill>
                  </a:tcPr>
                </a:tc>
                <a:tc>
                  <a:txBody>
                    <a:bodyPr/>
                    <a:lstStyle/>
                    <a:p>
                      <a:pPr algn="ctr" fontAlgn="ctr"/>
                      <a:r>
                        <a:rPr lang="fr-FR" sz="2400" b="1" i="0" u="none" strike="noStrike">
                          <a:solidFill>
                            <a:srgbClr val="FF0000"/>
                          </a:solidFill>
                          <a:latin typeface="Calibri"/>
                        </a:rPr>
                        <a:t>239</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ctr" fontAlgn="ctr"/>
                      <a:r>
                        <a:rPr lang="fr-FR" sz="2400" b="1" i="0" u="none" strike="noStrike" dirty="0">
                          <a:latin typeface="Calibri"/>
                        </a:rPr>
                        <a:t>205</a:t>
                      </a:r>
                    </a:p>
                  </a:txBody>
                  <a:tcPr marL="7620" marR="7620" marT="762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1143000"/>
          </a:xfrm>
        </p:spPr>
        <p:txBody>
          <a:bodyPr>
            <a:normAutofit/>
          </a:bodyPr>
          <a:lstStyle/>
          <a:p>
            <a:r>
              <a:rPr lang="en-GB" sz="3600" b="1" dirty="0" smtClean="0"/>
              <a:t>Conclusions</a:t>
            </a:r>
            <a:endParaRPr lang="en-GB" sz="3600" b="1" dirty="0"/>
          </a:p>
        </p:txBody>
      </p:sp>
      <p:sp>
        <p:nvSpPr>
          <p:cNvPr id="3" name="Espace réservé du contenu 2"/>
          <p:cNvSpPr>
            <a:spLocks noGrp="1"/>
          </p:cNvSpPr>
          <p:nvPr>
            <p:ph idx="1"/>
          </p:nvPr>
        </p:nvSpPr>
        <p:spPr>
          <a:xfrm>
            <a:off x="251520" y="1340768"/>
            <a:ext cx="8640960" cy="5141168"/>
          </a:xfrm>
        </p:spPr>
        <p:txBody>
          <a:bodyPr>
            <a:normAutofit fontScale="92500" lnSpcReduction="20000"/>
          </a:bodyPr>
          <a:lstStyle/>
          <a:p>
            <a:pPr algn="just"/>
            <a:r>
              <a:rPr lang="en-GB" dirty="0" smtClean="0"/>
              <a:t>The lesson from RCI is that even Islands which appear  “rich” in GDP terms (usually because of tourism) seem to remain very uncompetitive in general terms. </a:t>
            </a:r>
          </a:p>
          <a:p>
            <a:pPr algn="just"/>
            <a:r>
              <a:rPr lang="en-GB" dirty="0" smtClean="0"/>
              <a:t>The present reliance upon GDP in key EU policies such as Cohesion policy or Regional Aid can prevent Islands from accessing financial means which are necessary to achieve a more diversified, and therefore more sustainable form of development.</a:t>
            </a:r>
            <a:r>
              <a:rPr lang="en-GB" dirty="0" smtClean="0"/>
              <a:t> </a:t>
            </a:r>
            <a:endParaRPr lang="en-GB" dirty="0" smtClean="0"/>
          </a:p>
          <a:p>
            <a:pPr algn="just"/>
            <a:r>
              <a:rPr lang="en-GB" dirty="0" smtClean="0"/>
              <a:t>Allocating ESIF or setting Regional Aid </a:t>
            </a:r>
            <a:r>
              <a:rPr lang="en-GB" dirty="0" err="1" smtClean="0"/>
              <a:t>Guideines</a:t>
            </a:r>
            <a:r>
              <a:rPr lang="en-GB" dirty="0" smtClean="0"/>
              <a:t> </a:t>
            </a:r>
            <a:r>
              <a:rPr lang="en-GB" dirty="0" smtClean="0"/>
              <a:t>on the basis of lagging behind in competitiveness would probably provide a better tool than GDP to address the situation of these territories.</a:t>
            </a:r>
          </a:p>
          <a:p>
            <a:pPr algn="just"/>
            <a:endParaRPr lang="en-GB" dirty="0" smtClean="0"/>
          </a:p>
          <a:p>
            <a:pPr algn="just"/>
            <a:endParaRPr lang="en-GB" dirty="0" smtClean="0"/>
          </a:p>
          <a:p>
            <a:pPr algn="just"/>
            <a:endParaRPr lang="en-GB" dirty="0" smtClean="0"/>
          </a:p>
          <a:p>
            <a:pPr algn="just"/>
            <a:endParaRPr lang="en-GB"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sz="3600" b="1" dirty="0" smtClean="0"/>
              <a:t>Tourism as an economic driver</a:t>
            </a:r>
            <a:endParaRPr lang="en-GB" sz="3600" b="1" dirty="0"/>
          </a:p>
        </p:txBody>
      </p:sp>
      <p:sp>
        <p:nvSpPr>
          <p:cNvPr id="3" name="Espace réservé du contenu 2"/>
          <p:cNvSpPr>
            <a:spLocks noGrp="1"/>
          </p:cNvSpPr>
          <p:nvPr>
            <p:ph idx="1"/>
          </p:nvPr>
        </p:nvSpPr>
        <p:spPr/>
        <p:txBody>
          <a:bodyPr>
            <a:normAutofit/>
          </a:bodyPr>
          <a:lstStyle/>
          <a:p>
            <a:pPr>
              <a:spcBef>
                <a:spcPts val="0"/>
              </a:spcBef>
            </a:pPr>
            <a:r>
              <a:rPr lang="en-GB" dirty="0" smtClean="0"/>
              <a:t>In most EU Islands, tourism is a key economic driver</a:t>
            </a:r>
          </a:p>
          <a:p>
            <a:pPr>
              <a:spcBef>
                <a:spcPts val="0"/>
              </a:spcBef>
            </a:pPr>
            <a:endParaRPr lang="en-GB" dirty="0" smtClean="0"/>
          </a:p>
          <a:p>
            <a:pPr>
              <a:spcBef>
                <a:spcPts val="0"/>
              </a:spcBef>
            </a:pPr>
            <a:r>
              <a:rPr lang="en-GB" dirty="0" smtClean="0"/>
              <a:t>Tourism accounts </a:t>
            </a:r>
            <a:r>
              <a:rPr lang="en-GB" dirty="0" smtClean="0"/>
              <a:t>for</a:t>
            </a:r>
            <a:r>
              <a:rPr lang="en-GB" dirty="0" smtClean="0"/>
              <a:t> - directly or indirectly –a major share of island’s employment and GDP.</a:t>
            </a:r>
          </a:p>
          <a:p>
            <a:pPr>
              <a:spcBef>
                <a:spcPts val="0"/>
              </a:spcBef>
            </a:pPr>
            <a:endParaRPr lang="en-GB" dirty="0" smtClean="0"/>
          </a:p>
          <a:p>
            <a:pPr>
              <a:spcBef>
                <a:spcPts val="0"/>
              </a:spcBef>
            </a:pPr>
            <a:r>
              <a:rPr lang="en-GB" dirty="0" smtClean="0"/>
              <a:t>This situation gives rise to a number of problems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sz="3600" b="1" dirty="0" smtClean="0"/>
              <a:t>Tourism is wealth, but...</a:t>
            </a:r>
            <a:endParaRPr lang="en-GB" sz="3600" b="1" dirty="0"/>
          </a:p>
        </p:txBody>
      </p:sp>
      <p:sp>
        <p:nvSpPr>
          <p:cNvPr id="3" name="Espace réservé du contenu 2"/>
          <p:cNvSpPr>
            <a:spLocks noGrp="1"/>
          </p:cNvSpPr>
          <p:nvPr>
            <p:ph idx="1"/>
          </p:nvPr>
        </p:nvSpPr>
        <p:spPr/>
        <p:txBody>
          <a:bodyPr>
            <a:normAutofit fontScale="92500"/>
          </a:bodyPr>
          <a:lstStyle/>
          <a:p>
            <a:r>
              <a:rPr lang="en-GB" dirty="0" smtClean="0"/>
              <a:t> </a:t>
            </a:r>
            <a:r>
              <a:rPr lang="en-GB" dirty="0" smtClean="0"/>
              <a:t>It is in most cases a strongly seasonal </a:t>
            </a:r>
            <a:r>
              <a:rPr lang="en-GB" dirty="0" smtClean="0"/>
              <a:t>economy</a:t>
            </a:r>
          </a:p>
          <a:p>
            <a:r>
              <a:rPr lang="en-GB" dirty="0" smtClean="0"/>
              <a:t>Many jobs it provides are  low-skilled and low-paid </a:t>
            </a:r>
            <a:endParaRPr lang="en-GB" dirty="0" smtClean="0"/>
          </a:p>
          <a:p>
            <a:r>
              <a:rPr lang="en-GB" dirty="0" smtClean="0"/>
              <a:t>It compels public authorities to provide – at a cost – oversized infrastructure and services so as to accommodate the “peak” in the tourist season.</a:t>
            </a:r>
          </a:p>
          <a:p>
            <a:r>
              <a:rPr lang="en-GB" dirty="0" smtClean="0"/>
              <a:t> It causes severe pressure on the land, the environment, etc.</a:t>
            </a:r>
            <a:endParaRPr lang="en-GB"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76672"/>
            <a:ext cx="8964488" cy="1052736"/>
          </a:xfrm>
        </p:spPr>
        <p:txBody>
          <a:bodyPr>
            <a:normAutofit fontScale="90000"/>
          </a:bodyPr>
          <a:lstStyle/>
          <a:p>
            <a:r>
              <a:rPr lang="en-GB" sz="4000" b="1" dirty="0" smtClean="0"/>
              <a:t>Over-reliance on tourism </a:t>
            </a:r>
            <a:r>
              <a:rPr lang="en-GB" sz="4000" b="1" dirty="0" smtClean="0"/>
              <a:t>means</a:t>
            </a:r>
            <a:br>
              <a:rPr lang="en-GB" sz="4000" b="1" dirty="0" smtClean="0"/>
            </a:br>
            <a:r>
              <a:rPr lang="en-GB" sz="4000" b="1" dirty="0" smtClean="0"/>
              <a:t>high vulnerability</a:t>
            </a:r>
            <a:r>
              <a:rPr lang="en-GB" dirty="0" smtClean="0"/>
              <a:t/>
            </a:r>
            <a:br>
              <a:rPr lang="en-GB" dirty="0" smtClean="0"/>
            </a:br>
            <a:endParaRPr lang="en-GB" dirty="0"/>
          </a:p>
        </p:txBody>
      </p:sp>
      <p:sp>
        <p:nvSpPr>
          <p:cNvPr id="3" name="Espace réservé du contenu 2"/>
          <p:cNvSpPr>
            <a:spLocks noGrp="1"/>
          </p:cNvSpPr>
          <p:nvPr>
            <p:ph idx="1"/>
          </p:nvPr>
        </p:nvSpPr>
        <p:spPr/>
        <p:txBody>
          <a:bodyPr>
            <a:normAutofit fontScale="92500"/>
          </a:bodyPr>
          <a:lstStyle/>
          <a:p>
            <a:r>
              <a:rPr lang="en-GB" dirty="0" smtClean="0"/>
              <a:t>The whole island economy is highly vulnerable to any factor which may affect the tourist industry.</a:t>
            </a:r>
          </a:p>
          <a:p>
            <a:r>
              <a:rPr lang="en-GB" dirty="0" smtClean="0"/>
              <a:t>These factors can be due to unforeseen external causes which are uncontrollable, e.g.: </a:t>
            </a:r>
          </a:p>
          <a:p>
            <a:pPr>
              <a:buFont typeface="Wingdings" pitchFamily="2" charset="2"/>
              <a:buChar char="Ø"/>
            </a:pPr>
            <a:r>
              <a:rPr lang="en-GB" dirty="0" smtClean="0"/>
              <a:t>EU Air traffic controllers strike</a:t>
            </a:r>
          </a:p>
          <a:p>
            <a:pPr>
              <a:buFont typeface="Wingdings" pitchFamily="2" charset="2"/>
              <a:buChar char="Ø"/>
            </a:pPr>
            <a:r>
              <a:rPr lang="en-GB" dirty="0" smtClean="0"/>
              <a:t> Severe epidemic restricting travel movements</a:t>
            </a:r>
          </a:p>
          <a:p>
            <a:pPr>
              <a:buFont typeface="Wingdings" pitchFamily="2" charset="2"/>
              <a:buChar char="Ø"/>
            </a:pPr>
            <a:r>
              <a:rPr lang="en-GB" dirty="0" smtClean="0"/>
              <a:t>Social or political unrest in the country </a:t>
            </a:r>
          </a:p>
          <a:p>
            <a:pPr>
              <a:buFont typeface="Wingdings" pitchFamily="2" charset="2"/>
              <a:buChar char="Ø"/>
            </a:pPr>
            <a:r>
              <a:rPr lang="en-GB" dirty="0" smtClean="0"/>
              <a:t>I</a:t>
            </a:r>
            <a:r>
              <a:rPr lang="en-GB" dirty="0" smtClean="0"/>
              <a:t>nternational tension in the area...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1143000"/>
          </a:xfrm>
        </p:spPr>
        <p:txBody>
          <a:bodyPr>
            <a:normAutofit/>
          </a:bodyPr>
          <a:lstStyle/>
          <a:p>
            <a:r>
              <a:rPr lang="en-GB" sz="3600" b="1" dirty="0" smtClean="0"/>
              <a:t>Tourism as a </a:t>
            </a:r>
            <a:r>
              <a:rPr lang="en-GB" sz="3600" b="1" dirty="0" err="1" smtClean="0"/>
              <a:t>monoindustry</a:t>
            </a:r>
            <a:endParaRPr lang="en-GB" sz="3600" b="1" dirty="0"/>
          </a:p>
        </p:txBody>
      </p:sp>
      <p:sp>
        <p:nvSpPr>
          <p:cNvPr id="3" name="Espace réservé du contenu 2"/>
          <p:cNvSpPr>
            <a:spLocks noGrp="1"/>
          </p:cNvSpPr>
          <p:nvPr>
            <p:ph idx="1"/>
          </p:nvPr>
        </p:nvSpPr>
        <p:spPr>
          <a:xfrm>
            <a:off x="457200" y="1196752"/>
            <a:ext cx="8229600" cy="4929411"/>
          </a:xfrm>
        </p:spPr>
        <p:txBody>
          <a:bodyPr>
            <a:normAutofit fontScale="92500" lnSpcReduction="20000"/>
          </a:bodyPr>
          <a:lstStyle/>
          <a:p>
            <a:pPr algn="just"/>
            <a:r>
              <a:rPr lang="en-GB" dirty="0" smtClean="0"/>
              <a:t>Tourism is – generally - the economic sector which provides the highest returns in an island.</a:t>
            </a:r>
          </a:p>
          <a:p>
            <a:pPr algn="just"/>
            <a:r>
              <a:rPr lang="en-GB" dirty="0" smtClean="0"/>
              <a:t>By contrast, most other sectors tend to attract lower returns for well-known reasons: cost of importing inputs and exporting outputs, small size of local market, lack of economies of scale... </a:t>
            </a:r>
          </a:p>
          <a:p>
            <a:pPr algn="just"/>
            <a:r>
              <a:rPr lang="en-GB" dirty="0" smtClean="0"/>
              <a:t>With tourism, the customer comes to the product, when otherwise, the product has to be sent from the island to the customer.</a:t>
            </a:r>
          </a:p>
          <a:p>
            <a:pPr algn="just"/>
            <a:r>
              <a:rPr lang="en-GB" b="1" dirty="0" smtClean="0"/>
              <a:t>It is therefore very hard to diversify an island economy beyond the tourism sector without some degree of public support.</a:t>
            </a:r>
          </a:p>
          <a:p>
            <a:endParaRPr lang="en-GB"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1143000"/>
          </a:xfrm>
        </p:spPr>
        <p:txBody>
          <a:bodyPr>
            <a:noAutofit/>
          </a:bodyPr>
          <a:lstStyle/>
          <a:p>
            <a:r>
              <a:rPr lang="en-GB" sz="3600" b="1" dirty="0" smtClean="0"/>
              <a:t>How can diversification from tourism be supported?</a:t>
            </a:r>
            <a:endParaRPr lang="en-GB" sz="3600" b="1" dirty="0"/>
          </a:p>
        </p:txBody>
      </p:sp>
      <p:sp>
        <p:nvSpPr>
          <p:cNvPr id="3" name="Espace réservé du contenu 2"/>
          <p:cNvSpPr>
            <a:spLocks noGrp="1"/>
          </p:cNvSpPr>
          <p:nvPr>
            <p:ph idx="1"/>
          </p:nvPr>
        </p:nvSpPr>
        <p:spPr>
          <a:xfrm>
            <a:off x="251520" y="1340768"/>
            <a:ext cx="8445624" cy="5257800"/>
          </a:xfrm>
        </p:spPr>
        <p:txBody>
          <a:bodyPr>
            <a:normAutofit fontScale="92500" lnSpcReduction="10000"/>
          </a:bodyPr>
          <a:lstStyle/>
          <a:p>
            <a:r>
              <a:rPr lang="en-GB" dirty="0" smtClean="0"/>
              <a:t>Key EU policies which could support diversification rest largely upon indicators such as GDP/h or Unemployment ( Cohesion Policy, Regional Aid regime...)</a:t>
            </a:r>
          </a:p>
          <a:p>
            <a:r>
              <a:rPr lang="en-GB" dirty="0" smtClean="0"/>
              <a:t>But many </a:t>
            </a:r>
            <a:r>
              <a:rPr lang="en-GB" dirty="0" smtClean="0"/>
              <a:t>islands look more “wealthy” than they actually are because of the impact of tourism on their </a:t>
            </a:r>
            <a:r>
              <a:rPr lang="en-GB" dirty="0" smtClean="0"/>
              <a:t>GDP, and therefore attract lower levels of support.</a:t>
            </a:r>
          </a:p>
          <a:p>
            <a:r>
              <a:rPr lang="en-GB" dirty="0" smtClean="0"/>
              <a:t>For example: in archipelagos, a few tourist “hot spots” can boost the overall GDP, and hide the economic difficulties of smaller islands and outlying communities (e.g.: South Aegean).</a:t>
            </a:r>
          </a:p>
          <a:p>
            <a:endParaRPr lang="en-GB"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3"/>
          <p:cNvSpPr txBox="1">
            <a:spLocks/>
          </p:cNvSpPr>
          <p:nvPr/>
        </p:nvSpPr>
        <p:spPr>
          <a:xfrm>
            <a:off x="5220072" y="1772816"/>
            <a:ext cx="3384376" cy="3600400"/>
          </a:xfrm>
          <a:prstGeom prst="rect">
            <a:avLst/>
          </a:prstGeom>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GB" sz="3600" b="1" dirty="0" smtClean="0">
                <a:latin typeface="+mj-lt"/>
                <a:ea typeface="+mj-ea"/>
                <a:cs typeface="+mj-cs"/>
              </a:rPr>
              <a:t>Tourism hides</a:t>
            </a:r>
            <a:r>
              <a:rPr kumimoji="0" lang="en-GB" sz="3600" b="1" i="0" u="none" strike="noStrike" kern="1200" cap="none" spc="0" normalizeH="0" baseline="0" noProof="0" dirty="0" smtClean="0">
                <a:ln>
                  <a:noFill/>
                </a:ln>
                <a:solidFill>
                  <a:schemeClr val="tx1"/>
                </a:solidFill>
                <a:effectLst/>
                <a:uLnTx/>
                <a:uFillTx/>
                <a:latin typeface="+mj-lt"/>
                <a:ea typeface="+mj-ea"/>
                <a:cs typeface="+mj-cs"/>
              </a:rPr>
              <a:t> </a:t>
            </a:r>
            <a:r>
              <a:rPr kumimoji="0" lang="en-GB" sz="3600" b="1" i="0" u="none" strike="noStrike" kern="1200" cap="none" spc="0" normalizeH="0" baseline="0" noProof="0" dirty="0" smtClean="0">
                <a:ln>
                  <a:noFill/>
                </a:ln>
                <a:solidFill>
                  <a:schemeClr val="tx1"/>
                </a:solidFill>
                <a:effectLst/>
                <a:uLnTx/>
                <a:uFillTx/>
                <a:latin typeface="+mj-lt"/>
                <a:ea typeface="+mj-ea"/>
                <a:cs typeface="+mj-cs"/>
              </a:rPr>
              <a:t>the Islands’ low level of competitiveness</a:t>
            </a:r>
            <a:endParaRPr kumimoji="0" lang="en-GB" sz="3600" b="1" i="0" u="none" strike="noStrike" kern="1200" cap="none" spc="0" normalizeH="0" baseline="0" noProof="0" dirty="0">
              <a:ln>
                <a:noFill/>
              </a:ln>
              <a:solidFill>
                <a:schemeClr val="tx1"/>
              </a:solidFill>
              <a:effectLst/>
              <a:uLnTx/>
              <a:uFillTx/>
              <a:latin typeface="+mj-lt"/>
              <a:ea typeface="+mj-ea"/>
              <a:cs typeface="+mj-cs"/>
            </a:endParaRPr>
          </a:p>
        </p:txBody>
      </p:sp>
      <p:pic>
        <p:nvPicPr>
          <p:cNvPr id="1026" name="Picture 2"/>
          <p:cNvPicPr>
            <a:picLocks noChangeAspect="1" noChangeArrowheads="1"/>
          </p:cNvPicPr>
          <p:nvPr/>
        </p:nvPicPr>
        <p:blipFill>
          <a:blip r:embed="rId2" cstate="email"/>
          <a:srcRect/>
          <a:stretch>
            <a:fillRect/>
          </a:stretch>
        </p:blipFill>
        <p:spPr bwMode="auto">
          <a:xfrm>
            <a:off x="34938" y="-1"/>
            <a:ext cx="4825094" cy="6858001"/>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err="1" smtClean="0"/>
              <a:t>Productivity</a:t>
            </a:r>
            <a:r>
              <a:rPr lang="fr-FR" sz="3600" b="1" dirty="0" smtClean="0"/>
              <a:t> or</a:t>
            </a:r>
            <a:r>
              <a:rPr lang="fr-FR" sz="3600" b="1" dirty="0" smtClean="0"/>
              <a:t> </a:t>
            </a:r>
            <a:r>
              <a:rPr lang="fr-FR" sz="3600" b="1" dirty="0" err="1" smtClean="0"/>
              <a:t>competitiveness</a:t>
            </a:r>
            <a:r>
              <a:rPr lang="fr-FR" sz="3600" b="1" dirty="0" smtClean="0"/>
              <a:t>?</a:t>
            </a:r>
            <a:endParaRPr lang="fr-FR" sz="3600" b="1" dirty="0"/>
          </a:p>
        </p:txBody>
      </p:sp>
      <p:sp>
        <p:nvSpPr>
          <p:cNvPr id="3" name="Espace réservé du contenu 2"/>
          <p:cNvSpPr>
            <a:spLocks noGrp="1"/>
          </p:cNvSpPr>
          <p:nvPr>
            <p:ph idx="1"/>
          </p:nvPr>
        </p:nvSpPr>
        <p:spPr>
          <a:xfrm>
            <a:off x="251520" y="2132856"/>
            <a:ext cx="8712968" cy="4536504"/>
          </a:xfrm>
        </p:spPr>
        <p:txBody>
          <a:bodyPr>
            <a:normAutofit/>
          </a:bodyPr>
          <a:lstStyle/>
          <a:p>
            <a:pPr>
              <a:spcBef>
                <a:spcPts val="0"/>
              </a:spcBef>
            </a:pPr>
            <a:r>
              <a:rPr lang="fr-FR" dirty="0" smtClean="0"/>
              <a:t>GDP </a:t>
            </a:r>
            <a:r>
              <a:rPr lang="fr-FR" dirty="0" err="1" smtClean="0"/>
              <a:t>reflects</a:t>
            </a:r>
            <a:r>
              <a:rPr lang="fr-FR" dirty="0" smtClean="0"/>
              <a:t> the </a:t>
            </a:r>
            <a:r>
              <a:rPr lang="fr-FR" dirty="0" err="1" smtClean="0"/>
              <a:t>economic</a:t>
            </a:r>
            <a:r>
              <a:rPr lang="fr-FR" dirty="0" smtClean="0"/>
              <a:t> </a:t>
            </a:r>
            <a:r>
              <a:rPr lang="fr-FR" dirty="0" err="1" smtClean="0"/>
              <a:t>productivity</a:t>
            </a:r>
            <a:r>
              <a:rPr lang="fr-FR" dirty="0" smtClean="0"/>
              <a:t> of a </a:t>
            </a:r>
            <a:r>
              <a:rPr lang="fr-FR" dirty="0" err="1" smtClean="0"/>
              <a:t>given</a:t>
            </a:r>
            <a:r>
              <a:rPr lang="fr-FR" dirty="0" smtClean="0"/>
              <a:t> </a:t>
            </a:r>
            <a:r>
              <a:rPr lang="fr-FR" dirty="0" err="1" smtClean="0"/>
              <a:t>territory</a:t>
            </a:r>
            <a:r>
              <a:rPr lang="fr-FR" dirty="0" smtClean="0"/>
              <a:t>, but not </a:t>
            </a:r>
            <a:r>
              <a:rPr lang="fr-FR" dirty="0" err="1" smtClean="0"/>
              <a:t>its</a:t>
            </a:r>
            <a:r>
              <a:rPr lang="fr-FR" dirty="0" smtClean="0"/>
              <a:t> </a:t>
            </a:r>
            <a:r>
              <a:rPr lang="fr-FR" dirty="0" err="1" smtClean="0"/>
              <a:t>competitiveness</a:t>
            </a:r>
            <a:r>
              <a:rPr lang="fr-FR" dirty="0" smtClean="0"/>
              <a:t>.</a:t>
            </a:r>
          </a:p>
          <a:p>
            <a:pPr>
              <a:spcBef>
                <a:spcPts val="0"/>
              </a:spcBef>
            </a:pPr>
            <a:endParaRPr lang="fr-FR" dirty="0" smtClean="0"/>
          </a:p>
          <a:p>
            <a:pPr>
              <a:spcBef>
                <a:spcPts val="0"/>
              </a:spcBef>
            </a:pPr>
            <a:r>
              <a:rPr lang="fr-FR" dirty="0" smtClean="0"/>
              <a:t>A  </a:t>
            </a:r>
            <a:r>
              <a:rPr lang="fr-FR" dirty="0" smtClean="0">
                <a:hlinkClick r:id="rId2"/>
              </a:rPr>
              <a:t>Regional </a:t>
            </a:r>
            <a:r>
              <a:rPr lang="fr-FR" dirty="0" err="1" smtClean="0">
                <a:hlinkClick r:id="rId2"/>
              </a:rPr>
              <a:t>Competitiveness</a:t>
            </a:r>
            <a:r>
              <a:rPr lang="fr-FR" dirty="0" smtClean="0">
                <a:hlinkClick r:id="rId2"/>
              </a:rPr>
              <a:t> Index (RCI) </a:t>
            </a:r>
            <a:r>
              <a:rPr lang="fr-FR" dirty="0" smtClean="0"/>
              <a:t>has been </a:t>
            </a:r>
            <a:r>
              <a:rPr lang="fr-FR" dirty="0" err="1" smtClean="0"/>
              <a:t>created</a:t>
            </a:r>
            <a:r>
              <a:rPr lang="fr-FR" dirty="0" smtClean="0"/>
              <a:t> by the </a:t>
            </a:r>
            <a:r>
              <a:rPr lang="fr-FR" dirty="0" err="1" smtClean="0"/>
              <a:t>European</a:t>
            </a:r>
            <a:r>
              <a:rPr lang="fr-FR" dirty="0" smtClean="0"/>
              <a:t> </a:t>
            </a:r>
            <a:r>
              <a:rPr lang="fr-FR" dirty="0" err="1" smtClean="0"/>
              <a:t>Commission’s</a:t>
            </a:r>
            <a:r>
              <a:rPr lang="fr-FR" dirty="0" smtClean="0"/>
              <a:t> Joint </a:t>
            </a:r>
            <a:r>
              <a:rPr lang="fr-FR" dirty="0" err="1" smtClean="0"/>
              <a:t>Research</a:t>
            </a:r>
            <a:r>
              <a:rPr lang="fr-FR" dirty="0" smtClean="0"/>
              <a:t> Centre and DG REGIO, </a:t>
            </a:r>
            <a:r>
              <a:rPr lang="fr-FR" dirty="0" err="1" smtClean="0"/>
              <a:t>which</a:t>
            </a:r>
            <a:r>
              <a:rPr lang="fr-FR" dirty="0" smtClean="0"/>
              <a:t> </a:t>
            </a:r>
            <a:r>
              <a:rPr lang="fr-FR" dirty="0" err="1" smtClean="0"/>
              <a:t>provides</a:t>
            </a:r>
            <a:r>
              <a:rPr lang="fr-FR" dirty="0" smtClean="0"/>
              <a:t> </a:t>
            </a:r>
            <a:r>
              <a:rPr lang="fr-FR" dirty="0" err="1" smtClean="0"/>
              <a:t>very</a:t>
            </a:r>
            <a:r>
              <a:rPr lang="fr-FR" dirty="0" smtClean="0"/>
              <a:t> </a:t>
            </a:r>
            <a:r>
              <a:rPr lang="fr-FR" dirty="0" err="1" smtClean="0"/>
              <a:t>different</a:t>
            </a:r>
            <a:r>
              <a:rPr lang="fr-FR" dirty="0" smtClean="0"/>
              <a:t> conclusions </a:t>
            </a:r>
            <a:r>
              <a:rPr lang="fr-FR" dirty="0" err="1" smtClean="0"/>
              <a:t>regarding</a:t>
            </a:r>
            <a:r>
              <a:rPr lang="fr-FR" dirty="0" smtClean="0"/>
              <a:t> the </a:t>
            </a:r>
            <a:r>
              <a:rPr lang="fr-FR" dirty="0" err="1" smtClean="0"/>
              <a:t>islands</a:t>
            </a:r>
            <a:r>
              <a:rPr lang="fr-FR" dirty="0" smtClean="0"/>
              <a:t>.</a:t>
            </a:r>
          </a:p>
          <a:p>
            <a:pPr>
              <a:spcBef>
                <a:spcPts val="0"/>
              </a:spcBef>
            </a:pPr>
            <a:endParaRPr lang="fr-FR" dirty="0" smtClean="0"/>
          </a:p>
          <a:p>
            <a:pPr marL="0">
              <a:spcBef>
                <a:spcPts val="0"/>
              </a:spcBef>
            </a:pPr>
            <a:endParaRPr lang="fr-FR" sz="2400" dirty="0" smtClean="0"/>
          </a:p>
          <a:p>
            <a:endParaRPr lang="fr-F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332656"/>
            <a:ext cx="8229600" cy="6225555"/>
          </a:xfrm>
        </p:spPr>
        <p:txBody>
          <a:bodyPr>
            <a:normAutofit/>
          </a:bodyPr>
          <a:lstStyle/>
          <a:p>
            <a:endParaRPr lang="en-GB" dirty="0" smtClean="0"/>
          </a:p>
          <a:p>
            <a:pPr algn="just"/>
            <a:r>
              <a:rPr lang="en-GB" dirty="0" smtClean="0"/>
              <a:t>The IRC index uses 73 indicators, some at regional and some at national level.</a:t>
            </a:r>
          </a:p>
          <a:p>
            <a:pPr algn="just"/>
            <a:r>
              <a:rPr lang="en-GB" dirty="0" smtClean="0"/>
              <a:t>Data from EUROSTAT, OECD, World Bank etc.</a:t>
            </a:r>
          </a:p>
          <a:p>
            <a:pPr algn="just"/>
            <a:r>
              <a:rPr lang="en-GB" dirty="0" smtClean="0"/>
              <a:t>It is based upon a much broader variety of criteria: infrastructure, macroeconomic stability, market size, market efficiency, technological readiness, Innovation, business sophistication, health, education, etc.</a:t>
            </a:r>
          </a:p>
          <a:p>
            <a:pPr algn="just"/>
            <a:r>
              <a:rPr lang="en-GB" dirty="0" smtClean="0"/>
              <a:t>Use of “functional” Regions (NUTSII level, or aggregated for some urban areas). </a:t>
            </a:r>
          </a:p>
          <a:p>
            <a:endParaRPr lang="en-GB"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1CA97983A174EB308C20E1ECF5543" ma:contentTypeVersion="1" ma:contentTypeDescription="Create a new document." ma:contentTypeScope="" ma:versionID="77bff3be6c6bb9c20618cd05cc695120">
  <xsd:schema xmlns:xsd="http://www.w3.org/2001/XMLSchema" xmlns:xs="http://www.w3.org/2001/XMLSchema" xmlns:p="http://schemas.microsoft.com/office/2006/metadata/properties" xmlns:ns3="d8109109-5dc5-4547-ad30-b3d209a59934" targetNamespace="http://schemas.microsoft.com/office/2006/metadata/properties" ma:root="true" ma:fieldsID="e5b9afbcd9cd584d70759a4123a200e5" ns3:_="">
    <xsd:import namespace="d8109109-5dc5-4547-ad30-b3d209a59934"/>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109109-5dc5-4547-ad30-b3d209a5993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1EB9E3-0162-4121-A78C-4EC6B7D18C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109109-5dc5-4547-ad30-b3d209a599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74EC29-2DDD-43FA-853C-7CE2A03228C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8694A59-D39E-4155-954C-5F53A2A24AC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405</TotalTime>
  <Words>1016</Words>
  <Application>Microsoft Office PowerPoint</Application>
  <PresentationFormat>Affichage à l'écran (4:3)</PresentationFormat>
  <Paragraphs>124</Paragraphs>
  <Slides>17</Slides>
  <Notes>2</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Tourism: a distortive factor for the understanding of   Island’s economic realities?</vt:lpstr>
      <vt:lpstr>Tourism as an economic driver</vt:lpstr>
      <vt:lpstr>Tourism is wealth, but...</vt:lpstr>
      <vt:lpstr>Over-reliance on tourism means high vulnerability </vt:lpstr>
      <vt:lpstr>Tourism as a monoindustry</vt:lpstr>
      <vt:lpstr>How can diversification from tourism be supported?</vt:lpstr>
      <vt:lpstr>Diapositive 7</vt:lpstr>
      <vt:lpstr>Productivity or competitiveness?</vt:lpstr>
      <vt:lpstr>Diapositive 9</vt:lpstr>
      <vt:lpstr>What is “competitiveness”,  and why assess it?</vt:lpstr>
      <vt:lpstr>An indicator not without flaws...</vt:lpstr>
      <vt:lpstr>An Indicator which is certainly not partial to the Islands</vt:lpstr>
      <vt:lpstr>Diapositive 13</vt:lpstr>
      <vt:lpstr>A debatable,  but nevertheless revealing instrument.</vt:lpstr>
      <vt:lpstr>Diapositive 15</vt:lpstr>
      <vt:lpstr>Diapositive 16</vt:lpstr>
      <vt:lpstr>Conclusions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European Strategy for more Growth and Jobs in Coastal and Maritime Tourism</dc:title>
  <dc:creator>Jean-Didier Hache</dc:creator>
  <cp:lastModifiedBy>Jean-Didier Hache</cp:lastModifiedBy>
  <cp:revision>37</cp:revision>
  <dcterms:created xsi:type="dcterms:W3CDTF">2014-04-16T14:44:08Z</dcterms:created>
  <dcterms:modified xsi:type="dcterms:W3CDTF">2014-05-05T14:57:33Z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MyDocuments">
    <vt:bool>true</vt:bool>
  </property>
  <property fmtid="{D5CDD505-2E9C-101B-9397-08002B2CF9AE}" pid="3" name="ContentTypeId">
    <vt:lpwstr>0x010100E631CA97983A174EB308C20E1ECF5543</vt:lpwstr>
  </property>
</Properties>
</file>